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9" r:id="rId4"/>
    <p:sldId id="262" r:id="rId5"/>
    <p:sldId id="266" r:id="rId6"/>
    <p:sldId id="25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4AA3-4E22-4653-A615-756F2878E73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CE92-B238-4644-85B9-8C77ADC3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1F30-A6EC-42FF-AC47-820D6507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CA85-ECD5-45B3-937E-9FF0DBF7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0389-32C5-4B11-BC52-93167E04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C753-D9D7-4EC2-B14C-EE83AD64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F2B-C637-4B35-8000-9C3C2A9F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150-A214-460D-8A9D-CA0E304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CB21-ADE5-4C33-891C-0122C469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5DB8-02ED-4341-A62B-7E2AC88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56FF-6DCF-4D35-A3CB-0B21807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0DB6-3CAE-45C9-9C18-B76DE8B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8599-17C3-47B5-B277-AC06B9C7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B9B-930E-4864-9860-A458DF63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721E-433E-4174-B76C-B9A31B8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AF7A-99EC-430B-98CE-8C826A4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C31D-A98C-4168-85BD-6AF90EE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EA9-C368-45E9-BDD8-D7AB87E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943-69BC-4F34-B56B-17AC15C6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9F83-909F-4E8C-A323-D4E2E493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02B-C63F-4678-A8D5-93005195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1085-2963-4AD0-9402-2736A1C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8C5-5FDA-48EC-927A-DFC2DF4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BC5E-D60B-4D0A-8846-41BCC81C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DFBC-F1FC-42D3-90E5-5A50365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6A9C-66C6-4297-B3CB-8F83119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32A-1336-4402-8ADF-127B57C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82E-A82B-4084-863E-58283AEE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007C-17B1-4EAA-AD75-98E9D45EF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96CE-B856-4185-8664-78EAF20B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F295-38A1-4529-98E2-2183D8B1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EF8F-C814-43DB-A9D6-39D607D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9C1D-DF95-433E-A36A-68EEF9E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7BA-AD87-49E3-AD90-53BD68A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60B7-7414-440C-95CE-FFAB475F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1406-3312-4E0C-88EA-4497E12C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1CDF-B49F-41BE-B01E-66B6709D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D8EF-9BAD-45AA-9FC4-23E5B188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3DB9-3A8D-4B7A-AF35-82365A88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041DF-3CC7-43CC-9DD0-89AA342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48A4-3F7A-424E-AA57-3C4EFD40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936-F172-4F77-86F7-516BBC7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5718-B363-4BDC-AE66-FDA5395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6A18-ED55-44AB-966C-3F6174CD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CD29D-8F91-413C-9248-D7B363C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13FC-6D69-406F-9DF9-EA3DB129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5984-701E-404E-B91F-8C766128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7BBD-92F0-42C8-AC29-0337BD7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BD7-D1FD-4055-A43B-6FEAE66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D8B2-385D-425F-8F1A-DE5AD9F5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1AC1-F0D4-44A4-B0E5-015BCE3D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41C6-508A-4786-9B66-CFBA1E1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0EC5-4E71-49B5-8C8B-AC82FCA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06DD-07CA-4758-91D4-1347E55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DD88-7200-4E50-A33E-24C93975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F56-F523-4BEF-AA42-95D4B26D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4630C-5161-4B82-A34A-DBFEDE41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7492-304A-4A11-9B5A-3DFF21B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20FB-327B-463A-AD78-DF9BAF5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AAD-F6D3-4B97-9208-EC272C0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D5D0-4B8C-4D90-9141-8940B0FC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E25D-1134-4213-99F1-D95C6431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7D61-7A45-4D0C-9C79-31F74997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1712-1074-419C-AA18-3D9F62A7A00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13C1-6F18-4292-B473-F1A0AC3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5201-347D-40EF-90C9-A96F6AF2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6E4-F7D1-4126-9695-34985EE4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libtimecourse</a:t>
            </a:r>
            <a:r>
              <a:rPr lang="en-US" dirty="0"/>
              <a:t>: A Matlab toolbox for neural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1887-106B-418B-A9F6-2278FFB97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80"/>
            <a:ext cx="9144000" cy="1633220"/>
          </a:xfrm>
        </p:spPr>
        <p:txBody>
          <a:bodyPr>
            <a:normAutofit/>
          </a:bodyPr>
          <a:lstStyle/>
          <a:p>
            <a:r>
              <a:rPr lang="en-US" dirty="0"/>
              <a:t>HyungGoo Kim</a:t>
            </a:r>
          </a:p>
          <a:p>
            <a:endParaRPr lang="en-US" dirty="0"/>
          </a:p>
          <a:p>
            <a:r>
              <a:rPr lang="en-US" dirty="0"/>
              <a:t>Uchida Lab</a:t>
            </a:r>
          </a:p>
        </p:txBody>
      </p:sp>
    </p:spTree>
    <p:extLst>
      <p:ext uri="{BB962C8B-B14F-4D97-AF65-F5344CB8AC3E}">
        <p14:creationId xmlns:p14="http://schemas.microsoft.com/office/powerpoint/2010/main" val="11858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53A7-1BF9-48B8-98E2-A80B5720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457891"/>
            <a:ext cx="11688418" cy="907084"/>
          </a:xfrm>
        </p:spPr>
        <p:txBody>
          <a:bodyPr/>
          <a:lstStyle/>
          <a:p>
            <a:r>
              <a:rPr lang="en-US" dirty="0"/>
              <a:t>In a nutshell: what you can do with </a:t>
            </a:r>
            <a:r>
              <a:rPr lang="en-US" dirty="0" err="1"/>
              <a:t>libtimecourse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2B8E-BDF4-4C40-865C-300F6653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9C5-1C21-4855-9606-2B1EE526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4" y="-23482"/>
            <a:ext cx="10515600" cy="93536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3BF7-A839-4ADD-9C9A-0BD26DD9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222"/>
            <a:ext cx="10515600" cy="2973889"/>
          </a:xfrm>
        </p:spPr>
        <p:txBody>
          <a:bodyPr>
            <a:normAutofit/>
          </a:bodyPr>
          <a:lstStyle/>
          <a:p>
            <a:r>
              <a:rPr lang="en-US" dirty="0"/>
              <a:t>Timestamp signals</a:t>
            </a:r>
          </a:p>
          <a:p>
            <a:pPr lvl="1"/>
            <a:r>
              <a:rPr lang="en-US" dirty="0"/>
              <a:t>Task event (e.g., stimulus onset), behavioral events (e.g., licking) or neural activity (e.g., single unit spike)</a:t>
            </a:r>
          </a:p>
          <a:p>
            <a:pPr lvl="1"/>
            <a:r>
              <a:rPr lang="en-US" dirty="0"/>
              <a:t>Time in millisecond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Continuous signals</a:t>
            </a:r>
          </a:p>
          <a:p>
            <a:pPr lvl="1"/>
            <a:r>
              <a:rPr lang="en-US" dirty="0"/>
              <a:t>Sampled at 1000Hz (1ms bin)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872DEC-87BF-467F-8B5C-1647688C285D}"/>
              </a:ext>
            </a:extLst>
          </p:cNvPr>
          <p:cNvCxnSpPr>
            <a:cxnSpLocks/>
          </p:cNvCxnSpPr>
          <p:nvPr/>
        </p:nvCxnSpPr>
        <p:spPr>
          <a:xfrm>
            <a:off x="838200" y="3854313"/>
            <a:ext cx="93051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6DDFB9-E233-4A34-A5FC-266DD3D321A4}"/>
              </a:ext>
            </a:extLst>
          </p:cNvPr>
          <p:cNvSpPr/>
          <p:nvPr/>
        </p:nvSpPr>
        <p:spPr>
          <a:xfrm>
            <a:off x="679429" y="3920467"/>
            <a:ext cx="2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270EC4-64A6-40FB-800B-3A963ADFB00B}"/>
              </a:ext>
            </a:extLst>
          </p:cNvPr>
          <p:cNvSpPr/>
          <p:nvPr/>
        </p:nvSpPr>
        <p:spPr>
          <a:xfrm>
            <a:off x="1045029" y="2271802"/>
            <a:ext cx="8986867" cy="40003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A4965-8F6B-4106-8442-FB8FEA4BA66A}"/>
              </a:ext>
            </a:extLst>
          </p:cNvPr>
          <p:cNvCxnSpPr>
            <a:cxnSpLocks/>
          </p:cNvCxnSpPr>
          <p:nvPr/>
        </p:nvCxnSpPr>
        <p:spPr>
          <a:xfrm>
            <a:off x="1357204" y="956409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4A24CB-D989-47FB-8048-EBC078D2158A}"/>
              </a:ext>
            </a:extLst>
          </p:cNvPr>
          <p:cNvSpPr txBox="1"/>
          <p:nvPr/>
        </p:nvSpPr>
        <p:spPr>
          <a:xfrm>
            <a:off x="10143326" y="175721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4937A-4E12-48A4-9FDE-EB19F8B10C10}"/>
              </a:ext>
            </a:extLst>
          </p:cNvPr>
          <p:cNvSpPr txBox="1"/>
          <p:nvPr/>
        </p:nvSpPr>
        <p:spPr>
          <a:xfrm>
            <a:off x="10143326" y="223341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938B9-7D4F-4D18-BC0C-48A1561355A5}"/>
              </a:ext>
            </a:extLst>
          </p:cNvPr>
          <p:cNvSpPr txBox="1"/>
          <p:nvPr/>
        </p:nvSpPr>
        <p:spPr>
          <a:xfrm>
            <a:off x="4702727" y="401018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DFA0B-2686-4067-835F-5FA799A04F26}"/>
              </a:ext>
            </a:extLst>
          </p:cNvPr>
          <p:cNvCxnSpPr>
            <a:cxnSpLocks/>
          </p:cNvCxnSpPr>
          <p:nvPr/>
        </p:nvCxnSpPr>
        <p:spPr>
          <a:xfrm>
            <a:off x="4444761" y="876854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6DD024-5DF6-48E9-B0C6-F4483AA48F97}"/>
              </a:ext>
            </a:extLst>
          </p:cNvPr>
          <p:cNvCxnSpPr>
            <a:cxnSpLocks/>
          </p:cNvCxnSpPr>
          <p:nvPr/>
        </p:nvCxnSpPr>
        <p:spPr>
          <a:xfrm>
            <a:off x="6773450" y="855165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EDA4D-3687-4808-866B-A88A58786870}"/>
              </a:ext>
            </a:extLst>
          </p:cNvPr>
          <p:cNvSpPr txBox="1"/>
          <p:nvPr/>
        </p:nvSpPr>
        <p:spPr>
          <a:xfrm>
            <a:off x="10143326" y="1352840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reward</a:t>
            </a:r>
          </a:p>
        </p:txBody>
      </p:sp>
      <p:pic>
        <p:nvPicPr>
          <p:cNvPr id="33" name="Graphic 32" descr="Water">
            <a:extLst>
              <a:ext uri="{FF2B5EF4-FFF2-40B4-BE49-F238E27FC236}">
                <a16:creationId xmlns:a16="http://schemas.microsoft.com/office/drawing/2014/main" id="{49B06787-B574-483A-BC83-FB757BF5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9869" y="1369170"/>
            <a:ext cx="294037" cy="294037"/>
          </a:xfrm>
          <a:prstGeom prst="rect">
            <a:avLst/>
          </a:prstGeom>
        </p:spPr>
      </p:pic>
      <p:pic>
        <p:nvPicPr>
          <p:cNvPr id="34" name="Graphic 33" descr="Water">
            <a:extLst>
              <a:ext uri="{FF2B5EF4-FFF2-40B4-BE49-F238E27FC236}">
                <a16:creationId xmlns:a16="http://schemas.microsoft.com/office/drawing/2014/main" id="{E6C8D193-E2B4-46FC-A6F7-F584033C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515" y="1407348"/>
            <a:ext cx="294037" cy="294037"/>
          </a:xfrm>
          <a:prstGeom prst="rect">
            <a:avLst/>
          </a:prstGeom>
        </p:spPr>
      </p:pic>
      <p:pic>
        <p:nvPicPr>
          <p:cNvPr id="36" name="Graphic 35" descr="Water">
            <a:extLst>
              <a:ext uri="{FF2B5EF4-FFF2-40B4-BE49-F238E27FC236}">
                <a16:creationId xmlns:a16="http://schemas.microsoft.com/office/drawing/2014/main" id="{0E7ABED9-6615-4754-B9AF-A11D303D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563" y="1369170"/>
            <a:ext cx="294037" cy="2940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7EDA71-46FB-46A2-AC0F-6998C53381B4}"/>
              </a:ext>
            </a:extLst>
          </p:cNvPr>
          <p:cNvSpPr txBox="1"/>
          <p:nvPr/>
        </p:nvSpPr>
        <p:spPr>
          <a:xfrm>
            <a:off x="10143326" y="933619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18578-4B72-4C81-A4E9-0A29962FB544}"/>
              </a:ext>
            </a:extLst>
          </p:cNvPr>
          <p:cNvCxnSpPr>
            <a:cxnSpLocks/>
          </p:cNvCxnSpPr>
          <p:nvPr/>
        </p:nvCxnSpPr>
        <p:spPr>
          <a:xfrm>
            <a:off x="230158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D39293-0F0C-41FF-ABC3-C9707AAFADE8}"/>
              </a:ext>
            </a:extLst>
          </p:cNvPr>
          <p:cNvCxnSpPr>
            <a:cxnSpLocks/>
          </p:cNvCxnSpPr>
          <p:nvPr/>
        </p:nvCxnSpPr>
        <p:spPr>
          <a:xfrm>
            <a:off x="2421509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5FCF50-253F-4FCC-8F99-3607B1BB25CC}"/>
              </a:ext>
            </a:extLst>
          </p:cNvPr>
          <p:cNvCxnSpPr>
            <a:cxnSpLocks/>
          </p:cNvCxnSpPr>
          <p:nvPr/>
        </p:nvCxnSpPr>
        <p:spPr>
          <a:xfrm>
            <a:off x="254143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45645F-A0E8-4102-935B-376FFE404ECC}"/>
              </a:ext>
            </a:extLst>
          </p:cNvPr>
          <p:cNvCxnSpPr>
            <a:cxnSpLocks/>
          </p:cNvCxnSpPr>
          <p:nvPr/>
        </p:nvCxnSpPr>
        <p:spPr>
          <a:xfrm>
            <a:off x="210671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F186CA-C35B-4043-9DC0-1DAACD2A988B}"/>
              </a:ext>
            </a:extLst>
          </p:cNvPr>
          <p:cNvCxnSpPr>
            <a:cxnSpLocks/>
          </p:cNvCxnSpPr>
          <p:nvPr/>
        </p:nvCxnSpPr>
        <p:spPr>
          <a:xfrm>
            <a:off x="222663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7C9822-968E-46BF-B660-D499B52C18D8}"/>
              </a:ext>
            </a:extLst>
          </p:cNvPr>
          <p:cNvCxnSpPr>
            <a:cxnSpLocks/>
          </p:cNvCxnSpPr>
          <p:nvPr/>
        </p:nvCxnSpPr>
        <p:spPr>
          <a:xfrm>
            <a:off x="555845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47926F-508C-4527-8A1F-B5B5AB795F69}"/>
              </a:ext>
            </a:extLst>
          </p:cNvPr>
          <p:cNvCxnSpPr>
            <a:cxnSpLocks/>
          </p:cNvCxnSpPr>
          <p:nvPr/>
        </p:nvCxnSpPr>
        <p:spPr>
          <a:xfrm>
            <a:off x="5678375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D65A7A-FB2F-4E56-AF68-26DD75F93CD5}"/>
              </a:ext>
            </a:extLst>
          </p:cNvPr>
          <p:cNvCxnSpPr>
            <a:cxnSpLocks/>
          </p:cNvCxnSpPr>
          <p:nvPr/>
        </p:nvCxnSpPr>
        <p:spPr>
          <a:xfrm>
            <a:off x="579829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959D01-B2C8-4DF9-898A-AA084E995B57}"/>
              </a:ext>
            </a:extLst>
          </p:cNvPr>
          <p:cNvCxnSpPr>
            <a:cxnSpLocks/>
          </p:cNvCxnSpPr>
          <p:nvPr/>
        </p:nvCxnSpPr>
        <p:spPr>
          <a:xfrm>
            <a:off x="5363582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F9D0-67C3-49DC-B56F-EA0652A45AE7}"/>
              </a:ext>
            </a:extLst>
          </p:cNvPr>
          <p:cNvCxnSpPr>
            <a:cxnSpLocks/>
          </p:cNvCxnSpPr>
          <p:nvPr/>
        </p:nvCxnSpPr>
        <p:spPr>
          <a:xfrm>
            <a:off x="548350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7B7B2-92BC-4663-83D0-4CB898AB0008}"/>
              </a:ext>
            </a:extLst>
          </p:cNvPr>
          <p:cNvCxnSpPr>
            <a:cxnSpLocks/>
          </p:cNvCxnSpPr>
          <p:nvPr/>
        </p:nvCxnSpPr>
        <p:spPr>
          <a:xfrm>
            <a:off x="813676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375F12-5CB6-4B28-AB13-0AECEFE24010}"/>
              </a:ext>
            </a:extLst>
          </p:cNvPr>
          <p:cNvCxnSpPr>
            <a:cxnSpLocks/>
          </p:cNvCxnSpPr>
          <p:nvPr/>
        </p:nvCxnSpPr>
        <p:spPr>
          <a:xfrm>
            <a:off x="825668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21D452-72B0-4DFB-AF41-11BFE4C9F2E9}"/>
              </a:ext>
            </a:extLst>
          </p:cNvPr>
          <p:cNvCxnSpPr>
            <a:cxnSpLocks/>
          </p:cNvCxnSpPr>
          <p:nvPr/>
        </p:nvCxnSpPr>
        <p:spPr>
          <a:xfrm>
            <a:off x="8376604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C24D3A-0FFE-449C-BB2F-5861EEB7874D}"/>
              </a:ext>
            </a:extLst>
          </p:cNvPr>
          <p:cNvCxnSpPr>
            <a:cxnSpLocks/>
          </p:cNvCxnSpPr>
          <p:nvPr/>
        </p:nvCxnSpPr>
        <p:spPr>
          <a:xfrm>
            <a:off x="794189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1E0AC9-60CD-4F67-95AF-03F2C96EE870}"/>
              </a:ext>
            </a:extLst>
          </p:cNvPr>
          <p:cNvCxnSpPr>
            <a:cxnSpLocks/>
          </p:cNvCxnSpPr>
          <p:nvPr/>
        </p:nvCxnSpPr>
        <p:spPr>
          <a:xfrm>
            <a:off x="806181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9D6058-070E-45B0-8F72-E48F54EF8031}"/>
              </a:ext>
            </a:extLst>
          </p:cNvPr>
          <p:cNvSpPr txBox="1"/>
          <p:nvPr/>
        </p:nvSpPr>
        <p:spPr>
          <a:xfrm>
            <a:off x="10143326" y="2741668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Extracellular spike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B02EB8-CF9C-4748-8DA2-7736ABFBB486}"/>
              </a:ext>
            </a:extLst>
          </p:cNvPr>
          <p:cNvSpPr txBox="1"/>
          <p:nvPr/>
        </p:nvSpPr>
        <p:spPr>
          <a:xfrm>
            <a:off x="10143326" y="317421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  <a:r>
              <a:rPr lang="en-US" baseline="30000" dirty="0"/>
              <a:t>2+ </a:t>
            </a:r>
            <a:r>
              <a:rPr lang="en-US" dirty="0"/>
              <a:t>(GCaMP)</a:t>
            </a:r>
            <a:endParaRPr lang="en-US" baseline="30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054C0E-A637-475F-83EE-AF4E0A3FB052}"/>
              </a:ext>
            </a:extLst>
          </p:cNvPr>
          <p:cNvCxnSpPr>
            <a:cxnSpLocks/>
          </p:cNvCxnSpPr>
          <p:nvPr/>
        </p:nvCxnSpPr>
        <p:spPr>
          <a:xfrm>
            <a:off x="897621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AF4F3-6ECA-43E3-B2EC-993225B718A7}"/>
              </a:ext>
            </a:extLst>
          </p:cNvPr>
          <p:cNvCxnSpPr>
            <a:cxnSpLocks/>
          </p:cNvCxnSpPr>
          <p:nvPr/>
        </p:nvCxnSpPr>
        <p:spPr>
          <a:xfrm>
            <a:off x="509375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B7A72-21DA-4FF4-883A-715C487FE17A}"/>
              </a:ext>
            </a:extLst>
          </p:cNvPr>
          <p:cNvCxnSpPr>
            <a:cxnSpLocks/>
          </p:cNvCxnSpPr>
          <p:nvPr/>
        </p:nvCxnSpPr>
        <p:spPr>
          <a:xfrm>
            <a:off x="768986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E4E163-2B62-473B-9B72-A77C161831B2}"/>
              </a:ext>
            </a:extLst>
          </p:cNvPr>
          <p:cNvCxnSpPr>
            <a:cxnSpLocks/>
          </p:cNvCxnSpPr>
          <p:nvPr/>
        </p:nvCxnSpPr>
        <p:spPr>
          <a:xfrm>
            <a:off x="701250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4461AC-2B77-4015-9F6D-0E370577BBB4}"/>
              </a:ext>
            </a:extLst>
          </p:cNvPr>
          <p:cNvCxnSpPr>
            <a:cxnSpLocks/>
          </p:cNvCxnSpPr>
          <p:nvPr/>
        </p:nvCxnSpPr>
        <p:spPr>
          <a:xfrm>
            <a:off x="4471845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928DE6-96C6-4F9C-ABFD-D3925FE7783B}"/>
              </a:ext>
            </a:extLst>
          </p:cNvPr>
          <p:cNvCxnSpPr>
            <a:cxnSpLocks/>
          </p:cNvCxnSpPr>
          <p:nvPr/>
        </p:nvCxnSpPr>
        <p:spPr>
          <a:xfrm>
            <a:off x="5672015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D2281A-E962-4D1C-A4E0-B107426C66DC}"/>
              </a:ext>
            </a:extLst>
          </p:cNvPr>
          <p:cNvCxnSpPr>
            <a:cxnSpLocks/>
          </p:cNvCxnSpPr>
          <p:nvPr/>
        </p:nvCxnSpPr>
        <p:spPr>
          <a:xfrm>
            <a:off x="1789563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0B4464-775A-47ED-8FDF-DE12775249A8}"/>
              </a:ext>
            </a:extLst>
          </p:cNvPr>
          <p:cNvSpPr/>
          <p:nvPr/>
        </p:nvSpPr>
        <p:spPr>
          <a:xfrm flipH="1">
            <a:off x="1045026" y="3240144"/>
            <a:ext cx="8986868" cy="21346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178CB6-E74C-4F63-A424-0568B2CAFBB6}"/>
              </a:ext>
            </a:extLst>
          </p:cNvPr>
          <p:cNvSpPr/>
          <p:nvPr/>
        </p:nvSpPr>
        <p:spPr>
          <a:xfrm>
            <a:off x="4702727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7A87A5-BA55-41CE-A2BE-E4FEF3B8EFB1}"/>
              </a:ext>
            </a:extLst>
          </p:cNvPr>
          <p:cNvSpPr/>
          <p:nvPr/>
        </p:nvSpPr>
        <p:spPr>
          <a:xfrm>
            <a:off x="7221504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E7F63-0DA5-4625-B786-989D63845B30}"/>
              </a:ext>
            </a:extLst>
          </p:cNvPr>
          <p:cNvSpPr/>
          <p:nvPr/>
        </p:nvSpPr>
        <p:spPr>
          <a:xfrm>
            <a:off x="1493913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EE3221-546D-4F9B-A45E-7F6416174527}"/>
              </a:ext>
            </a:extLst>
          </p:cNvPr>
          <p:cNvSpPr txBox="1"/>
          <p:nvPr/>
        </p:nvSpPr>
        <p:spPr>
          <a:xfrm>
            <a:off x="10143326" y="3510219"/>
            <a:ext cx="16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Intracellular </a:t>
            </a:r>
            <a:r>
              <a:rPr lang="en-US" dirty="0" err="1"/>
              <a:t>Vm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258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23" grpId="0"/>
      <p:bldP spid="53" grpId="0"/>
      <p:bldP spid="54" grpId="0"/>
      <p:bldP spid="62" grpId="0" animBg="1"/>
      <p:bldP spid="63" grpId="0" animBg="1"/>
      <p:bldP spid="64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1610-01BC-4ACB-A346-965B9316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1" y="-148394"/>
            <a:ext cx="10515600" cy="1325563"/>
          </a:xfrm>
        </p:spPr>
        <p:txBody>
          <a:bodyPr/>
          <a:lstStyle/>
          <a:p>
            <a:r>
              <a:rPr lang="en-US" dirty="0" err="1"/>
              <a:t>plot_timecourse</a:t>
            </a:r>
            <a:r>
              <a:rPr lang="en-US" dirty="0"/>
              <a:t>(): plotting PSTH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4F67-F8AE-4610-88C1-7949CC5F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950" y="971550"/>
            <a:ext cx="5492198" cy="552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and install</a:t>
            </a:r>
          </a:p>
          <a:p>
            <a:pPr>
              <a:buFontTx/>
              <a:buChar char="-"/>
            </a:pPr>
            <a:r>
              <a:rPr lang="en-US" dirty="0"/>
              <a:t>Go to http://</a:t>
            </a:r>
          </a:p>
          <a:p>
            <a:pPr>
              <a:buFontTx/>
              <a:buChar char="-"/>
            </a:pPr>
            <a:r>
              <a:rPr lang="en-US" dirty="0"/>
              <a:t>Click ‘save’</a:t>
            </a:r>
          </a:p>
          <a:p>
            <a:pPr>
              <a:buFontTx/>
              <a:buChar char="-"/>
            </a:pPr>
            <a:r>
              <a:rPr lang="en-US" dirty="0"/>
              <a:t>Open Matlab</a:t>
            </a:r>
          </a:p>
          <a:p>
            <a:pPr marL="0" indent="0">
              <a:buNone/>
            </a:pPr>
            <a:r>
              <a:rPr lang="en-US" dirty="0"/>
              <a:t>&gt;&gt; load </a:t>
            </a:r>
            <a:r>
              <a:rPr lang="en-US" dirty="0" err="1"/>
              <a:t>libtimecourse_demo_data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figure;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plot_timecourse</a:t>
            </a:r>
            <a:r>
              <a:rPr lang="en-US" dirty="0"/>
              <a:t>(‘timestamp’, </a:t>
            </a:r>
            <a:r>
              <a:rPr lang="en-US" dirty="0" err="1"/>
              <a:t>ms_lick</a:t>
            </a:r>
            <a:r>
              <a:rPr lang="en-US" dirty="0"/>
              <a:t>, </a:t>
            </a:r>
            <a:r>
              <a:rPr lang="en-US" dirty="0" err="1"/>
              <a:t>ms_reward</a:t>
            </a:r>
            <a:r>
              <a:rPr lang="en-US" dirty="0"/>
              <a:t>, -2000, 2000);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BF8E8-14E3-4B23-A20D-D29DD07F2F1C}"/>
              </a:ext>
            </a:extLst>
          </p:cNvPr>
          <p:cNvSpPr/>
          <p:nvPr/>
        </p:nvSpPr>
        <p:spPr>
          <a:xfrm>
            <a:off x="241851" y="4939427"/>
            <a:ext cx="568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One function for both timestamp and continuous data</a:t>
            </a:r>
          </a:p>
          <a:p>
            <a:pPr lvl="1"/>
            <a:r>
              <a:rPr lang="en-US" dirty="0"/>
              <a:t>Time window can be either constant or variable</a:t>
            </a:r>
          </a:p>
          <a:p>
            <a:pPr lvl="1"/>
            <a:r>
              <a:rPr lang="en-US" dirty="0"/>
              <a:t>Show N for every plot</a:t>
            </a:r>
          </a:p>
          <a:p>
            <a:pPr lvl="1"/>
            <a:r>
              <a:rPr lang="en-US" dirty="0"/>
              <a:t>Supports simple stats</a:t>
            </a:r>
          </a:p>
          <a:p>
            <a:pPr lvl="1"/>
            <a:r>
              <a:rPr lang="en-US" dirty="0"/>
              <a:t>easy to save, load, and combine</a:t>
            </a:r>
          </a:p>
        </p:txBody>
      </p:sp>
    </p:spTree>
    <p:extLst>
      <p:ext uri="{BB962C8B-B14F-4D97-AF65-F5344CB8AC3E}">
        <p14:creationId xmlns:p14="http://schemas.microsoft.com/office/powerpoint/2010/main" val="39021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3B6-E34E-4A08-8857-CE556F4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Plot_timecourse</a:t>
            </a:r>
            <a:r>
              <a:rPr lang="en-US" dirty="0"/>
              <a:t>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BA0A-7BA3-44D0-A80E-EDE86CEA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B39-041B-4E0E-89DC-7FF21BA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18383"/>
            <a:ext cx="118146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Single unit and 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A098-08C1-4911-B229-6500BED3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882CD-3993-45FB-A53B-27A7915D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8" y="1600200"/>
            <a:ext cx="3098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Batch processing of</a:t>
            </a:r>
          </a:p>
          <a:p>
            <a:pPr algn="ctr"/>
            <a:r>
              <a:rPr lang="en-US" altLang="en-US" dirty="0"/>
              <a:t>Single units</a:t>
            </a:r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CF05DCD-B666-4BAC-940F-D313ECD0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4191000"/>
            <a:ext cx="2286000" cy="914400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Population Data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31F0B1A-507A-4977-A5B5-B99B672B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20" y="5486400"/>
            <a:ext cx="2133600" cy="838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Population Analysis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8E1165A-9288-488E-BF23-6242BC4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55" y="2378076"/>
            <a:ext cx="2885866" cy="1279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Load data</a:t>
            </a:r>
          </a:p>
          <a:p>
            <a:pPr algn="ctr"/>
            <a:r>
              <a:rPr lang="en-US" altLang="en-US" dirty="0"/>
              <a:t>Analyze (e.g., orientation </a:t>
            </a:r>
          </a:p>
          <a:p>
            <a:pPr algn="ctr"/>
            <a:r>
              <a:rPr lang="en-US" altLang="en-US" dirty="0"/>
              <a:t>selectivity index)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ctr"/>
            <a:r>
              <a:rPr lang="en-US" altLang="ko-KR" dirty="0">
                <a:ea typeface="굴림" panose="020B0600000101010101" pitchFamily="34" charset="-127"/>
              </a:rPr>
              <a:t>Save numbers</a:t>
            </a:r>
            <a:endParaRPr lang="en-US" altLang="en-US" dirty="0"/>
          </a:p>
        </p:txBody>
      </p:sp>
      <p:cxnSp>
        <p:nvCxnSpPr>
          <p:cNvPr id="9" name="AutoShape 14">
            <a:extLst>
              <a:ext uri="{FF2B5EF4-FFF2-40B4-BE49-F238E27FC236}">
                <a16:creationId xmlns:a16="http://schemas.microsoft.com/office/drawing/2014/main" id="{9BCD660C-FCA4-49E2-8902-AB75AB2EF247}"/>
              </a:ext>
            </a:extLst>
          </p:cNvPr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3327188" y="3657600"/>
            <a:ext cx="0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 descr="Image result for neural response manifold dynamics">
            <a:extLst>
              <a:ext uri="{FF2B5EF4-FFF2-40B4-BE49-F238E27FC236}">
                <a16:creationId xmlns:a16="http://schemas.microsoft.com/office/drawing/2014/main" id="{2B7BC5E0-E065-4226-AE64-E84536702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2" t="8322"/>
          <a:stretch/>
        </p:blipFill>
        <p:spPr bwMode="auto">
          <a:xfrm>
            <a:off x="5958840" y="2015618"/>
            <a:ext cx="5218430" cy="42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0E-979D-47EA-A959-A6DEA19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process of single-unit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4D1-AB99-40C6-83B8-FC858AE8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 (or just do assumption-free experiments)</a:t>
            </a:r>
          </a:p>
          <a:p>
            <a:r>
              <a:rPr lang="en-US" dirty="0"/>
              <a:t>Repeat until you have N conclusions (</a:t>
            </a:r>
            <a:r>
              <a:rPr lang="en-US" dirty="0" err="1"/>
              <a:t>e.i.</a:t>
            </a:r>
            <a:r>
              <a:rPr lang="en-US" dirty="0"/>
              <a:t>, figures)</a:t>
            </a:r>
          </a:p>
          <a:p>
            <a:pPr lvl="1"/>
            <a:r>
              <a:rPr lang="en-US" dirty="0"/>
              <a:t>Plot results by events of interest</a:t>
            </a:r>
          </a:p>
          <a:p>
            <a:pPr lvl="1"/>
            <a:r>
              <a:rPr lang="en-US" dirty="0"/>
              <a:t>Look at the results carefully</a:t>
            </a:r>
          </a:p>
          <a:p>
            <a:pPr lvl="1"/>
            <a:r>
              <a:rPr lang="en-US" dirty="0"/>
              <a:t>Make a quantitatively testable hypothesis</a:t>
            </a:r>
          </a:p>
          <a:p>
            <a:pPr lvl="1"/>
            <a:r>
              <a:rPr lang="en-US" dirty="0"/>
              <a:t>Quantify responses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Prove or disprove the hypothesis by statistical tests</a:t>
            </a:r>
          </a:p>
          <a:p>
            <a:pPr lvl="1"/>
            <a:r>
              <a:rPr lang="en-US" dirty="0"/>
              <a:t>Do modeling if necessary</a:t>
            </a:r>
          </a:p>
          <a:p>
            <a:r>
              <a:rPr lang="en-US" dirty="0"/>
              <a:t>Present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680DE44-4F4C-4760-94E3-A02FD1A58DA5}"/>
              </a:ext>
            </a:extLst>
          </p:cNvPr>
          <p:cNvSpPr/>
          <p:nvPr/>
        </p:nvSpPr>
        <p:spPr>
          <a:xfrm rot="10569937">
            <a:off x="8316845" y="2842962"/>
            <a:ext cx="1596571" cy="2264229"/>
          </a:xfrm>
          <a:prstGeom prst="curvedRightArrow">
            <a:avLst>
              <a:gd name="adj1" fmla="val 9897"/>
              <a:gd name="adj2" fmla="val 19819"/>
              <a:gd name="adj3" fmla="val 3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F9722-5BF1-4778-88E6-5FE951C8835A}"/>
              </a:ext>
            </a:extLst>
          </p:cNvPr>
          <p:cNvSpPr txBox="1"/>
          <p:nvPr/>
        </p:nvSpPr>
        <p:spPr>
          <a:xfrm>
            <a:off x="10116377" y="3272505"/>
            <a:ext cx="115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F80EE-A62C-4C04-A091-3BCF701B7A5F}"/>
              </a:ext>
            </a:extLst>
          </p:cNvPr>
          <p:cNvSpPr txBox="1"/>
          <p:nvPr/>
        </p:nvSpPr>
        <p:spPr>
          <a:xfrm>
            <a:off x="7576458" y="4899641"/>
            <a:ext cx="5399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can look at data fast, flexibly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population easily with stats</a:t>
            </a:r>
          </a:p>
          <a:p>
            <a:r>
              <a:rPr lang="en-US" sz="2000" dirty="0"/>
              <a:t>     Otherwise,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Projects will be delayed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 can be wrong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EC13943-763B-4098-A80F-C4C37C4B6E59}"/>
              </a:ext>
            </a:extLst>
          </p:cNvPr>
          <p:cNvSpPr/>
          <p:nvPr/>
        </p:nvSpPr>
        <p:spPr>
          <a:xfrm>
            <a:off x="1290402" y="2705755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D31AF89-56DE-4B3F-A260-4E942ABF20C6}"/>
              </a:ext>
            </a:extLst>
          </p:cNvPr>
          <p:cNvSpPr/>
          <p:nvPr/>
        </p:nvSpPr>
        <p:spPr>
          <a:xfrm>
            <a:off x="1290402" y="380349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344DE4-7748-4304-A747-7FB50A3C26BD}"/>
              </a:ext>
            </a:extLst>
          </p:cNvPr>
          <p:cNvSpPr/>
          <p:nvPr/>
        </p:nvSpPr>
        <p:spPr>
          <a:xfrm>
            <a:off x="1290402" y="413877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84A10C3-3AB7-42EB-9B3F-04202F8B539D}"/>
              </a:ext>
            </a:extLst>
          </p:cNvPr>
          <p:cNvSpPr/>
          <p:nvPr/>
        </p:nvSpPr>
        <p:spPr>
          <a:xfrm>
            <a:off x="1290402" y="449691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5A7-5416-4D8E-99DD-A54825E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BC1D-3A23-4982-AF37-9CEA1C46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numbers from PSTHs</a:t>
            </a:r>
          </a:p>
          <a:p>
            <a:r>
              <a:rPr lang="en-US" dirty="0"/>
              <a:t>Within-session analysis (across trials)</a:t>
            </a:r>
          </a:p>
          <a:p>
            <a:r>
              <a:rPr lang="en-US" dirty="0"/>
              <a:t>Across-session analysis (using session-average, across session)</a:t>
            </a:r>
          </a:p>
          <a:p>
            <a:r>
              <a:rPr lang="en-US" dirty="0"/>
              <a:t>Visualization accompanies stats</a:t>
            </a:r>
          </a:p>
          <a:p>
            <a:r>
              <a:rPr lang="en-US" dirty="0"/>
              <a:t>Rigorous</a:t>
            </a:r>
          </a:p>
          <a:p>
            <a:pPr lvl="1"/>
            <a:r>
              <a:rPr lang="en-US" dirty="0"/>
              <a:t>N, 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5CB4-53F1-4DEA-BA93-D6041C4B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2CE1-1F5E-4456-BF41-38B618E4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will happen; suspect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248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344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libtimecourse: A Matlab toolbox for neural data analysis</vt:lpstr>
      <vt:lpstr>In a nutshell: what you can do with libtimecourse</vt:lpstr>
      <vt:lpstr>Data</vt:lpstr>
      <vt:lpstr>plot_timecourse(): plotting PSTH</vt:lpstr>
      <vt:lpstr>Plot_timecourse: sort</vt:lpstr>
      <vt:lpstr>Single unit and Population dynamics</vt:lpstr>
      <vt:lpstr>Cognitive process of single-unit analysis</vt:lpstr>
      <vt:lpstr>Population analysis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toolbox for single unit analysis</dc:title>
  <dc:creator>Kim, HyungGoo</dc:creator>
  <cp:lastModifiedBy>Kim, HyungGoo</cp:lastModifiedBy>
  <cp:revision>21</cp:revision>
  <dcterms:created xsi:type="dcterms:W3CDTF">2019-10-23T19:02:30Z</dcterms:created>
  <dcterms:modified xsi:type="dcterms:W3CDTF">2020-06-02T18:58:10Z</dcterms:modified>
</cp:coreProperties>
</file>