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4e0f9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4e0f9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4e0f91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4e0f91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84e0f91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84e0f91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4e0f91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84e0f91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4e0f91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4e0f91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4e0f91f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4e0f91f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4e0f91f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4e0f91f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ashamaps.net/docs/resources/20-colors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.org/TR/WCAG20/" TargetMode="External"/><Relationship Id="rId4" Type="http://schemas.openxmlformats.org/officeDocument/2006/relationships/hyperlink" Target="http://colorsafe.co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.org/TR/WCAG20/" TargetMode="External"/><Relationship Id="rId4" Type="http://schemas.openxmlformats.org/officeDocument/2006/relationships/hyperlink" Target="http://colorsafe.co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PCT_KmKtl4cVDy2kbxht90w56cfO1XbcBfrrry4bJx0/edit#slide=id.ge4593d328f_1_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Visual Accessibility in Styling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Increase accessibility</a:t>
            </a:r>
            <a:endParaRPr>
              <a:highlight>
                <a:srgbClr val="FFFF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</a:rPr>
              <a:t>Sync accent colors (public page &amp; data portal)</a:t>
            </a:r>
            <a:endParaRPr>
              <a:highlight>
                <a:srgbClr val="B6D7A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6D7A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</a:rPr>
              <a:t>Updated Color Palette</a:t>
            </a:r>
            <a:endParaRPr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59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"List of 20 Simple, Distinct Colors"</a:t>
            </a:r>
            <a:r>
              <a:rPr lang="en" sz="1600"/>
              <a:t> provided by Tim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824" y="1844250"/>
            <a:ext cx="4032850" cy="29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FFF00"/>
                </a:highlight>
              </a:rPr>
              <a:t>Increase accessibility</a:t>
            </a:r>
            <a:endParaRPr b="1" sz="1500">
              <a:solidFill>
                <a:schemeClr val="dk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our palette’s accessibility - Public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57950"/>
            <a:ext cx="87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Web Content Accessibility Guidelines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WCAG</a:t>
            </a:r>
            <a:r>
              <a:rPr lang="en" sz="1400"/>
              <a:t>) 2.0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Contrast ratio 3 = level AA: minimum recommended level of accessibility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Color Safe</a:t>
            </a:r>
            <a:r>
              <a:rPr lang="en" sz="1400"/>
              <a:t> to double check our own palette according to WCAG guidelines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2563822"/>
            <a:ext cx="4260301" cy="209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6">
            <a:alphaModFix/>
          </a:blip>
          <a:srcRect b="0" l="0" r="1429" t="0"/>
          <a:stretch/>
        </p:blipFill>
        <p:spPr>
          <a:xfrm>
            <a:off x="4648200" y="2889175"/>
            <a:ext cx="4299802" cy="2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7">
            <a:alphaModFix/>
          </a:blip>
          <a:srcRect b="-22354" l="9189" r="0" t="0"/>
          <a:stretch/>
        </p:blipFill>
        <p:spPr>
          <a:xfrm>
            <a:off x="4648200" y="3990675"/>
            <a:ext cx="4299802" cy="3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762850" y="2488800"/>
            <a:ext cx="28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✅</a:t>
            </a:r>
            <a:endParaRPr b="1"/>
          </a:p>
        </p:txBody>
      </p:sp>
      <p:sp>
        <p:nvSpPr>
          <p:cNvPr id="74" name="Google Shape;74;p15"/>
          <p:cNvSpPr txBox="1"/>
          <p:nvPr/>
        </p:nvSpPr>
        <p:spPr>
          <a:xfrm>
            <a:off x="4724400" y="3361875"/>
            <a:ext cx="39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 </a:t>
            </a:r>
            <a:r>
              <a:rPr b="1" lang="en">
                <a:solidFill>
                  <a:schemeClr val="dk1"/>
                </a:solidFill>
              </a:rPr>
              <a:t>❌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Possible option for higher contrast: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723050" y="3093900"/>
            <a:ext cx="1639800" cy="15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0" y="0"/>
            <a:ext cx="492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FFF00"/>
                </a:highlight>
              </a:rPr>
              <a:t>Increase accessibility (logo)</a:t>
            </a:r>
            <a:r>
              <a:rPr b="1" lang="en" sz="1500">
                <a:solidFill>
                  <a:schemeClr val="dk2"/>
                </a:solidFill>
              </a:rPr>
              <a:t> - Pam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57950"/>
            <a:ext cx="87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Web Content Accessibility Guidelines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WCAG</a:t>
            </a:r>
            <a:r>
              <a:rPr lang="en" sz="1400"/>
              <a:t>) 2.0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Contrast ratio 3 = level AA: minimum recommended level of accessibility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Color Safe</a:t>
            </a:r>
            <a:r>
              <a:rPr lang="en" sz="1400"/>
              <a:t> to double check our own palette according to WCAG guidelines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" name="Google Shape;82;p16"/>
          <p:cNvSpPr txBox="1"/>
          <p:nvPr/>
        </p:nvSpPr>
        <p:spPr>
          <a:xfrm>
            <a:off x="4724400" y="3209475"/>
            <a:ext cx="43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White/ light grey text </a:t>
            </a:r>
            <a:r>
              <a:rPr b="1" lang="en">
                <a:solidFill>
                  <a:schemeClr val="dk1"/>
                </a:solidFill>
              </a:rPr>
              <a:t>❌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Possible option for higher contrast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3884213"/>
            <a:ext cx="4370002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275" y="2434149"/>
            <a:ext cx="4077588" cy="229165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8200" y="2736775"/>
            <a:ext cx="4370002" cy="2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our palette’s accessibility - After login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762850" y="2336400"/>
            <a:ext cx="28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Black/ dark grey text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✅</a:t>
            </a:r>
            <a:endParaRPr b="1"/>
          </a:p>
        </p:txBody>
      </p:sp>
      <p:sp>
        <p:nvSpPr>
          <p:cNvPr id="88" name="Google Shape;88;p16"/>
          <p:cNvSpPr/>
          <p:nvPr/>
        </p:nvSpPr>
        <p:spPr>
          <a:xfrm>
            <a:off x="1044325" y="2648700"/>
            <a:ext cx="4782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812675" y="2405550"/>
            <a:ext cx="4782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11700" y="2648700"/>
            <a:ext cx="4782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044325" y="4463900"/>
            <a:ext cx="4782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0" y="0"/>
            <a:ext cx="570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FFF00"/>
                </a:highlight>
              </a:rPr>
              <a:t>Increase accessibility (small edits)</a:t>
            </a:r>
            <a:r>
              <a:rPr b="1" lang="en" sz="1500">
                <a:solidFill>
                  <a:schemeClr val="dk2"/>
                </a:solidFill>
              </a:rPr>
              <a:t> - Yufeng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4762850" y="2270300"/>
            <a:ext cx="348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“Sign up” button and “Visualize” button should be same as homepage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(see next page for updated palette)</a:t>
            </a:r>
            <a:endParaRPr b="1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51" y="1440175"/>
            <a:ext cx="4320650" cy="242825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7"/>
          <p:cNvSpPr txBox="1"/>
          <p:nvPr/>
        </p:nvSpPr>
        <p:spPr>
          <a:xfrm>
            <a:off x="4762850" y="1803000"/>
            <a:ext cx="28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0" name="Google Shape;100;p17"/>
          <p:cNvSpPr/>
          <p:nvPr/>
        </p:nvSpPr>
        <p:spPr>
          <a:xfrm>
            <a:off x="1063675" y="3606525"/>
            <a:ext cx="4782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035000" y="1440175"/>
            <a:ext cx="4782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0"/>
            <a:ext cx="397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B6D7A8"/>
                </a:highlight>
              </a:rPr>
              <a:t>Sync Accent Colors (small edits)</a:t>
            </a:r>
            <a:r>
              <a:rPr b="1" lang="en" sz="1500">
                <a:solidFill>
                  <a:schemeClr val="dk2"/>
                </a:solidFill>
              </a:rPr>
              <a:t> - Yufeng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404000"/>
            <a:ext cx="8215775" cy="462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0" y="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EAD1DC"/>
                </a:highlight>
              </a:rPr>
              <a:t>Updated Palette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085925" y="3855950"/>
            <a:ext cx="9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#f5f0dc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Homepage Logo Background</a:t>
            </a:r>
            <a:endParaRPr i="1" sz="600"/>
          </a:p>
        </p:txBody>
      </p:sp>
      <p:sp>
        <p:nvSpPr>
          <p:cNvPr id="110" name="Google Shape;110;p18"/>
          <p:cNvSpPr txBox="1"/>
          <p:nvPr/>
        </p:nvSpPr>
        <p:spPr>
          <a:xfrm>
            <a:off x="1133150" y="4390750"/>
            <a:ext cx="9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#000000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Text against </a:t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light background</a:t>
            </a:r>
            <a:endParaRPr i="1" sz="600"/>
          </a:p>
        </p:txBody>
      </p:sp>
      <p:sp>
        <p:nvSpPr>
          <p:cNvPr id="111" name="Google Shape;111;p18"/>
          <p:cNvSpPr txBox="1"/>
          <p:nvPr/>
        </p:nvSpPr>
        <p:spPr>
          <a:xfrm>
            <a:off x="2241575" y="4390750"/>
            <a:ext cx="9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#ffffff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Text against </a:t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dark background</a:t>
            </a:r>
            <a:endParaRPr i="1" sz="600"/>
          </a:p>
        </p:txBody>
      </p:sp>
      <p:sp>
        <p:nvSpPr>
          <p:cNvPr id="112" name="Google Shape;112;p18"/>
          <p:cNvSpPr txBox="1"/>
          <p:nvPr/>
        </p:nvSpPr>
        <p:spPr>
          <a:xfrm>
            <a:off x="2288800" y="3855950"/>
            <a:ext cx="9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#ffffff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General </a:t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Background</a:t>
            </a:r>
            <a:endParaRPr i="1" sz="600"/>
          </a:p>
        </p:txBody>
      </p:sp>
      <p:sp>
        <p:nvSpPr>
          <p:cNvPr id="113" name="Google Shape;113;p18"/>
          <p:cNvSpPr txBox="1"/>
          <p:nvPr/>
        </p:nvSpPr>
        <p:spPr>
          <a:xfrm>
            <a:off x="3655650" y="3855950"/>
            <a:ext cx="9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#2DBC96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Logo/ Scroll bar</a:t>
            </a:r>
            <a:endParaRPr i="1" sz="600"/>
          </a:p>
        </p:txBody>
      </p:sp>
      <p:sp>
        <p:nvSpPr>
          <p:cNvPr id="114" name="Google Shape;114;p18"/>
          <p:cNvSpPr txBox="1"/>
          <p:nvPr/>
        </p:nvSpPr>
        <p:spPr>
          <a:xfrm>
            <a:off x="5060200" y="3855950"/>
            <a:ext cx="9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#008B68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Button 1 border/ Button 2 background</a:t>
            </a:r>
            <a:endParaRPr i="1" sz="600"/>
          </a:p>
        </p:txBody>
      </p:sp>
      <p:sp>
        <p:nvSpPr>
          <p:cNvPr id="115" name="Google Shape;115;p18"/>
          <p:cNvSpPr txBox="1"/>
          <p:nvPr/>
        </p:nvSpPr>
        <p:spPr>
          <a:xfrm>
            <a:off x="3655650" y="4390750"/>
            <a:ext cx="9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#BEE3F8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Hover background  for buttons</a:t>
            </a:r>
            <a:endParaRPr i="1" sz="600"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51413" l="0" r="0" t="0"/>
          <a:stretch/>
        </p:blipFill>
        <p:spPr>
          <a:xfrm>
            <a:off x="4531500" y="4778050"/>
            <a:ext cx="1404550" cy="31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>
            <a:stCxn id="115" idx="2"/>
          </p:cNvCxnSpPr>
          <p:nvPr/>
        </p:nvCxnSpPr>
        <p:spPr>
          <a:xfrm flipH="1" rot="-5400000">
            <a:off x="4263150" y="4703200"/>
            <a:ext cx="119100" cy="41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-4" l="0" r="0" t="51418"/>
          <a:stretch/>
        </p:blipFill>
        <p:spPr>
          <a:xfrm>
            <a:off x="4531500" y="4465131"/>
            <a:ext cx="1404550" cy="3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739250" y="4470650"/>
            <a:ext cx="91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Original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Hovered</a:t>
            </a:r>
            <a:endParaRPr i="1"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0" y="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EAD1DC"/>
                </a:highlight>
              </a:rPr>
              <a:t>Graph Palette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830200" y="1940700"/>
            <a:ext cx="348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 palette TBD after everyone is done with charts, please be creative!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Follow the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web accessibility notes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Provided by Sarah and Alma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