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30"/>
  </p:notesMasterIdLst>
  <p:sldIdLst>
    <p:sldId id="256" r:id="rId2"/>
    <p:sldId id="257" r:id="rId3"/>
    <p:sldId id="263" r:id="rId4"/>
    <p:sldId id="264" r:id="rId5"/>
    <p:sldId id="262" r:id="rId6"/>
    <p:sldId id="258" r:id="rId7"/>
    <p:sldId id="266" r:id="rId8"/>
    <p:sldId id="267" r:id="rId9"/>
    <p:sldId id="268" r:id="rId10"/>
    <p:sldId id="269" r:id="rId11"/>
    <p:sldId id="276" r:id="rId12"/>
    <p:sldId id="277" r:id="rId13"/>
    <p:sldId id="273" r:id="rId14"/>
    <p:sldId id="274" r:id="rId15"/>
    <p:sldId id="275"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A9D18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4433" autoAdjust="0"/>
  </p:normalViewPr>
  <p:slideViewPr>
    <p:cSldViewPr snapToGrid="0">
      <p:cViewPr varScale="1">
        <p:scale>
          <a:sx n="46" d="100"/>
          <a:sy n="46" d="100"/>
        </p:scale>
        <p:origin x="155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E33FD7-AF8C-40F1-8EF9-946654764ECD}" type="datetimeFigureOut">
              <a:rPr lang="tr-TR" smtClean="0"/>
              <a:t>10.06.2022</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7D6CD6-A97D-413B-AF59-6C7EF8DFE58F}" type="slidenum">
              <a:rPr lang="tr-TR" smtClean="0"/>
              <a:t>‹#›</a:t>
            </a:fld>
            <a:endParaRPr lang="tr-TR"/>
          </a:p>
        </p:txBody>
      </p:sp>
    </p:spTree>
    <p:extLst>
      <p:ext uri="{BB962C8B-B14F-4D97-AF65-F5344CB8AC3E}">
        <p14:creationId xmlns:p14="http://schemas.microsoft.com/office/powerpoint/2010/main" val="2134490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Her öğrencinin ekip için tam olarak ne yaptığını, birbirlerini tanıyıp tanımadıklarını, birbirlerini önemseyip önemsemediklerini, birbirlerini takip edip konuşmadıklarını vb. sorun.</a:t>
            </a:r>
          </a:p>
        </p:txBody>
      </p:sp>
      <p:sp>
        <p:nvSpPr>
          <p:cNvPr id="4" name="Slayt Numarası Yer Tutucusu 3"/>
          <p:cNvSpPr>
            <a:spLocks noGrp="1"/>
          </p:cNvSpPr>
          <p:nvPr>
            <p:ph type="sldNum" sz="quarter" idx="5"/>
          </p:nvPr>
        </p:nvSpPr>
        <p:spPr/>
        <p:txBody>
          <a:bodyPr/>
          <a:lstStyle/>
          <a:p>
            <a:fld id="{DB7D6CD6-A97D-413B-AF59-6C7EF8DFE58F}" type="slidenum">
              <a:rPr lang="tr-TR" smtClean="0"/>
              <a:t>4</a:t>
            </a:fld>
            <a:endParaRPr lang="tr-TR"/>
          </a:p>
        </p:txBody>
      </p:sp>
    </p:spTree>
    <p:extLst>
      <p:ext uri="{BB962C8B-B14F-4D97-AF65-F5344CB8AC3E}">
        <p14:creationId xmlns:p14="http://schemas.microsoft.com/office/powerpoint/2010/main" val="147448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a:t>As a part of </a:t>
            </a:r>
            <a:r>
              <a:rPr lang="en-US" dirty="0" err="1"/>
              <a:t>jenkins</a:t>
            </a:r>
            <a:r>
              <a:rPr lang="en-US" dirty="0"/>
              <a:t> job, we can run </a:t>
            </a:r>
            <a:r>
              <a:rPr lang="en-US" dirty="0" err="1"/>
              <a:t>junits</a:t>
            </a:r>
            <a:r>
              <a:rPr lang="en-US" dirty="0"/>
              <a:t>, </a:t>
            </a:r>
            <a:r>
              <a:rPr lang="en-US" dirty="0" err="1"/>
              <a:t>fitnesse</a:t>
            </a:r>
            <a:r>
              <a:rPr lang="en-US" dirty="0"/>
              <a:t>, test coverage reports, call shell or bat scripts, etc.</a:t>
            </a:r>
            <a:endParaRPr lang="tr-TR" dirty="0"/>
          </a:p>
          <a:p>
            <a:endParaRPr lang="tr-TR" dirty="0"/>
          </a:p>
          <a:p>
            <a:r>
              <a:rPr lang="tr-TR" dirty="0" err="1"/>
              <a:t>Jenkins</a:t>
            </a:r>
            <a:r>
              <a:rPr lang="tr-TR" dirty="0"/>
              <a:t> işinin bir parçası olarak, </a:t>
            </a:r>
            <a:r>
              <a:rPr lang="tr-TR" dirty="0" err="1"/>
              <a:t>Junits</a:t>
            </a:r>
            <a:r>
              <a:rPr lang="tr-TR" dirty="0"/>
              <a:t>, </a:t>
            </a:r>
            <a:r>
              <a:rPr lang="tr-TR" dirty="0" err="1"/>
              <a:t>fitnesse</a:t>
            </a:r>
            <a:r>
              <a:rPr lang="tr-TR" dirty="0"/>
              <a:t>, test kapsamı raporları, </a:t>
            </a:r>
            <a:r>
              <a:rPr lang="tr-TR" dirty="0" err="1"/>
              <a:t>call</a:t>
            </a:r>
            <a:r>
              <a:rPr lang="tr-TR" dirty="0"/>
              <a:t> </a:t>
            </a:r>
            <a:r>
              <a:rPr lang="tr-TR" dirty="0" err="1"/>
              <a:t>shell</a:t>
            </a:r>
            <a:r>
              <a:rPr lang="tr-TR" dirty="0"/>
              <a:t> veya bat </a:t>
            </a:r>
            <a:r>
              <a:rPr lang="tr-TR" dirty="0" err="1"/>
              <a:t>scriptleri</a:t>
            </a:r>
            <a:r>
              <a:rPr lang="tr-TR" dirty="0"/>
              <a:t> vb. çalıştırabiliriz.</a:t>
            </a:r>
          </a:p>
        </p:txBody>
      </p:sp>
      <p:sp>
        <p:nvSpPr>
          <p:cNvPr id="4" name="Slayt Numarası Yer Tutucusu 3"/>
          <p:cNvSpPr>
            <a:spLocks noGrp="1"/>
          </p:cNvSpPr>
          <p:nvPr>
            <p:ph type="sldNum" sz="quarter" idx="5"/>
          </p:nvPr>
        </p:nvSpPr>
        <p:spPr/>
        <p:txBody>
          <a:bodyPr/>
          <a:lstStyle/>
          <a:p>
            <a:fld id="{DB7D6CD6-A97D-413B-AF59-6C7EF8DFE58F}" type="slidenum">
              <a:rPr lang="tr-TR" smtClean="0"/>
              <a:t>6</a:t>
            </a:fld>
            <a:endParaRPr lang="tr-TR"/>
          </a:p>
        </p:txBody>
      </p:sp>
    </p:spTree>
    <p:extLst>
      <p:ext uri="{BB962C8B-B14F-4D97-AF65-F5344CB8AC3E}">
        <p14:creationId xmlns:p14="http://schemas.microsoft.com/office/powerpoint/2010/main" val="1691993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Günlükleri, işleri, kullanıcıları ve diğer </a:t>
            </a:r>
            <a:r>
              <a:rPr lang="tr-TR" dirty="0" err="1"/>
              <a:t>jenkins</a:t>
            </a:r>
            <a:r>
              <a:rPr lang="tr-TR" dirty="0"/>
              <a:t> yapılandırmalarını içeren dizini hangi değişken içerir?</a:t>
            </a:r>
          </a:p>
        </p:txBody>
      </p:sp>
      <p:sp>
        <p:nvSpPr>
          <p:cNvPr id="4" name="Slayt Numarası Yer Tutucusu 3"/>
          <p:cNvSpPr>
            <a:spLocks noGrp="1"/>
          </p:cNvSpPr>
          <p:nvPr>
            <p:ph type="sldNum" sz="quarter" idx="5"/>
          </p:nvPr>
        </p:nvSpPr>
        <p:spPr/>
        <p:txBody>
          <a:bodyPr/>
          <a:lstStyle/>
          <a:p>
            <a:fld id="{DB7D6CD6-A97D-413B-AF59-6C7EF8DFE58F}" type="slidenum">
              <a:rPr lang="tr-TR" smtClean="0"/>
              <a:t>7</a:t>
            </a:fld>
            <a:endParaRPr lang="tr-TR"/>
          </a:p>
        </p:txBody>
      </p:sp>
    </p:spTree>
    <p:extLst>
      <p:ext uri="{BB962C8B-B14F-4D97-AF65-F5344CB8AC3E}">
        <p14:creationId xmlns:p14="http://schemas.microsoft.com/office/powerpoint/2010/main" val="4270727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VPC Eşleme ile ilgili hangi ifadeler doğrudur? </a:t>
            </a:r>
            <a:r>
              <a:rPr lang="tr-TR" dirty="0" err="1"/>
              <a:t>İKİ'yi</a:t>
            </a:r>
            <a:r>
              <a:rPr lang="tr-TR" dirty="0"/>
              <a:t> </a:t>
            </a:r>
            <a:r>
              <a:rPr lang="tr-TR" dirty="0" err="1"/>
              <a:t>seçin.Farklı</a:t>
            </a:r>
            <a:r>
              <a:rPr lang="tr-TR" dirty="0"/>
              <a:t> </a:t>
            </a:r>
          </a:p>
          <a:p>
            <a:r>
              <a:rPr lang="tr-TR" dirty="0"/>
              <a:t>AWS Bölgelerindeki ve ayrı AWS Hesapları altındaki iki VPC, trafiği birbirleri arasında </a:t>
            </a:r>
            <a:r>
              <a:rPr lang="tr-TR" dirty="0" err="1"/>
              <a:t>paylaşabilir.VPC</a:t>
            </a:r>
            <a:r>
              <a:rPr lang="tr-TR" dirty="0"/>
              <a:t> Eşlemenin çalışması için her </a:t>
            </a:r>
            <a:r>
              <a:rPr lang="tr-TR" dirty="0" err="1"/>
              <a:t>VPC'nin</a:t>
            </a:r>
            <a:r>
              <a:rPr lang="tr-TR" dirty="0"/>
              <a:t> genel bir alt ağı olmalıdır.</a:t>
            </a:r>
          </a:p>
          <a:p>
            <a:r>
              <a:rPr lang="tr-TR" dirty="0"/>
              <a:t>VPC Eşlemede, bir </a:t>
            </a:r>
            <a:r>
              <a:rPr lang="tr-TR" dirty="0" err="1"/>
              <a:t>VPC'den</a:t>
            </a:r>
            <a:r>
              <a:rPr lang="tr-TR" dirty="0"/>
              <a:t> gelen trafiğin üçüncü bir </a:t>
            </a:r>
            <a:r>
              <a:rPr lang="tr-TR" dirty="0" err="1"/>
              <a:t>VPC'ye</a:t>
            </a:r>
            <a:r>
              <a:rPr lang="tr-TR" dirty="0"/>
              <a:t> ulaşmak için bir geçiş </a:t>
            </a:r>
            <a:r>
              <a:rPr lang="tr-TR" dirty="0" err="1"/>
              <a:t>VPC'sinden</a:t>
            </a:r>
            <a:r>
              <a:rPr lang="tr-TR" dirty="0"/>
              <a:t> geçmesi mümkündür.</a:t>
            </a:r>
          </a:p>
          <a:p>
            <a:r>
              <a:rPr lang="tr-TR" dirty="0"/>
              <a:t>Farklı AWS Bölgelerindeki VPC eşleri arasındaki trafik varsayılan olarak şifrelenmez.</a:t>
            </a:r>
          </a:p>
          <a:p>
            <a:r>
              <a:rPr lang="tr-TR" dirty="0"/>
              <a:t>VPC Eşleme, verileri hataya dayanıklılık, olağanüstü durum kurtarma ve </a:t>
            </a:r>
            <a:r>
              <a:rPr lang="tr-TR" dirty="0" err="1"/>
              <a:t>yedeklilik</a:t>
            </a:r>
            <a:r>
              <a:rPr lang="tr-TR" dirty="0"/>
              <a:t> için coğrafi olarak farklı konumlara kopyalamak için kullanılabilir</a:t>
            </a:r>
          </a:p>
        </p:txBody>
      </p:sp>
      <p:sp>
        <p:nvSpPr>
          <p:cNvPr id="4" name="Slayt Numarası Yer Tutucusu 3"/>
          <p:cNvSpPr>
            <a:spLocks noGrp="1"/>
          </p:cNvSpPr>
          <p:nvPr>
            <p:ph type="sldNum" sz="quarter" idx="5"/>
          </p:nvPr>
        </p:nvSpPr>
        <p:spPr/>
        <p:txBody>
          <a:bodyPr/>
          <a:lstStyle/>
          <a:p>
            <a:fld id="{DB7D6CD6-A97D-413B-AF59-6C7EF8DFE58F}" type="slidenum">
              <a:rPr lang="tr-TR" smtClean="0"/>
              <a:t>13</a:t>
            </a:fld>
            <a:endParaRPr lang="tr-TR"/>
          </a:p>
        </p:txBody>
      </p:sp>
    </p:spTree>
    <p:extLst>
      <p:ext uri="{BB962C8B-B14F-4D97-AF65-F5344CB8AC3E}">
        <p14:creationId xmlns:p14="http://schemas.microsoft.com/office/powerpoint/2010/main" val="1500025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solidFill>
                  <a:srgbClr val="5F6368"/>
                </a:solidFill>
                <a:effectLst/>
              </a:rPr>
              <a:t>506 / 5.000</a:t>
            </a:r>
            <a:endParaRPr lang="tr-TR" dirty="0">
              <a:effectLst/>
            </a:endParaRPr>
          </a:p>
          <a:p>
            <a:r>
              <a:rPr lang="tr-TR" b="1" dirty="0">
                <a:effectLst/>
              </a:rPr>
              <a:t>Çeviri sonuçları</a:t>
            </a:r>
          </a:p>
          <a:p>
            <a:r>
              <a:rPr lang="tr-TR" b="0" i="0" dirty="0" err="1">
                <a:effectLst/>
                <a:latin typeface="Material Icons Extended"/>
              </a:rPr>
              <a:t>star_border</a:t>
            </a:r>
            <a:endParaRPr lang="tr-TR" dirty="0">
              <a:effectLst/>
            </a:endParaRPr>
          </a:p>
          <a:p>
            <a:pPr rtl="0"/>
            <a:r>
              <a:rPr lang="tr-TR" dirty="0" err="1">
                <a:solidFill>
                  <a:srgbClr val="000000"/>
                </a:solidFill>
                <a:effectLst/>
              </a:rPr>
              <a:t>AWS'de</a:t>
            </a:r>
            <a:r>
              <a:rPr lang="tr-TR" dirty="0">
                <a:solidFill>
                  <a:srgbClr val="000000"/>
                </a:solidFill>
                <a:effectLst/>
              </a:rPr>
              <a:t> barındırılan ve önümüzdeki birkaç hafta içinde çok fazla trafik alabilecek bir web sitesi var. Uygulama şu anda bir doğal afet yaşarsa, kullanıcılarda olası kesintileri azaltmak için ne kullanılmalıdır? </a:t>
            </a:r>
          </a:p>
          <a:p>
            <a:pPr rtl="0"/>
            <a:r>
              <a:rPr lang="tr-TR" dirty="0">
                <a:solidFill>
                  <a:srgbClr val="000000"/>
                </a:solidFill>
                <a:effectLst/>
              </a:rPr>
              <a:t>Trafiği başka bir bölgede barındırılan bir Altyapıya yönlendirmek için bir ELB kullanın. </a:t>
            </a:r>
          </a:p>
          <a:p>
            <a:pPr rtl="0"/>
            <a:r>
              <a:rPr lang="tr-TR" dirty="0">
                <a:solidFill>
                  <a:srgbClr val="000000"/>
                </a:solidFill>
                <a:effectLst/>
              </a:rPr>
              <a:t>Trafiği başka bir </a:t>
            </a:r>
            <a:r>
              <a:rPr lang="tr-TR" dirty="0" err="1">
                <a:solidFill>
                  <a:srgbClr val="000000"/>
                </a:solidFill>
                <a:effectLst/>
              </a:rPr>
              <a:t>AZ'de</a:t>
            </a:r>
            <a:r>
              <a:rPr lang="tr-TR" dirty="0">
                <a:solidFill>
                  <a:srgbClr val="000000"/>
                </a:solidFill>
                <a:effectLst/>
              </a:rPr>
              <a:t> barındırılan bir Altyapıya yönlendirmek için bir ELB kullanın. </a:t>
            </a:r>
          </a:p>
          <a:p>
            <a:pPr rtl="0"/>
            <a:r>
              <a:rPr lang="tr-TR" dirty="0">
                <a:solidFill>
                  <a:srgbClr val="000000"/>
                </a:solidFill>
                <a:effectLst/>
              </a:rPr>
              <a:t>Başka bir </a:t>
            </a:r>
            <a:r>
              <a:rPr lang="tr-TR" dirty="0" err="1">
                <a:solidFill>
                  <a:srgbClr val="000000"/>
                </a:solidFill>
                <a:effectLst/>
              </a:rPr>
              <a:t>AZ'de</a:t>
            </a:r>
            <a:r>
              <a:rPr lang="tr-TR" dirty="0">
                <a:solidFill>
                  <a:srgbClr val="000000"/>
                </a:solidFill>
                <a:effectLst/>
              </a:rPr>
              <a:t> yedek kaynaklar oluşturmak için </a:t>
            </a:r>
            <a:r>
              <a:rPr lang="tr-TR" dirty="0" err="1">
                <a:solidFill>
                  <a:srgbClr val="000000"/>
                </a:solidFill>
                <a:effectLst/>
              </a:rPr>
              <a:t>CloudFormation'ı</a:t>
            </a:r>
            <a:r>
              <a:rPr lang="tr-TR" dirty="0">
                <a:solidFill>
                  <a:srgbClr val="000000"/>
                </a:solidFill>
                <a:effectLst/>
              </a:rPr>
              <a:t> kullanın. </a:t>
            </a:r>
          </a:p>
          <a:p>
            <a:pPr rtl="0"/>
            <a:r>
              <a:rPr lang="tr-TR" dirty="0">
                <a:solidFill>
                  <a:srgbClr val="000000"/>
                </a:solidFill>
                <a:effectLst/>
              </a:rPr>
              <a:t>İstekleri farklı bir bölgedeki başka bir örneğe yönlendirmek için Route53'ü kullanın</a:t>
            </a:r>
          </a:p>
          <a:p>
            <a:endParaRPr lang="tr-TR" dirty="0"/>
          </a:p>
        </p:txBody>
      </p:sp>
      <p:sp>
        <p:nvSpPr>
          <p:cNvPr id="4" name="Slayt Numarası Yer Tutucusu 3"/>
          <p:cNvSpPr>
            <a:spLocks noGrp="1"/>
          </p:cNvSpPr>
          <p:nvPr>
            <p:ph type="sldNum" sz="quarter" idx="5"/>
          </p:nvPr>
        </p:nvSpPr>
        <p:spPr/>
        <p:txBody>
          <a:bodyPr/>
          <a:lstStyle/>
          <a:p>
            <a:fld id="{DB7D6CD6-A97D-413B-AF59-6C7EF8DFE58F}" type="slidenum">
              <a:rPr lang="tr-TR" smtClean="0"/>
              <a:t>16</a:t>
            </a:fld>
            <a:endParaRPr lang="tr-TR"/>
          </a:p>
        </p:txBody>
      </p:sp>
    </p:spTree>
    <p:extLst>
      <p:ext uri="{BB962C8B-B14F-4D97-AF65-F5344CB8AC3E}">
        <p14:creationId xmlns:p14="http://schemas.microsoft.com/office/powerpoint/2010/main" val="7829595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DB7D6CD6-A97D-413B-AF59-6C7EF8DFE58F}" type="slidenum">
              <a:rPr lang="tr-TR" smtClean="0"/>
              <a:t>24</a:t>
            </a:fld>
            <a:endParaRPr lang="tr-TR"/>
          </a:p>
        </p:txBody>
      </p:sp>
    </p:spTree>
    <p:extLst>
      <p:ext uri="{BB962C8B-B14F-4D97-AF65-F5344CB8AC3E}">
        <p14:creationId xmlns:p14="http://schemas.microsoft.com/office/powerpoint/2010/main" val="16039792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DB7D6CD6-A97D-413B-AF59-6C7EF8DFE58F}" type="slidenum">
              <a:rPr lang="tr-TR" smtClean="0"/>
              <a:t>26</a:t>
            </a:fld>
            <a:endParaRPr lang="tr-TR"/>
          </a:p>
        </p:txBody>
      </p:sp>
    </p:spTree>
    <p:extLst>
      <p:ext uri="{BB962C8B-B14F-4D97-AF65-F5344CB8AC3E}">
        <p14:creationId xmlns:p14="http://schemas.microsoft.com/office/powerpoint/2010/main" val="847808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32E433F-3166-ACF5-ED89-F1880FF2E58C}"/>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9F5A28F6-A546-2594-86C1-D5A6BA38DF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83646D4C-F011-37F1-3223-39A305EB25CF}"/>
              </a:ext>
            </a:extLst>
          </p:cNvPr>
          <p:cNvSpPr>
            <a:spLocks noGrp="1"/>
          </p:cNvSpPr>
          <p:nvPr>
            <p:ph type="dt" sz="half" idx="10"/>
          </p:nvPr>
        </p:nvSpPr>
        <p:spPr/>
        <p:txBody>
          <a:bodyPr/>
          <a:lstStyle/>
          <a:p>
            <a:fld id="{A0390321-CBC4-436B-B71C-22AFD46B4DE5}" type="datetimeFigureOut">
              <a:rPr lang="tr-TR" smtClean="0"/>
              <a:t>10.06.2022</a:t>
            </a:fld>
            <a:endParaRPr lang="tr-TR"/>
          </a:p>
        </p:txBody>
      </p:sp>
      <p:sp>
        <p:nvSpPr>
          <p:cNvPr id="5" name="Alt Bilgi Yer Tutucusu 4">
            <a:extLst>
              <a:ext uri="{FF2B5EF4-FFF2-40B4-BE49-F238E27FC236}">
                <a16:creationId xmlns:a16="http://schemas.microsoft.com/office/drawing/2014/main" id="{53A660BE-3E96-A2F9-44B5-3F339A8AEF1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9343BDA-3F8A-7D46-1BFC-99690C8D7209}"/>
              </a:ext>
            </a:extLst>
          </p:cNvPr>
          <p:cNvSpPr>
            <a:spLocks noGrp="1"/>
          </p:cNvSpPr>
          <p:nvPr>
            <p:ph type="sldNum" sz="quarter" idx="12"/>
          </p:nvPr>
        </p:nvSpPr>
        <p:spPr/>
        <p:txBody>
          <a:bodyPr/>
          <a:lstStyle/>
          <a:p>
            <a:fld id="{5BD2C34B-ABCA-482C-965F-0773955A3444}" type="slidenum">
              <a:rPr lang="tr-TR" smtClean="0"/>
              <a:t>‹#›</a:t>
            </a:fld>
            <a:endParaRPr lang="tr-TR"/>
          </a:p>
        </p:txBody>
      </p:sp>
    </p:spTree>
    <p:extLst>
      <p:ext uri="{BB962C8B-B14F-4D97-AF65-F5344CB8AC3E}">
        <p14:creationId xmlns:p14="http://schemas.microsoft.com/office/powerpoint/2010/main" val="3903179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DC24630-73CC-7366-4DEE-A836AD442E02}"/>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A2DD07D4-E672-2FF3-023B-1945F036C2DC}"/>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B1A1FB11-F024-8513-0C81-594EF110F6DA}"/>
              </a:ext>
            </a:extLst>
          </p:cNvPr>
          <p:cNvSpPr>
            <a:spLocks noGrp="1"/>
          </p:cNvSpPr>
          <p:nvPr>
            <p:ph type="dt" sz="half" idx="10"/>
          </p:nvPr>
        </p:nvSpPr>
        <p:spPr/>
        <p:txBody>
          <a:bodyPr/>
          <a:lstStyle/>
          <a:p>
            <a:fld id="{A0390321-CBC4-436B-B71C-22AFD46B4DE5}" type="datetimeFigureOut">
              <a:rPr lang="tr-TR" smtClean="0"/>
              <a:t>10.06.2022</a:t>
            </a:fld>
            <a:endParaRPr lang="tr-TR"/>
          </a:p>
        </p:txBody>
      </p:sp>
      <p:sp>
        <p:nvSpPr>
          <p:cNvPr id="5" name="Alt Bilgi Yer Tutucusu 4">
            <a:extLst>
              <a:ext uri="{FF2B5EF4-FFF2-40B4-BE49-F238E27FC236}">
                <a16:creationId xmlns:a16="http://schemas.microsoft.com/office/drawing/2014/main" id="{D29D0777-60F2-476F-5D43-6378C7F6E07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C1726ED-5AAC-5182-7599-D66CE45C8AEB}"/>
              </a:ext>
            </a:extLst>
          </p:cNvPr>
          <p:cNvSpPr>
            <a:spLocks noGrp="1"/>
          </p:cNvSpPr>
          <p:nvPr>
            <p:ph type="sldNum" sz="quarter" idx="12"/>
          </p:nvPr>
        </p:nvSpPr>
        <p:spPr/>
        <p:txBody>
          <a:bodyPr/>
          <a:lstStyle/>
          <a:p>
            <a:fld id="{5BD2C34B-ABCA-482C-965F-0773955A3444}" type="slidenum">
              <a:rPr lang="tr-TR" smtClean="0"/>
              <a:t>‹#›</a:t>
            </a:fld>
            <a:endParaRPr lang="tr-TR"/>
          </a:p>
        </p:txBody>
      </p:sp>
    </p:spTree>
    <p:extLst>
      <p:ext uri="{BB962C8B-B14F-4D97-AF65-F5344CB8AC3E}">
        <p14:creationId xmlns:p14="http://schemas.microsoft.com/office/powerpoint/2010/main" val="739418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460F5E59-AA27-531C-C5DC-EA3289109134}"/>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9F9375E5-8982-E3D9-AFFA-071F5AF808CD}"/>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AA1B29F5-001A-F3D2-D127-95409F71D5D4}"/>
              </a:ext>
            </a:extLst>
          </p:cNvPr>
          <p:cNvSpPr>
            <a:spLocks noGrp="1"/>
          </p:cNvSpPr>
          <p:nvPr>
            <p:ph type="dt" sz="half" idx="10"/>
          </p:nvPr>
        </p:nvSpPr>
        <p:spPr/>
        <p:txBody>
          <a:bodyPr/>
          <a:lstStyle/>
          <a:p>
            <a:fld id="{A0390321-CBC4-436B-B71C-22AFD46B4DE5}" type="datetimeFigureOut">
              <a:rPr lang="tr-TR" smtClean="0"/>
              <a:t>10.06.2022</a:t>
            </a:fld>
            <a:endParaRPr lang="tr-TR"/>
          </a:p>
        </p:txBody>
      </p:sp>
      <p:sp>
        <p:nvSpPr>
          <p:cNvPr id="5" name="Alt Bilgi Yer Tutucusu 4">
            <a:extLst>
              <a:ext uri="{FF2B5EF4-FFF2-40B4-BE49-F238E27FC236}">
                <a16:creationId xmlns:a16="http://schemas.microsoft.com/office/drawing/2014/main" id="{421827A5-2A45-92B4-6183-FB57AA0FE266}"/>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F02B354-0FA6-B9D0-1782-E4F3053CFB25}"/>
              </a:ext>
            </a:extLst>
          </p:cNvPr>
          <p:cNvSpPr>
            <a:spLocks noGrp="1"/>
          </p:cNvSpPr>
          <p:nvPr>
            <p:ph type="sldNum" sz="quarter" idx="12"/>
          </p:nvPr>
        </p:nvSpPr>
        <p:spPr/>
        <p:txBody>
          <a:bodyPr/>
          <a:lstStyle/>
          <a:p>
            <a:fld id="{5BD2C34B-ABCA-482C-965F-0773955A3444}" type="slidenum">
              <a:rPr lang="tr-TR" smtClean="0"/>
              <a:t>‹#›</a:t>
            </a:fld>
            <a:endParaRPr lang="tr-TR"/>
          </a:p>
        </p:txBody>
      </p:sp>
    </p:spTree>
    <p:extLst>
      <p:ext uri="{BB962C8B-B14F-4D97-AF65-F5344CB8AC3E}">
        <p14:creationId xmlns:p14="http://schemas.microsoft.com/office/powerpoint/2010/main" val="2358272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1A6747E-BCC0-B41B-A214-BCAE93F6A06D}"/>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F7C67AC2-F4A2-5B6D-2EFA-5371EA967A51}"/>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435D3BBC-C6DC-910E-D534-E60C7D3E275E}"/>
              </a:ext>
            </a:extLst>
          </p:cNvPr>
          <p:cNvSpPr>
            <a:spLocks noGrp="1"/>
          </p:cNvSpPr>
          <p:nvPr>
            <p:ph type="dt" sz="half" idx="10"/>
          </p:nvPr>
        </p:nvSpPr>
        <p:spPr/>
        <p:txBody>
          <a:bodyPr/>
          <a:lstStyle/>
          <a:p>
            <a:fld id="{A0390321-CBC4-436B-B71C-22AFD46B4DE5}" type="datetimeFigureOut">
              <a:rPr lang="tr-TR" smtClean="0"/>
              <a:t>10.06.2022</a:t>
            </a:fld>
            <a:endParaRPr lang="tr-TR"/>
          </a:p>
        </p:txBody>
      </p:sp>
      <p:sp>
        <p:nvSpPr>
          <p:cNvPr id="5" name="Alt Bilgi Yer Tutucusu 4">
            <a:extLst>
              <a:ext uri="{FF2B5EF4-FFF2-40B4-BE49-F238E27FC236}">
                <a16:creationId xmlns:a16="http://schemas.microsoft.com/office/drawing/2014/main" id="{1B509C5B-118D-44F0-638F-C941A91AF09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2C06D7F-488B-CD5D-53F8-D4D1D5DB03E2}"/>
              </a:ext>
            </a:extLst>
          </p:cNvPr>
          <p:cNvSpPr>
            <a:spLocks noGrp="1"/>
          </p:cNvSpPr>
          <p:nvPr>
            <p:ph type="sldNum" sz="quarter" idx="12"/>
          </p:nvPr>
        </p:nvSpPr>
        <p:spPr/>
        <p:txBody>
          <a:bodyPr/>
          <a:lstStyle/>
          <a:p>
            <a:fld id="{5BD2C34B-ABCA-482C-965F-0773955A3444}" type="slidenum">
              <a:rPr lang="tr-TR" smtClean="0"/>
              <a:t>‹#›</a:t>
            </a:fld>
            <a:endParaRPr lang="tr-TR"/>
          </a:p>
        </p:txBody>
      </p:sp>
    </p:spTree>
    <p:extLst>
      <p:ext uri="{BB962C8B-B14F-4D97-AF65-F5344CB8AC3E}">
        <p14:creationId xmlns:p14="http://schemas.microsoft.com/office/powerpoint/2010/main" val="1218301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76FF294-D97E-BA35-650E-09FFB562E074}"/>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AE7696E5-1F7E-1FF0-760F-7848642B3B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7097A174-88D4-A336-86B6-D5A2B1467D34}"/>
              </a:ext>
            </a:extLst>
          </p:cNvPr>
          <p:cNvSpPr>
            <a:spLocks noGrp="1"/>
          </p:cNvSpPr>
          <p:nvPr>
            <p:ph type="dt" sz="half" idx="10"/>
          </p:nvPr>
        </p:nvSpPr>
        <p:spPr/>
        <p:txBody>
          <a:bodyPr/>
          <a:lstStyle/>
          <a:p>
            <a:fld id="{A0390321-CBC4-436B-B71C-22AFD46B4DE5}" type="datetimeFigureOut">
              <a:rPr lang="tr-TR" smtClean="0"/>
              <a:t>10.06.2022</a:t>
            </a:fld>
            <a:endParaRPr lang="tr-TR"/>
          </a:p>
        </p:txBody>
      </p:sp>
      <p:sp>
        <p:nvSpPr>
          <p:cNvPr id="5" name="Alt Bilgi Yer Tutucusu 4">
            <a:extLst>
              <a:ext uri="{FF2B5EF4-FFF2-40B4-BE49-F238E27FC236}">
                <a16:creationId xmlns:a16="http://schemas.microsoft.com/office/drawing/2014/main" id="{60DD21B6-47CF-5C2E-F03F-621C2CD2324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3702929B-A51F-2C47-E3FF-D8F0F2300D0B}"/>
              </a:ext>
            </a:extLst>
          </p:cNvPr>
          <p:cNvSpPr>
            <a:spLocks noGrp="1"/>
          </p:cNvSpPr>
          <p:nvPr>
            <p:ph type="sldNum" sz="quarter" idx="12"/>
          </p:nvPr>
        </p:nvSpPr>
        <p:spPr/>
        <p:txBody>
          <a:bodyPr/>
          <a:lstStyle/>
          <a:p>
            <a:fld id="{5BD2C34B-ABCA-482C-965F-0773955A3444}" type="slidenum">
              <a:rPr lang="tr-TR" smtClean="0"/>
              <a:t>‹#›</a:t>
            </a:fld>
            <a:endParaRPr lang="tr-TR"/>
          </a:p>
        </p:txBody>
      </p:sp>
    </p:spTree>
    <p:extLst>
      <p:ext uri="{BB962C8B-B14F-4D97-AF65-F5344CB8AC3E}">
        <p14:creationId xmlns:p14="http://schemas.microsoft.com/office/powerpoint/2010/main" val="1082138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277B0AC-06EB-2502-9ADA-28D2F5386FD2}"/>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CBC648A9-F49C-F9B4-2CEB-193A8C6F505E}"/>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5977142D-B01B-9DB5-D6C3-79F23D4B2043}"/>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233093B9-4DDC-895F-3F45-903807DB2A80}"/>
              </a:ext>
            </a:extLst>
          </p:cNvPr>
          <p:cNvSpPr>
            <a:spLocks noGrp="1"/>
          </p:cNvSpPr>
          <p:nvPr>
            <p:ph type="dt" sz="half" idx="10"/>
          </p:nvPr>
        </p:nvSpPr>
        <p:spPr/>
        <p:txBody>
          <a:bodyPr/>
          <a:lstStyle/>
          <a:p>
            <a:fld id="{A0390321-CBC4-436B-B71C-22AFD46B4DE5}" type="datetimeFigureOut">
              <a:rPr lang="tr-TR" smtClean="0"/>
              <a:t>10.06.2022</a:t>
            </a:fld>
            <a:endParaRPr lang="tr-TR"/>
          </a:p>
        </p:txBody>
      </p:sp>
      <p:sp>
        <p:nvSpPr>
          <p:cNvPr id="6" name="Alt Bilgi Yer Tutucusu 5">
            <a:extLst>
              <a:ext uri="{FF2B5EF4-FFF2-40B4-BE49-F238E27FC236}">
                <a16:creationId xmlns:a16="http://schemas.microsoft.com/office/drawing/2014/main" id="{C6E5BCB3-DBA9-0066-A78F-8FE65C53AB49}"/>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5CC8CDF8-CE01-6AE2-BFDB-61E54473F2E9}"/>
              </a:ext>
            </a:extLst>
          </p:cNvPr>
          <p:cNvSpPr>
            <a:spLocks noGrp="1"/>
          </p:cNvSpPr>
          <p:nvPr>
            <p:ph type="sldNum" sz="quarter" idx="12"/>
          </p:nvPr>
        </p:nvSpPr>
        <p:spPr/>
        <p:txBody>
          <a:bodyPr/>
          <a:lstStyle/>
          <a:p>
            <a:fld id="{5BD2C34B-ABCA-482C-965F-0773955A3444}" type="slidenum">
              <a:rPr lang="tr-TR" smtClean="0"/>
              <a:t>‹#›</a:t>
            </a:fld>
            <a:endParaRPr lang="tr-TR"/>
          </a:p>
        </p:txBody>
      </p:sp>
    </p:spTree>
    <p:extLst>
      <p:ext uri="{BB962C8B-B14F-4D97-AF65-F5344CB8AC3E}">
        <p14:creationId xmlns:p14="http://schemas.microsoft.com/office/powerpoint/2010/main" val="602949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02476F4-EB86-E258-9780-C2E8BACB9D66}"/>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AE2296D7-0D2D-986D-ADE8-5E2EF5BB82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CB98DE73-B942-BF1A-2490-EB11AA018449}"/>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AA930E5F-6BCD-3242-E84B-DE6A18863F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5CBB7DB6-15E4-A6D4-C1AD-A957674120D6}"/>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D8A9DA77-2658-EE57-DBA5-70D80A947AB2}"/>
              </a:ext>
            </a:extLst>
          </p:cNvPr>
          <p:cNvSpPr>
            <a:spLocks noGrp="1"/>
          </p:cNvSpPr>
          <p:nvPr>
            <p:ph type="dt" sz="half" idx="10"/>
          </p:nvPr>
        </p:nvSpPr>
        <p:spPr/>
        <p:txBody>
          <a:bodyPr/>
          <a:lstStyle/>
          <a:p>
            <a:fld id="{A0390321-CBC4-436B-B71C-22AFD46B4DE5}" type="datetimeFigureOut">
              <a:rPr lang="tr-TR" smtClean="0"/>
              <a:t>10.06.2022</a:t>
            </a:fld>
            <a:endParaRPr lang="tr-TR"/>
          </a:p>
        </p:txBody>
      </p:sp>
      <p:sp>
        <p:nvSpPr>
          <p:cNvPr id="8" name="Alt Bilgi Yer Tutucusu 7">
            <a:extLst>
              <a:ext uri="{FF2B5EF4-FFF2-40B4-BE49-F238E27FC236}">
                <a16:creationId xmlns:a16="http://schemas.microsoft.com/office/drawing/2014/main" id="{CD315825-DE1B-605A-E98B-90D8849A1795}"/>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E345CA9E-3EB3-42FB-E03C-2FDED7D2CAE9}"/>
              </a:ext>
            </a:extLst>
          </p:cNvPr>
          <p:cNvSpPr>
            <a:spLocks noGrp="1"/>
          </p:cNvSpPr>
          <p:nvPr>
            <p:ph type="sldNum" sz="quarter" idx="12"/>
          </p:nvPr>
        </p:nvSpPr>
        <p:spPr/>
        <p:txBody>
          <a:bodyPr/>
          <a:lstStyle/>
          <a:p>
            <a:fld id="{5BD2C34B-ABCA-482C-965F-0773955A3444}" type="slidenum">
              <a:rPr lang="tr-TR" smtClean="0"/>
              <a:t>‹#›</a:t>
            </a:fld>
            <a:endParaRPr lang="tr-TR"/>
          </a:p>
        </p:txBody>
      </p:sp>
    </p:spTree>
    <p:extLst>
      <p:ext uri="{BB962C8B-B14F-4D97-AF65-F5344CB8AC3E}">
        <p14:creationId xmlns:p14="http://schemas.microsoft.com/office/powerpoint/2010/main" val="249554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ED7AD16-2A68-2D92-5313-7D2E858B85AF}"/>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3AB0AB97-7686-6D2A-AB1F-F83A1C710E7C}"/>
              </a:ext>
            </a:extLst>
          </p:cNvPr>
          <p:cNvSpPr>
            <a:spLocks noGrp="1"/>
          </p:cNvSpPr>
          <p:nvPr>
            <p:ph type="dt" sz="half" idx="10"/>
          </p:nvPr>
        </p:nvSpPr>
        <p:spPr/>
        <p:txBody>
          <a:bodyPr/>
          <a:lstStyle/>
          <a:p>
            <a:fld id="{A0390321-CBC4-436B-B71C-22AFD46B4DE5}" type="datetimeFigureOut">
              <a:rPr lang="tr-TR" smtClean="0"/>
              <a:t>10.06.2022</a:t>
            </a:fld>
            <a:endParaRPr lang="tr-TR"/>
          </a:p>
        </p:txBody>
      </p:sp>
      <p:sp>
        <p:nvSpPr>
          <p:cNvPr id="4" name="Alt Bilgi Yer Tutucusu 3">
            <a:extLst>
              <a:ext uri="{FF2B5EF4-FFF2-40B4-BE49-F238E27FC236}">
                <a16:creationId xmlns:a16="http://schemas.microsoft.com/office/drawing/2014/main" id="{0B7BA24E-C5A7-E2AE-8568-CCEA0EB111A2}"/>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E27225B1-E8B5-2A00-37EE-7C4C45E75A14}"/>
              </a:ext>
            </a:extLst>
          </p:cNvPr>
          <p:cNvSpPr>
            <a:spLocks noGrp="1"/>
          </p:cNvSpPr>
          <p:nvPr>
            <p:ph type="sldNum" sz="quarter" idx="12"/>
          </p:nvPr>
        </p:nvSpPr>
        <p:spPr/>
        <p:txBody>
          <a:bodyPr/>
          <a:lstStyle/>
          <a:p>
            <a:fld id="{5BD2C34B-ABCA-482C-965F-0773955A3444}" type="slidenum">
              <a:rPr lang="tr-TR" smtClean="0"/>
              <a:t>‹#›</a:t>
            </a:fld>
            <a:endParaRPr lang="tr-TR"/>
          </a:p>
        </p:txBody>
      </p:sp>
    </p:spTree>
    <p:extLst>
      <p:ext uri="{BB962C8B-B14F-4D97-AF65-F5344CB8AC3E}">
        <p14:creationId xmlns:p14="http://schemas.microsoft.com/office/powerpoint/2010/main" val="398346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A2E1C828-44A5-2308-EC07-C16288AC9866}"/>
              </a:ext>
            </a:extLst>
          </p:cNvPr>
          <p:cNvSpPr>
            <a:spLocks noGrp="1"/>
          </p:cNvSpPr>
          <p:nvPr>
            <p:ph type="dt" sz="half" idx="10"/>
          </p:nvPr>
        </p:nvSpPr>
        <p:spPr/>
        <p:txBody>
          <a:bodyPr/>
          <a:lstStyle/>
          <a:p>
            <a:fld id="{A0390321-CBC4-436B-B71C-22AFD46B4DE5}" type="datetimeFigureOut">
              <a:rPr lang="tr-TR" smtClean="0"/>
              <a:t>10.06.2022</a:t>
            </a:fld>
            <a:endParaRPr lang="tr-TR"/>
          </a:p>
        </p:txBody>
      </p:sp>
      <p:sp>
        <p:nvSpPr>
          <p:cNvPr id="3" name="Alt Bilgi Yer Tutucusu 2">
            <a:extLst>
              <a:ext uri="{FF2B5EF4-FFF2-40B4-BE49-F238E27FC236}">
                <a16:creationId xmlns:a16="http://schemas.microsoft.com/office/drawing/2014/main" id="{5A4A507F-061A-821B-D144-AF4749553C8F}"/>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39A8B59D-F08E-5964-038C-3287C0A393EB}"/>
              </a:ext>
            </a:extLst>
          </p:cNvPr>
          <p:cNvSpPr>
            <a:spLocks noGrp="1"/>
          </p:cNvSpPr>
          <p:nvPr>
            <p:ph type="sldNum" sz="quarter" idx="12"/>
          </p:nvPr>
        </p:nvSpPr>
        <p:spPr/>
        <p:txBody>
          <a:bodyPr/>
          <a:lstStyle/>
          <a:p>
            <a:fld id="{5BD2C34B-ABCA-482C-965F-0773955A3444}" type="slidenum">
              <a:rPr lang="tr-TR" smtClean="0"/>
              <a:t>‹#›</a:t>
            </a:fld>
            <a:endParaRPr lang="tr-TR"/>
          </a:p>
        </p:txBody>
      </p:sp>
    </p:spTree>
    <p:extLst>
      <p:ext uri="{BB962C8B-B14F-4D97-AF65-F5344CB8AC3E}">
        <p14:creationId xmlns:p14="http://schemas.microsoft.com/office/powerpoint/2010/main" val="3471050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02FB654-8D0E-0896-F602-994E9A00001A}"/>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2CD36936-D259-C4C0-21CF-45C05E842A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58521459-CED1-0211-8514-9C865BDFFE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6F06580D-3EDB-9285-87D7-F7D8AAA745BF}"/>
              </a:ext>
            </a:extLst>
          </p:cNvPr>
          <p:cNvSpPr>
            <a:spLocks noGrp="1"/>
          </p:cNvSpPr>
          <p:nvPr>
            <p:ph type="dt" sz="half" idx="10"/>
          </p:nvPr>
        </p:nvSpPr>
        <p:spPr/>
        <p:txBody>
          <a:bodyPr/>
          <a:lstStyle/>
          <a:p>
            <a:fld id="{A0390321-CBC4-436B-B71C-22AFD46B4DE5}" type="datetimeFigureOut">
              <a:rPr lang="tr-TR" smtClean="0"/>
              <a:t>10.06.2022</a:t>
            </a:fld>
            <a:endParaRPr lang="tr-TR"/>
          </a:p>
        </p:txBody>
      </p:sp>
      <p:sp>
        <p:nvSpPr>
          <p:cNvPr id="6" name="Alt Bilgi Yer Tutucusu 5">
            <a:extLst>
              <a:ext uri="{FF2B5EF4-FFF2-40B4-BE49-F238E27FC236}">
                <a16:creationId xmlns:a16="http://schemas.microsoft.com/office/drawing/2014/main" id="{5DA0D7D6-8740-85C9-92A1-15C1F225B8E9}"/>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198ACD86-4AA6-34C2-BF3C-A97F70A6D9B7}"/>
              </a:ext>
            </a:extLst>
          </p:cNvPr>
          <p:cNvSpPr>
            <a:spLocks noGrp="1"/>
          </p:cNvSpPr>
          <p:nvPr>
            <p:ph type="sldNum" sz="quarter" idx="12"/>
          </p:nvPr>
        </p:nvSpPr>
        <p:spPr/>
        <p:txBody>
          <a:bodyPr/>
          <a:lstStyle/>
          <a:p>
            <a:fld id="{5BD2C34B-ABCA-482C-965F-0773955A3444}" type="slidenum">
              <a:rPr lang="tr-TR" smtClean="0"/>
              <a:t>‹#›</a:t>
            </a:fld>
            <a:endParaRPr lang="tr-TR"/>
          </a:p>
        </p:txBody>
      </p:sp>
    </p:spTree>
    <p:extLst>
      <p:ext uri="{BB962C8B-B14F-4D97-AF65-F5344CB8AC3E}">
        <p14:creationId xmlns:p14="http://schemas.microsoft.com/office/powerpoint/2010/main" val="3369603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D1D5E9-2970-AEDA-F0B8-B7815EDE92C7}"/>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176CA7BB-C94D-41EE-2BBD-1BB339CF54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58366801-42EA-F034-DAB2-DB4EF27213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BEEC46CB-EAC9-BBB3-38E6-8F928AA848B6}"/>
              </a:ext>
            </a:extLst>
          </p:cNvPr>
          <p:cNvSpPr>
            <a:spLocks noGrp="1"/>
          </p:cNvSpPr>
          <p:nvPr>
            <p:ph type="dt" sz="half" idx="10"/>
          </p:nvPr>
        </p:nvSpPr>
        <p:spPr/>
        <p:txBody>
          <a:bodyPr/>
          <a:lstStyle/>
          <a:p>
            <a:fld id="{A0390321-CBC4-436B-B71C-22AFD46B4DE5}" type="datetimeFigureOut">
              <a:rPr lang="tr-TR" smtClean="0"/>
              <a:t>10.06.2022</a:t>
            </a:fld>
            <a:endParaRPr lang="tr-TR"/>
          </a:p>
        </p:txBody>
      </p:sp>
      <p:sp>
        <p:nvSpPr>
          <p:cNvPr id="6" name="Alt Bilgi Yer Tutucusu 5">
            <a:extLst>
              <a:ext uri="{FF2B5EF4-FFF2-40B4-BE49-F238E27FC236}">
                <a16:creationId xmlns:a16="http://schemas.microsoft.com/office/drawing/2014/main" id="{48358147-D133-AE06-3407-40CE24CF026A}"/>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9A770DE4-78AF-F39B-9EF3-83944D2D6E9E}"/>
              </a:ext>
            </a:extLst>
          </p:cNvPr>
          <p:cNvSpPr>
            <a:spLocks noGrp="1"/>
          </p:cNvSpPr>
          <p:nvPr>
            <p:ph type="sldNum" sz="quarter" idx="12"/>
          </p:nvPr>
        </p:nvSpPr>
        <p:spPr/>
        <p:txBody>
          <a:bodyPr/>
          <a:lstStyle/>
          <a:p>
            <a:fld id="{5BD2C34B-ABCA-482C-965F-0773955A3444}" type="slidenum">
              <a:rPr lang="tr-TR" smtClean="0"/>
              <a:t>‹#›</a:t>
            </a:fld>
            <a:endParaRPr lang="tr-TR"/>
          </a:p>
        </p:txBody>
      </p:sp>
    </p:spTree>
    <p:extLst>
      <p:ext uri="{BB962C8B-B14F-4D97-AF65-F5344CB8AC3E}">
        <p14:creationId xmlns:p14="http://schemas.microsoft.com/office/powerpoint/2010/main" val="491590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959CA10D-5E77-28A1-FE87-3B55320BC4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5FD8A78E-F364-8259-2B87-0C45247BFC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1BA030A6-2574-D553-EFB5-2A2874D3A6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390321-CBC4-436B-B71C-22AFD46B4DE5}" type="datetimeFigureOut">
              <a:rPr lang="tr-TR" smtClean="0"/>
              <a:t>10.06.2022</a:t>
            </a:fld>
            <a:endParaRPr lang="tr-TR"/>
          </a:p>
        </p:txBody>
      </p:sp>
      <p:sp>
        <p:nvSpPr>
          <p:cNvPr id="5" name="Alt Bilgi Yer Tutucusu 4">
            <a:extLst>
              <a:ext uri="{FF2B5EF4-FFF2-40B4-BE49-F238E27FC236}">
                <a16:creationId xmlns:a16="http://schemas.microsoft.com/office/drawing/2014/main" id="{9FB72822-7286-0C5C-DCA8-D3937804CA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40B452F4-2BD6-4318-8C38-2B7F17A31A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D2C34B-ABCA-482C-965F-0773955A3444}" type="slidenum">
              <a:rPr lang="tr-TR" smtClean="0"/>
              <a:t>‹#›</a:t>
            </a:fld>
            <a:endParaRPr lang="tr-TR"/>
          </a:p>
        </p:txBody>
      </p:sp>
    </p:spTree>
    <p:extLst>
      <p:ext uri="{BB962C8B-B14F-4D97-AF65-F5344CB8AC3E}">
        <p14:creationId xmlns:p14="http://schemas.microsoft.com/office/powerpoint/2010/main" val="2164866022"/>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docs.aws.amazon.com/AmazonVPC/latest/UserGuide/VPC_Introduction.html"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docs.aws.amazon.com/vpc/latest/peering/what-is-vpc-peering.html"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hyperlink" Target="https://docs.aws.amazon.com/vpc/latest/peering/invalid-peering-configurations.html" TargetMode="External"/></Relationships>
</file>

<file path=ppt/slides/_rels/slide14.xml.rels><?xml version="1.0" encoding="UTF-8" standalone="yes"?>
<Relationships xmlns="http://schemas.openxmlformats.org/package/2006/relationships"><Relationship Id="rId2" Type="http://schemas.openxmlformats.org/officeDocument/2006/relationships/hyperlink" Target="https://docs.aws.amazon.com/AmazonVPC/latest/UserGuide/VPC_ACLs.html"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hyperlink" Target="https://docs.aws.amazon.com/Route53/latest/DeveloperGuide/integration-with-other-services.html"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aws.amazon.com/premiumsupport/knowledge-center/fail-over-s3-r53/"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hyperlink" Target="https://aws.amazon.com/disaster-recovery/"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hyperlink" Target="https://clarusway.com/top-5-aws-jobs-that-you-can-apply/"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www.youtube.com/watch?v=LNLKZ4Rvk8w"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clarusway/clarusway_devops_10_22/tree/main/coding-challanges/cc-009-convert-millisecs-to-hours-mins-secs-with-bash"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clarusway/clarusway_devops_10_22/tree/main/projects/208-jenkins-pipeline-for-webpage-application(postgresql-nodejs-react)"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Layout" Target="../slideLayouts/slideLayout1.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 name="image1.jpeg">
            <a:extLst>
              <a:ext uri="{FF2B5EF4-FFF2-40B4-BE49-F238E27FC236}">
                <a16:creationId xmlns:a16="http://schemas.microsoft.com/office/drawing/2014/main" id="{736AD0BE-28F4-670A-2684-BAD0FF71310D}"/>
              </a:ext>
            </a:extLst>
          </p:cNvPr>
          <p:cNvPicPr>
            <a:picLocks noChangeAspect="1"/>
          </p:cNvPicPr>
          <p:nvPr/>
        </p:nvPicPr>
        <p:blipFill>
          <a:blip r:embed="rId2" cstate="print"/>
          <a:stretch>
            <a:fillRect/>
          </a:stretch>
        </p:blipFill>
        <p:spPr>
          <a:xfrm>
            <a:off x="0" y="1"/>
            <a:ext cx="12180941" cy="6858000"/>
          </a:xfrm>
          <a:prstGeom prst="rect">
            <a:avLst/>
          </a:prstGeom>
        </p:spPr>
      </p:pic>
    </p:spTree>
    <p:extLst>
      <p:ext uri="{BB962C8B-B14F-4D97-AF65-F5344CB8AC3E}">
        <p14:creationId xmlns:p14="http://schemas.microsoft.com/office/powerpoint/2010/main" val="2357806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Dikdörtgen: Köşeleri Yuvarlatılmış 3">
            <a:extLst>
              <a:ext uri="{FF2B5EF4-FFF2-40B4-BE49-F238E27FC236}">
                <a16:creationId xmlns:a16="http://schemas.microsoft.com/office/drawing/2014/main" id="{96D710A5-ED16-6822-4EAE-CF4C49B68A5D}"/>
              </a:ext>
            </a:extLst>
          </p:cNvPr>
          <p:cNvSpPr/>
          <p:nvPr/>
        </p:nvSpPr>
        <p:spPr>
          <a:xfrm>
            <a:off x="1282889" y="2429677"/>
            <a:ext cx="3111689" cy="409433"/>
          </a:xfrm>
          <a:prstGeom prst="roundRect">
            <a:avLst/>
          </a:prstGeom>
          <a:solidFill>
            <a:srgbClr val="FFFF00"/>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tr-TR"/>
          </a:p>
        </p:txBody>
      </p:sp>
      <p:sp>
        <p:nvSpPr>
          <p:cNvPr id="14" name="Metin kutusu 13">
            <a:extLst>
              <a:ext uri="{FF2B5EF4-FFF2-40B4-BE49-F238E27FC236}">
                <a16:creationId xmlns:a16="http://schemas.microsoft.com/office/drawing/2014/main" id="{247CFC9A-3E8A-183D-F8D6-3437395BC328}"/>
              </a:ext>
            </a:extLst>
          </p:cNvPr>
          <p:cNvSpPr txBox="1"/>
          <p:nvPr/>
        </p:nvSpPr>
        <p:spPr>
          <a:xfrm>
            <a:off x="905814" y="1068946"/>
            <a:ext cx="10225825" cy="3185487"/>
          </a:xfrm>
          <a:prstGeom prst="rect">
            <a:avLst/>
          </a:prstGeom>
          <a:noFill/>
        </p:spPr>
        <p:txBody>
          <a:bodyPr wrap="square">
            <a:spAutoFit/>
          </a:bodyPr>
          <a:lstStyle/>
          <a:p>
            <a:pPr marL="514350" lvl="0" indent="-514350">
              <a:spcBef>
                <a:spcPts val="1155"/>
              </a:spcBef>
              <a:spcAft>
                <a:spcPts val="0"/>
              </a:spcAft>
              <a:buSzPct val="100000"/>
              <a:buFont typeface="+mj-lt"/>
              <a:buAutoNum type="arabicPeriod" startAt="5"/>
              <a:tabLst>
                <a:tab pos="219710" algn="l"/>
              </a:tabLst>
            </a:pPr>
            <a:r>
              <a:rPr lang="en-US" sz="2800" b="1" dirty="0">
                <a:effectLst/>
                <a:latin typeface="Arial" panose="020B0604020202020204" pitchFamily="34" charset="0"/>
                <a:ea typeface="Arial" panose="020B0604020202020204" pitchFamily="34" charset="0"/>
                <a:cs typeface="Arial" panose="020B0604020202020204" pitchFamily="34" charset="0"/>
              </a:rPr>
              <a:t>Which function is used in pipeline to get the</a:t>
            </a:r>
            <a:r>
              <a:rPr lang="en-US" sz="2800" b="1" spc="75" dirty="0">
                <a:effectLst/>
                <a:latin typeface="Arial" panose="020B0604020202020204" pitchFamily="34" charset="0"/>
                <a:ea typeface="Arial" panose="020B0604020202020204" pitchFamily="34" charset="0"/>
                <a:cs typeface="Arial" panose="020B0604020202020204" pitchFamily="34" charset="0"/>
              </a:rPr>
              <a:t> </a:t>
            </a:r>
            <a:r>
              <a:rPr lang="en-US" sz="2800" b="1" dirty="0">
                <a:effectLst/>
                <a:latin typeface="Arial" panose="020B0604020202020204" pitchFamily="34" charset="0"/>
                <a:ea typeface="Arial" panose="020B0604020202020204" pitchFamily="34" charset="0"/>
                <a:cs typeface="Arial" panose="020B0604020202020204" pitchFamily="34" charset="0"/>
              </a:rPr>
              <a:t>secrets/credentials?</a:t>
            </a:r>
            <a:endParaRPr lang="tr-TR" sz="2800" dirty="0">
              <a:effectLst/>
              <a:latin typeface="Arial" panose="020B0604020202020204" pitchFamily="34" charset="0"/>
              <a:ea typeface="Arial" panose="020B0604020202020204" pitchFamily="34" charset="0"/>
              <a:cs typeface="Arial" panose="020B0604020202020204" pitchFamily="34" charset="0"/>
            </a:endParaRPr>
          </a:p>
          <a:p>
            <a:pPr>
              <a:spcBef>
                <a:spcPts val="15"/>
              </a:spcBef>
            </a:pPr>
            <a:r>
              <a:rPr lang="en-US" sz="2800" b="1" i="0" dirty="0">
                <a:effectLst/>
                <a:latin typeface="Arial" panose="020B0604020202020204" pitchFamily="34" charset="0"/>
                <a:ea typeface="Arial" panose="020B0604020202020204" pitchFamily="34" charset="0"/>
                <a:cs typeface="Arial" panose="020B0604020202020204" pitchFamily="34" charset="0"/>
              </a:rPr>
              <a:t> </a:t>
            </a:r>
            <a:endParaRPr lang="tr-TR" sz="2800" i="1" dirty="0">
              <a:effectLst/>
              <a:latin typeface="Arial" panose="020B0604020202020204" pitchFamily="34" charset="0"/>
              <a:ea typeface="Arial" panose="020B0604020202020204" pitchFamily="34" charset="0"/>
              <a:cs typeface="Arial" panose="020B0604020202020204" pitchFamily="34" charset="0"/>
            </a:endParaRPr>
          </a:p>
          <a:p>
            <a:pPr marL="742950" lvl="1" indent="-285750">
              <a:buSzPct val="100000"/>
              <a:buFont typeface="Arial" panose="020B0604020202020204" pitchFamily="34" charset="0"/>
              <a:buAutoNum type="alphaUcPeriod"/>
              <a:tabLst>
                <a:tab pos="236220" algn="l"/>
              </a:tabLst>
            </a:pPr>
            <a:r>
              <a:rPr lang="en-US" sz="2800" dirty="0" err="1">
                <a:effectLst/>
                <a:latin typeface="Arial" panose="020B0604020202020204" pitchFamily="34" charset="0"/>
                <a:ea typeface="Arial" panose="020B0604020202020204" pitchFamily="34" charset="0"/>
                <a:cs typeface="Arial" panose="020B0604020202020204" pitchFamily="34" charset="0"/>
              </a:rPr>
              <a:t>withCredentials</a:t>
            </a:r>
            <a:endParaRPr lang="tr-TR" sz="2800" dirty="0">
              <a:effectLst/>
              <a:latin typeface="Arial" panose="020B0604020202020204" pitchFamily="34" charset="0"/>
              <a:ea typeface="Arial" panose="020B0604020202020204" pitchFamily="34" charset="0"/>
              <a:cs typeface="Arial" panose="020B0604020202020204" pitchFamily="34" charset="0"/>
            </a:endParaRPr>
          </a:p>
          <a:p>
            <a:pPr marL="742950" lvl="1" indent="-285750">
              <a:spcBef>
                <a:spcPts val="210"/>
              </a:spcBef>
              <a:buSzPct val="100000"/>
              <a:buFont typeface="Arial" panose="020B0604020202020204" pitchFamily="34" charset="0"/>
              <a:buAutoNum type="alphaUcPeriod"/>
              <a:tabLst>
                <a:tab pos="227965" algn="l"/>
              </a:tabLst>
            </a:pPr>
            <a:r>
              <a:rPr lang="en-US" sz="2800" dirty="0" err="1">
                <a:effectLst/>
                <a:latin typeface="Arial" panose="020B0604020202020204" pitchFamily="34" charset="0"/>
                <a:ea typeface="Arial" panose="020B0604020202020204" pitchFamily="34" charset="0"/>
                <a:cs typeface="Arial" panose="020B0604020202020204" pitchFamily="34" charset="0"/>
              </a:rPr>
              <a:t>withData</a:t>
            </a:r>
            <a:endParaRPr lang="tr-TR" sz="2800" dirty="0">
              <a:effectLst/>
              <a:latin typeface="Arial" panose="020B0604020202020204" pitchFamily="34" charset="0"/>
              <a:ea typeface="Arial" panose="020B0604020202020204" pitchFamily="34" charset="0"/>
              <a:cs typeface="Arial" panose="020B0604020202020204" pitchFamily="34" charset="0"/>
            </a:endParaRPr>
          </a:p>
          <a:p>
            <a:pPr marL="742950" lvl="1" indent="-285750">
              <a:spcBef>
                <a:spcPts val="205"/>
              </a:spcBef>
              <a:spcAft>
                <a:spcPts val="0"/>
              </a:spcAft>
              <a:buSzPct val="100000"/>
              <a:buFont typeface="Arial" panose="020B0604020202020204" pitchFamily="34" charset="0"/>
              <a:buAutoNum type="alphaUcPeriod"/>
              <a:tabLst>
                <a:tab pos="225425" algn="l"/>
              </a:tabLst>
            </a:pPr>
            <a:r>
              <a:rPr lang="en-US" sz="2800" dirty="0" err="1">
                <a:effectLst/>
                <a:latin typeface="Arial" panose="020B0604020202020204" pitchFamily="34" charset="0"/>
                <a:ea typeface="Arial" panose="020B0604020202020204" pitchFamily="34" charset="0"/>
                <a:cs typeface="Arial" panose="020B0604020202020204" pitchFamily="34" charset="0"/>
              </a:rPr>
              <a:t>withSecret</a:t>
            </a:r>
            <a:endParaRPr lang="tr-TR" sz="2800" dirty="0">
              <a:effectLst/>
              <a:latin typeface="Arial" panose="020B0604020202020204" pitchFamily="34" charset="0"/>
              <a:ea typeface="Arial" panose="020B0604020202020204" pitchFamily="34" charset="0"/>
              <a:cs typeface="Arial" panose="020B0604020202020204" pitchFamily="34" charset="0"/>
            </a:endParaRPr>
          </a:p>
          <a:p>
            <a:pPr marL="742950" lvl="1" indent="-285750">
              <a:spcBef>
                <a:spcPts val="210"/>
              </a:spcBef>
              <a:spcAft>
                <a:spcPts val="0"/>
              </a:spcAft>
              <a:buSzPct val="100000"/>
              <a:buFont typeface="Arial" panose="020B0604020202020204" pitchFamily="34" charset="0"/>
              <a:buAutoNum type="alphaUcPeriod"/>
              <a:tabLst>
                <a:tab pos="233680" algn="l"/>
              </a:tabLst>
            </a:pPr>
            <a:r>
              <a:rPr lang="en-US" sz="2800" dirty="0" err="1">
                <a:effectLst/>
                <a:latin typeface="Arial" panose="020B0604020202020204" pitchFamily="34" charset="0"/>
                <a:ea typeface="Arial" panose="020B0604020202020204" pitchFamily="34" charset="0"/>
                <a:cs typeface="Arial" panose="020B0604020202020204" pitchFamily="34" charset="0"/>
              </a:rPr>
              <a:t>withPassword</a:t>
            </a:r>
            <a:endParaRPr lang="tr-TR" sz="2800" dirty="0">
              <a:effectLst/>
              <a:latin typeface="Arial" panose="020B0604020202020204" pitchFamily="34" charset="0"/>
              <a:ea typeface="Arial" panose="020B0604020202020204" pitchFamily="34" charset="0"/>
              <a:cs typeface="Arial" panose="020B0604020202020204" pitchFamily="34" charset="0"/>
            </a:endParaRPr>
          </a:p>
        </p:txBody>
      </p:sp>
      <p:sp>
        <p:nvSpPr>
          <p:cNvPr id="3" name="Başlık 14">
            <a:extLst>
              <a:ext uri="{FF2B5EF4-FFF2-40B4-BE49-F238E27FC236}">
                <a16:creationId xmlns:a16="http://schemas.microsoft.com/office/drawing/2014/main" id="{1A298530-629B-C2C6-BEF8-4E46B63E0102}"/>
              </a:ext>
            </a:extLst>
          </p:cNvPr>
          <p:cNvSpPr>
            <a:spLocks noGrp="1"/>
          </p:cNvSpPr>
          <p:nvPr>
            <p:ph type="ctrTitle"/>
          </p:nvPr>
        </p:nvSpPr>
        <p:spPr>
          <a:xfrm>
            <a:off x="905814" y="0"/>
            <a:ext cx="9144000" cy="1068946"/>
          </a:xfrm>
        </p:spPr>
        <p:txBody>
          <a:bodyPr/>
          <a:lstStyle/>
          <a:p>
            <a:pPr algn="l"/>
            <a:r>
              <a:rPr lang="en-US" sz="6000" b="1" dirty="0">
                <a:solidFill>
                  <a:srgbClr val="00B0F0"/>
                </a:solidFill>
                <a:latin typeface="Arial" panose="020B0604020202020204" pitchFamily="34" charset="0"/>
                <a:cs typeface="Arial" panose="020B0604020202020204" pitchFamily="34" charset="0"/>
              </a:rPr>
              <a:t>Ask Questions</a:t>
            </a:r>
            <a:endParaRPr lang="tr-TR" dirty="0"/>
          </a:p>
        </p:txBody>
      </p:sp>
    </p:spTree>
    <p:extLst>
      <p:ext uri="{BB962C8B-B14F-4D97-AF65-F5344CB8AC3E}">
        <p14:creationId xmlns:p14="http://schemas.microsoft.com/office/powerpoint/2010/main" val="3562584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1" name="Metin kutusu 10">
            <a:extLst>
              <a:ext uri="{FF2B5EF4-FFF2-40B4-BE49-F238E27FC236}">
                <a16:creationId xmlns:a16="http://schemas.microsoft.com/office/drawing/2014/main" id="{2B848781-D5AB-2B42-33C1-1B9084CE8E29}"/>
              </a:ext>
            </a:extLst>
          </p:cNvPr>
          <p:cNvSpPr txBox="1"/>
          <p:nvPr/>
        </p:nvSpPr>
        <p:spPr>
          <a:xfrm>
            <a:off x="2799008" y="2490281"/>
            <a:ext cx="6593984" cy="1877437"/>
          </a:xfrm>
          <a:prstGeom prst="rect">
            <a:avLst/>
          </a:prstGeom>
          <a:noFill/>
        </p:spPr>
        <p:txBody>
          <a:bodyPr wrap="square">
            <a:spAutoFit/>
          </a:bodyPr>
          <a:lstStyle/>
          <a:p>
            <a:endParaRPr lang="en-US" sz="2800" dirty="0">
              <a:solidFill>
                <a:schemeClr val="accent1">
                  <a:lumMod val="75000"/>
                </a:schemeClr>
              </a:solidFill>
            </a:endParaRPr>
          </a:p>
          <a:p>
            <a:pPr algn="ctr"/>
            <a:r>
              <a:rPr lang="en-US" sz="4400" b="1" dirty="0">
                <a:solidFill>
                  <a:srgbClr val="00B0F0"/>
                </a:solidFill>
                <a:latin typeface="Arial" panose="020B0604020202020204" pitchFamily="34" charset="0"/>
                <a:cs typeface="Arial" panose="020B0604020202020204" pitchFamily="34" charset="0"/>
              </a:rPr>
              <a:t>Interview</a:t>
            </a:r>
            <a:r>
              <a:rPr lang="tr-TR" sz="4400" b="1" dirty="0">
                <a:solidFill>
                  <a:srgbClr val="00B0F0"/>
                </a:solidFill>
                <a:latin typeface="Arial" panose="020B0604020202020204" pitchFamily="34" charset="0"/>
                <a:cs typeface="Arial" panose="020B0604020202020204" pitchFamily="34" charset="0"/>
              </a:rPr>
              <a:t> </a:t>
            </a:r>
            <a:r>
              <a:rPr lang="en-US" sz="4400" b="1" dirty="0">
                <a:solidFill>
                  <a:srgbClr val="00B0F0"/>
                </a:solidFill>
                <a:latin typeface="Arial" panose="020B0604020202020204" pitchFamily="34" charset="0"/>
                <a:cs typeface="Arial" panose="020B0604020202020204" pitchFamily="34" charset="0"/>
              </a:rPr>
              <a:t>/</a:t>
            </a:r>
            <a:r>
              <a:rPr lang="tr-TR" sz="4400" b="1" dirty="0">
                <a:solidFill>
                  <a:srgbClr val="00B0F0"/>
                </a:solidFill>
                <a:latin typeface="Arial" panose="020B0604020202020204" pitchFamily="34" charset="0"/>
                <a:cs typeface="Arial" panose="020B0604020202020204" pitchFamily="34" charset="0"/>
              </a:rPr>
              <a:t> </a:t>
            </a:r>
            <a:r>
              <a:rPr lang="en-US" sz="4400" b="1" dirty="0">
                <a:solidFill>
                  <a:srgbClr val="00B0F0"/>
                </a:solidFill>
                <a:latin typeface="Arial" panose="020B0604020202020204" pitchFamily="34" charset="0"/>
                <a:cs typeface="Arial" panose="020B0604020202020204" pitchFamily="34" charset="0"/>
              </a:rPr>
              <a:t>Certification Questions</a:t>
            </a:r>
            <a:endParaRPr lang="tr-TR" sz="2800" dirty="0"/>
          </a:p>
        </p:txBody>
      </p:sp>
    </p:spTree>
    <p:extLst>
      <p:ext uri="{BB962C8B-B14F-4D97-AF65-F5344CB8AC3E}">
        <p14:creationId xmlns:p14="http://schemas.microsoft.com/office/powerpoint/2010/main" val="840114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Dikdörtgen: Köşeleri Yuvarlatılmış 3">
            <a:extLst>
              <a:ext uri="{FF2B5EF4-FFF2-40B4-BE49-F238E27FC236}">
                <a16:creationId xmlns:a16="http://schemas.microsoft.com/office/drawing/2014/main" id="{C1AFE22E-9F45-AE58-DF70-7A723000B96D}"/>
              </a:ext>
            </a:extLst>
          </p:cNvPr>
          <p:cNvSpPr/>
          <p:nvPr/>
        </p:nvSpPr>
        <p:spPr>
          <a:xfrm>
            <a:off x="1296538" y="2469329"/>
            <a:ext cx="2456596" cy="464940"/>
          </a:xfrm>
          <a:prstGeom prst="roundRect">
            <a:avLst/>
          </a:prstGeom>
          <a:solidFill>
            <a:srgbClr val="FFFF00"/>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tr-TR"/>
          </a:p>
        </p:txBody>
      </p:sp>
      <p:sp>
        <p:nvSpPr>
          <p:cNvPr id="14" name="Metin kutusu 13">
            <a:extLst>
              <a:ext uri="{FF2B5EF4-FFF2-40B4-BE49-F238E27FC236}">
                <a16:creationId xmlns:a16="http://schemas.microsoft.com/office/drawing/2014/main" id="{247CFC9A-3E8A-183D-F8D6-3437395BC328}"/>
              </a:ext>
            </a:extLst>
          </p:cNvPr>
          <p:cNvSpPr txBox="1"/>
          <p:nvPr/>
        </p:nvSpPr>
        <p:spPr>
          <a:xfrm>
            <a:off x="905814" y="1068946"/>
            <a:ext cx="8860665" cy="2800767"/>
          </a:xfrm>
          <a:prstGeom prst="rect">
            <a:avLst/>
          </a:prstGeom>
          <a:noFill/>
        </p:spPr>
        <p:txBody>
          <a:bodyPr wrap="square">
            <a:spAutoFit/>
          </a:bodyPr>
          <a:lstStyle/>
          <a:p>
            <a:pPr marL="342900" lvl="0" indent="-342900">
              <a:spcBef>
                <a:spcPts val="1090"/>
              </a:spcBef>
              <a:spcAft>
                <a:spcPts val="0"/>
              </a:spcAft>
              <a:buSzPct val="100000"/>
              <a:buFont typeface="Arial" panose="020B0604020202020204" pitchFamily="34" charset="0"/>
              <a:buAutoNum type="arabicPeriod"/>
              <a:tabLst>
                <a:tab pos="219710" algn="l"/>
              </a:tabLst>
            </a:pPr>
            <a:r>
              <a:rPr lang="en-US" sz="2800" b="1" dirty="0">
                <a:effectLst/>
                <a:latin typeface="Arial" panose="020B0604020202020204" pitchFamily="34" charset="0"/>
                <a:ea typeface="Arial" panose="020B0604020202020204" pitchFamily="34" charset="0"/>
                <a:cs typeface="Arial" panose="020B0604020202020204" pitchFamily="34" charset="0"/>
              </a:rPr>
              <a:t>Which of the following helps you set up a logically isolated section of your AWS cloud?</a:t>
            </a:r>
            <a:r>
              <a:rPr lang="en-US" sz="3600" b="1" i="0" dirty="0">
                <a:effectLst/>
                <a:latin typeface="Arial" panose="020B0604020202020204" pitchFamily="34" charset="0"/>
                <a:ea typeface="Arial" panose="020B0604020202020204" pitchFamily="34" charset="0"/>
                <a:cs typeface="Arial" panose="020B0604020202020204" pitchFamily="34" charset="0"/>
              </a:rPr>
              <a:t> </a:t>
            </a:r>
            <a:endParaRPr lang="tr-TR" sz="2800" i="1" dirty="0">
              <a:effectLst/>
              <a:latin typeface="Arial" panose="020B0604020202020204" pitchFamily="34" charset="0"/>
              <a:ea typeface="Arial" panose="020B0604020202020204" pitchFamily="34" charset="0"/>
              <a:cs typeface="Arial" panose="020B0604020202020204" pitchFamily="34" charset="0"/>
            </a:endParaRPr>
          </a:p>
          <a:p>
            <a:pPr marL="971550" lvl="1" indent="-514350">
              <a:buSzPct val="100000"/>
              <a:buFont typeface="+mj-lt"/>
              <a:buAutoNum type="alphaUcPeriod"/>
              <a:tabLst>
                <a:tab pos="236220" algn="l"/>
              </a:tabLst>
            </a:pPr>
            <a:r>
              <a:rPr lang="en-US" sz="2800" spc="-25" dirty="0">
                <a:effectLst/>
                <a:latin typeface="Arial" panose="020B0604020202020204" pitchFamily="34" charset="0"/>
                <a:ea typeface="Arial" panose="020B0604020202020204" pitchFamily="34" charset="0"/>
                <a:cs typeface="Arial" panose="020B0604020202020204" pitchFamily="34" charset="0"/>
              </a:rPr>
              <a:t>AWS Subnets</a:t>
            </a:r>
          </a:p>
          <a:p>
            <a:pPr marL="971550" lvl="1" indent="-514350">
              <a:buSzPct val="100000"/>
              <a:buFont typeface="+mj-lt"/>
              <a:buAutoNum type="alphaUcPeriod"/>
              <a:tabLst>
                <a:tab pos="236220" algn="l"/>
              </a:tabLst>
            </a:pPr>
            <a:r>
              <a:rPr lang="en-US" sz="2800" spc="-25" dirty="0">
                <a:effectLst/>
                <a:latin typeface="Arial" panose="020B0604020202020204" pitchFamily="34" charset="0"/>
                <a:ea typeface="Arial" panose="020B0604020202020204" pitchFamily="34" charset="0"/>
                <a:cs typeface="Arial" panose="020B0604020202020204" pitchFamily="34" charset="0"/>
              </a:rPr>
              <a:t>AWS VPC</a:t>
            </a:r>
          </a:p>
          <a:p>
            <a:pPr marL="971550" lvl="1" indent="-514350">
              <a:buSzPct val="100000"/>
              <a:buFont typeface="+mj-lt"/>
              <a:buAutoNum type="alphaUcPeriod"/>
              <a:tabLst>
                <a:tab pos="236220" algn="l"/>
              </a:tabLst>
            </a:pPr>
            <a:r>
              <a:rPr lang="en-US" sz="2800" spc="-25" dirty="0">
                <a:effectLst/>
                <a:latin typeface="Arial" panose="020B0604020202020204" pitchFamily="34" charset="0"/>
                <a:ea typeface="Arial" panose="020B0604020202020204" pitchFamily="34" charset="0"/>
                <a:cs typeface="Arial" panose="020B0604020202020204" pitchFamily="34" charset="0"/>
              </a:rPr>
              <a:t>AWS Regions</a:t>
            </a:r>
          </a:p>
          <a:p>
            <a:pPr marL="971550" lvl="1" indent="-514350">
              <a:buSzPct val="100000"/>
              <a:buFont typeface="+mj-lt"/>
              <a:buAutoNum type="alphaUcPeriod"/>
              <a:tabLst>
                <a:tab pos="236220" algn="l"/>
              </a:tabLst>
            </a:pPr>
            <a:r>
              <a:rPr lang="en-US" sz="2800" spc="-25" dirty="0">
                <a:effectLst/>
                <a:latin typeface="Arial" panose="020B0604020202020204" pitchFamily="34" charset="0"/>
                <a:ea typeface="Arial" panose="020B0604020202020204" pitchFamily="34" charset="0"/>
                <a:cs typeface="Arial" panose="020B0604020202020204" pitchFamily="34" charset="0"/>
              </a:rPr>
              <a:t>AWS Availability Zones</a:t>
            </a:r>
          </a:p>
        </p:txBody>
      </p:sp>
      <p:sp>
        <p:nvSpPr>
          <p:cNvPr id="15" name="Başlık 14">
            <a:extLst>
              <a:ext uri="{FF2B5EF4-FFF2-40B4-BE49-F238E27FC236}">
                <a16:creationId xmlns:a16="http://schemas.microsoft.com/office/drawing/2014/main" id="{98FCFD68-86CE-8242-0C79-50308588878A}"/>
              </a:ext>
            </a:extLst>
          </p:cNvPr>
          <p:cNvSpPr>
            <a:spLocks noGrp="1"/>
          </p:cNvSpPr>
          <p:nvPr>
            <p:ph type="ctrTitle"/>
          </p:nvPr>
        </p:nvSpPr>
        <p:spPr>
          <a:xfrm>
            <a:off x="905814" y="0"/>
            <a:ext cx="9144000" cy="1068946"/>
          </a:xfrm>
        </p:spPr>
        <p:txBody>
          <a:bodyPr/>
          <a:lstStyle/>
          <a:p>
            <a:pPr algn="l"/>
            <a:r>
              <a:rPr lang="en-US" sz="6000" b="1" dirty="0">
                <a:solidFill>
                  <a:srgbClr val="00B0F0"/>
                </a:solidFill>
                <a:latin typeface="Arial" panose="020B0604020202020204" pitchFamily="34" charset="0"/>
                <a:cs typeface="Arial" panose="020B0604020202020204" pitchFamily="34" charset="0"/>
              </a:rPr>
              <a:t>Ask Questions</a:t>
            </a:r>
            <a:endParaRPr lang="tr-TR" dirty="0"/>
          </a:p>
        </p:txBody>
      </p:sp>
      <p:sp>
        <p:nvSpPr>
          <p:cNvPr id="6" name="Kaydırma: Dikey 5">
            <a:extLst>
              <a:ext uri="{FF2B5EF4-FFF2-40B4-BE49-F238E27FC236}">
                <a16:creationId xmlns:a16="http://schemas.microsoft.com/office/drawing/2014/main" id="{9A921CC2-E405-C55F-E809-59C406B08F97}"/>
              </a:ext>
            </a:extLst>
          </p:cNvPr>
          <p:cNvSpPr/>
          <p:nvPr/>
        </p:nvSpPr>
        <p:spPr>
          <a:xfrm flipH="1">
            <a:off x="5573348" y="0"/>
            <a:ext cx="6618652" cy="6857999"/>
          </a:xfrm>
          <a:prstGeom prst="verticalScroll">
            <a:avLst/>
          </a:prstGeom>
        </p:spPr>
        <p:style>
          <a:lnRef idx="1">
            <a:schemeClr val="accent6"/>
          </a:lnRef>
          <a:fillRef idx="2">
            <a:schemeClr val="accent6"/>
          </a:fillRef>
          <a:effectRef idx="1">
            <a:schemeClr val="accent6"/>
          </a:effectRef>
          <a:fontRef idx="minor">
            <a:schemeClr val="dk1"/>
          </a:fontRef>
        </p:style>
        <p:txBody>
          <a:bodyPr rtlCol="0" anchor="ctr"/>
          <a:lstStyle/>
          <a:p>
            <a:pPr marL="72390" marR="267335">
              <a:lnSpc>
                <a:spcPct val="140000"/>
              </a:lnSpc>
              <a:spcAft>
                <a:spcPts val="0"/>
              </a:spcAft>
            </a:pPr>
            <a:r>
              <a:rPr lang="en-US" sz="1800" i="1" dirty="0">
                <a:effectLst/>
                <a:latin typeface="Arial" panose="020B0604020202020204" pitchFamily="34" charset="0"/>
                <a:ea typeface="Arial" panose="020B0604020202020204" pitchFamily="34" charset="0"/>
              </a:rPr>
              <a:t>Amazon Virtual Private Cloud (Amazon VPC) enables you to launch AWS resources into a virtual network that you've defined. This virtual network closely resembles a traditional network that you'd operate in your own data center, with the benefits of using the scalable infrastructure of AWS.</a:t>
            </a:r>
            <a:endParaRPr lang="tr-TR" sz="1800" i="1" dirty="0">
              <a:effectLst/>
              <a:latin typeface="Arial" panose="020B0604020202020204" pitchFamily="34" charset="0"/>
              <a:ea typeface="Arial" panose="020B0604020202020204" pitchFamily="34" charset="0"/>
            </a:endParaRPr>
          </a:p>
          <a:p>
            <a:pPr marL="72390">
              <a:spcBef>
                <a:spcPts val="860"/>
              </a:spcBef>
              <a:spcAft>
                <a:spcPts val="0"/>
              </a:spcAft>
            </a:pPr>
            <a:r>
              <a:rPr lang="en-US" sz="1800" i="1" dirty="0">
                <a:effectLst/>
                <a:latin typeface="Arial" panose="020B0604020202020204" pitchFamily="34" charset="0"/>
                <a:ea typeface="Arial" panose="020B0604020202020204" pitchFamily="34" charset="0"/>
              </a:rPr>
              <a:t>For more information on AWS VPC, Refer: </a:t>
            </a:r>
            <a:r>
              <a:rPr lang="en-US" sz="1800" i="0" u="none" strike="noStrike" dirty="0">
                <a:solidFill>
                  <a:srgbClr val="0000ED"/>
                </a:solidFill>
                <a:effectLst/>
                <a:latin typeface="Arial Black" panose="020B0A04020102020204" pitchFamily="34" charset="0"/>
                <a:ea typeface="Arial" panose="020B0604020202020204" pitchFamily="34" charset="0"/>
                <a:hlinkClick r:id="rId2"/>
              </a:rPr>
              <a:t>Link</a:t>
            </a:r>
            <a:endParaRPr lang="tr-TR" sz="1800" i="1" dirty="0">
              <a:effectLst/>
              <a:latin typeface="Arial" panose="020B0604020202020204" pitchFamily="34" charset="0"/>
              <a:ea typeface="Arial" panose="020B0604020202020204" pitchFamily="34" charset="0"/>
            </a:endParaRPr>
          </a:p>
          <a:p>
            <a:pPr algn="ctr"/>
            <a:endParaRPr lang="tr-TR" dirty="0"/>
          </a:p>
        </p:txBody>
      </p:sp>
    </p:spTree>
    <p:extLst>
      <p:ext uri="{BB962C8B-B14F-4D97-AF65-F5344CB8AC3E}">
        <p14:creationId xmlns:p14="http://schemas.microsoft.com/office/powerpoint/2010/main" val="3523210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D05236F4-0594-89C2-6829-0A9A95077E8A}"/>
              </a:ext>
            </a:extLst>
          </p:cNvPr>
          <p:cNvSpPr/>
          <p:nvPr/>
        </p:nvSpPr>
        <p:spPr>
          <a:xfrm>
            <a:off x="1255595" y="1905421"/>
            <a:ext cx="9867330" cy="906017"/>
          </a:xfrm>
          <a:prstGeom prst="roundRect">
            <a:avLst/>
          </a:prstGeom>
          <a:solidFill>
            <a:srgbClr val="FFFF00"/>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tr-TR"/>
          </a:p>
        </p:txBody>
      </p:sp>
      <p:sp>
        <p:nvSpPr>
          <p:cNvPr id="7" name="Dikdörtgen: Köşeleri Yuvarlatılmış 6">
            <a:extLst>
              <a:ext uri="{FF2B5EF4-FFF2-40B4-BE49-F238E27FC236}">
                <a16:creationId xmlns:a16="http://schemas.microsoft.com/office/drawing/2014/main" id="{6853CFFE-BE7D-9A58-0D9C-E9AEFBCA4DC4}"/>
              </a:ext>
            </a:extLst>
          </p:cNvPr>
          <p:cNvSpPr/>
          <p:nvPr/>
        </p:nvSpPr>
        <p:spPr>
          <a:xfrm>
            <a:off x="1255595" y="5324114"/>
            <a:ext cx="10276764" cy="1438698"/>
          </a:xfrm>
          <a:prstGeom prst="roundRect">
            <a:avLst/>
          </a:prstGeom>
          <a:solidFill>
            <a:srgbClr val="FFFF00"/>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tr-TR"/>
          </a:p>
        </p:txBody>
      </p:sp>
      <p:sp>
        <p:nvSpPr>
          <p:cNvPr id="14" name="Metin kutusu 13">
            <a:extLst>
              <a:ext uri="{FF2B5EF4-FFF2-40B4-BE49-F238E27FC236}">
                <a16:creationId xmlns:a16="http://schemas.microsoft.com/office/drawing/2014/main" id="{247CFC9A-3E8A-183D-F8D6-3437395BC328}"/>
              </a:ext>
            </a:extLst>
          </p:cNvPr>
          <p:cNvSpPr txBox="1"/>
          <p:nvPr/>
        </p:nvSpPr>
        <p:spPr>
          <a:xfrm>
            <a:off x="905815" y="1068946"/>
            <a:ext cx="10626544" cy="5693866"/>
          </a:xfrm>
          <a:prstGeom prst="rect">
            <a:avLst/>
          </a:prstGeom>
          <a:noFill/>
        </p:spPr>
        <p:txBody>
          <a:bodyPr wrap="square">
            <a:spAutoFit/>
          </a:bodyPr>
          <a:lstStyle/>
          <a:p>
            <a:pPr marL="514350" lvl="0" indent="-514350">
              <a:spcBef>
                <a:spcPts val="1155"/>
              </a:spcBef>
              <a:spcAft>
                <a:spcPts val="0"/>
              </a:spcAft>
              <a:buSzPct val="100000"/>
              <a:buFont typeface="+mj-lt"/>
              <a:buAutoNum type="arabicPeriod" startAt="2"/>
              <a:tabLst>
                <a:tab pos="219710" algn="l"/>
              </a:tabLst>
            </a:pPr>
            <a:r>
              <a:rPr lang="en-US" sz="2800" b="1" dirty="0">
                <a:effectLst/>
                <a:latin typeface="Arial" panose="020B0604020202020204" pitchFamily="34" charset="0"/>
                <a:ea typeface="Arial" panose="020B0604020202020204" pitchFamily="34" charset="0"/>
                <a:cs typeface="Arial" panose="020B0604020202020204" pitchFamily="34" charset="0"/>
              </a:rPr>
              <a:t>Which statements regarding VPC Peering is accurate? Select TWO.</a:t>
            </a:r>
            <a:r>
              <a:rPr lang="en-US" sz="2800" b="1" i="0" dirty="0">
                <a:effectLst/>
                <a:latin typeface="Arial" panose="020B0604020202020204" pitchFamily="34" charset="0"/>
                <a:ea typeface="Arial" panose="020B0604020202020204" pitchFamily="34" charset="0"/>
                <a:cs typeface="Arial" panose="020B0604020202020204" pitchFamily="34" charset="0"/>
              </a:rPr>
              <a:t> </a:t>
            </a:r>
            <a:endParaRPr lang="tr-TR" sz="2800" i="1" dirty="0">
              <a:effectLst/>
              <a:latin typeface="Arial" panose="020B0604020202020204" pitchFamily="34" charset="0"/>
              <a:ea typeface="Arial" panose="020B0604020202020204" pitchFamily="34" charset="0"/>
              <a:cs typeface="Arial" panose="020B0604020202020204" pitchFamily="34" charset="0"/>
            </a:endParaRPr>
          </a:p>
          <a:p>
            <a:pPr marL="742950" lvl="1" indent="-285750">
              <a:buSzPct val="100000"/>
              <a:buFont typeface="Arial" panose="020B0604020202020204" pitchFamily="34" charset="0"/>
              <a:buAutoNum type="alphaUcPeriod"/>
              <a:tabLst>
                <a:tab pos="236220" algn="l"/>
              </a:tabLst>
            </a:pPr>
            <a:r>
              <a:rPr lang="en-US" sz="2800" dirty="0">
                <a:effectLst/>
                <a:latin typeface="Arial" panose="020B0604020202020204" pitchFamily="34" charset="0"/>
                <a:ea typeface="Arial" panose="020B0604020202020204" pitchFamily="34" charset="0"/>
                <a:cs typeface="Arial" panose="020B0604020202020204" pitchFamily="34" charset="0"/>
              </a:rPr>
              <a:t>Two VPCs in different AWS Regions and under separate AWS Accounts can share traffic between each other.</a:t>
            </a:r>
          </a:p>
          <a:p>
            <a:pPr marL="742950" lvl="1" indent="-285750">
              <a:buSzPct val="100000"/>
              <a:buFont typeface="Arial" panose="020B0604020202020204" pitchFamily="34" charset="0"/>
              <a:buAutoNum type="alphaUcPeriod"/>
              <a:tabLst>
                <a:tab pos="236220" algn="l"/>
              </a:tabLst>
            </a:pPr>
            <a:r>
              <a:rPr lang="en-US" sz="2800" dirty="0">
                <a:effectLst/>
                <a:latin typeface="Arial" panose="020B0604020202020204" pitchFamily="34" charset="0"/>
                <a:ea typeface="Arial" panose="020B0604020202020204" pitchFamily="34" charset="0"/>
                <a:cs typeface="Arial" panose="020B0604020202020204" pitchFamily="34" charset="0"/>
              </a:rPr>
              <a:t>In order for VPC Peering to work each VPC should have a public subnet.</a:t>
            </a:r>
          </a:p>
          <a:p>
            <a:pPr marL="742950" lvl="1" indent="-285750">
              <a:buSzPct val="100000"/>
              <a:buFont typeface="Arial" panose="020B0604020202020204" pitchFamily="34" charset="0"/>
              <a:buAutoNum type="alphaUcPeriod"/>
              <a:tabLst>
                <a:tab pos="236220" algn="l"/>
              </a:tabLst>
            </a:pPr>
            <a:r>
              <a:rPr lang="en-US" sz="2800" dirty="0">
                <a:effectLst/>
                <a:latin typeface="Arial" panose="020B0604020202020204" pitchFamily="34" charset="0"/>
                <a:ea typeface="Arial" panose="020B0604020202020204" pitchFamily="34" charset="0"/>
                <a:cs typeface="Arial" panose="020B0604020202020204" pitchFamily="34" charset="0"/>
              </a:rPr>
              <a:t>In VPC Peering, it is possible for traffic from one VPC to traverse through a transit VPC in order to reach a third VPC.</a:t>
            </a:r>
          </a:p>
          <a:p>
            <a:pPr marL="742950" lvl="1" indent="-285750">
              <a:buSzPct val="100000"/>
              <a:buFont typeface="Arial" panose="020B0604020202020204" pitchFamily="34" charset="0"/>
              <a:buAutoNum type="alphaUcPeriod"/>
              <a:tabLst>
                <a:tab pos="236220" algn="l"/>
              </a:tabLst>
            </a:pPr>
            <a:r>
              <a:rPr lang="en-US" sz="2800" dirty="0">
                <a:effectLst/>
                <a:latin typeface="Arial" panose="020B0604020202020204" pitchFamily="34" charset="0"/>
                <a:ea typeface="Arial" panose="020B0604020202020204" pitchFamily="34" charset="0"/>
                <a:cs typeface="Arial" panose="020B0604020202020204" pitchFamily="34" charset="0"/>
              </a:rPr>
              <a:t>Traffic between VPC peers in different AWS Regions is not encrypted by default.</a:t>
            </a:r>
            <a:endParaRPr lang="tr-TR" sz="2800" dirty="0">
              <a:effectLst/>
              <a:latin typeface="Arial" panose="020B0604020202020204" pitchFamily="34" charset="0"/>
              <a:ea typeface="Arial" panose="020B0604020202020204" pitchFamily="34" charset="0"/>
              <a:cs typeface="Arial" panose="020B0604020202020204" pitchFamily="34" charset="0"/>
            </a:endParaRPr>
          </a:p>
          <a:p>
            <a:pPr marL="742950" lvl="1" indent="-285750">
              <a:buSzPct val="100000"/>
              <a:buFont typeface="Arial" panose="020B0604020202020204" pitchFamily="34" charset="0"/>
              <a:buAutoNum type="alphaUcPeriod"/>
              <a:tabLst>
                <a:tab pos="236220" algn="l"/>
              </a:tabLst>
            </a:pPr>
            <a:r>
              <a:rPr lang="en-US" sz="2800" dirty="0">
                <a:effectLst/>
                <a:latin typeface="Arial" panose="020B0604020202020204" pitchFamily="34" charset="0"/>
                <a:ea typeface="Arial" panose="020B0604020202020204" pitchFamily="34" charset="0"/>
                <a:cs typeface="Arial" panose="020B0604020202020204" pitchFamily="34" charset="0"/>
              </a:rPr>
              <a:t>VPC Peering can be used to replicate data to geographically distinct locations for fault-tolerance, disaster recovery and redundancy</a:t>
            </a:r>
          </a:p>
        </p:txBody>
      </p:sp>
      <p:sp>
        <p:nvSpPr>
          <p:cNvPr id="3" name="Başlık 14">
            <a:extLst>
              <a:ext uri="{FF2B5EF4-FFF2-40B4-BE49-F238E27FC236}">
                <a16:creationId xmlns:a16="http://schemas.microsoft.com/office/drawing/2014/main" id="{1A298530-629B-C2C6-BEF8-4E46B63E0102}"/>
              </a:ext>
            </a:extLst>
          </p:cNvPr>
          <p:cNvSpPr>
            <a:spLocks noGrp="1"/>
          </p:cNvSpPr>
          <p:nvPr>
            <p:ph type="ctrTitle"/>
          </p:nvPr>
        </p:nvSpPr>
        <p:spPr>
          <a:xfrm>
            <a:off x="905814" y="0"/>
            <a:ext cx="11286186" cy="1068946"/>
          </a:xfrm>
        </p:spPr>
        <p:txBody>
          <a:bodyPr>
            <a:normAutofit fontScale="90000"/>
          </a:bodyPr>
          <a:lstStyle/>
          <a:p>
            <a:pPr algn="l"/>
            <a:r>
              <a:rPr lang="en-US" sz="6000" b="1" dirty="0">
                <a:solidFill>
                  <a:srgbClr val="00B0F0"/>
                </a:solidFill>
                <a:latin typeface="Arial" panose="020B0604020202020204" pitchFamily="34" charset="0"/>
                <a:cs typeface="Arial" panose="020B0604020202020204" pitchFamily="34" charset="0"/>
              </a:rPr>
              <a:t>Interview/Certification Questions</a:t>
            </a:r>
            <a:endParaRPr lang="tr-TR" dirty="0"/>
          </a:p>
        </p:txBody>
      </p:sp>
      <p:sp>
        <p:nvSpPr>
          <p:cNvPr id="8" name="Kaydırma: Dikey 7">
            <a:extLst>
              <a:ext uri="{FF2B5EF4-FFF2-40B4-BE49-F238E27FC236}">
                <a16:creationId xmlns:a16="http://schemas.microsoft.com/office/drawing/2014/main" id="{33C05657-DAA2-1B81-9635-5771706E45E9}"/>
              </a:ext>
            </a:extLst>
          </p:cNvPr>
          <p:cNvSpPr/>
          <p:nvPr/>
        </p:nvSpPr>
        <p:spPr>
          <a:xfrm flipH="1">
            <a:off x="5477814" y="-41402"/>
            <a:ext cx="6732896" cy="6899401"/>
          </a:xfrm>
          <a:prstGeom prst="verticalScroll">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i="1" dirty="0"/>
              <a:t>VPC Peering can be established between VPCs in different AWS Regions and in separate AWS Accounts. The logical networks still use the same common AWS backbone network infrastructure to communicate. By utilizing this infrastructure, VPC Peering makes it possible to securely store mission-critical data to geographically distinct locations for fault-tolerance, disaster recovery and redundancy. </a:t>
            </a:r>
            <a:r>
              <a:rPr lang="en-US" dirty="0">
                <a:hlinkClick r:id="rId3"/>
              </a:rPr>
              <a:t>Link</a:t>
            </a:r>
            <a:endParaRPr lang="tr-TR" i="1" dirty="0"/>
          </a:p>
          <a:p>
            <a:r>
              <a:rPr lang="en-US" i="1" dirty="0"/>
              <a:t>Option B. is INCORRECT because VPC Peering can still work without the use of public IP addresses. Private IP address subnets can be routed between peers as long as their respective CIDR block ranges do not overlap.</a:t>
            </a:r>
            <a:endParaRPr lang="tr-TR" i="1" dirty="0"/>
          </a:p>
          <a:p>
            <a:r>
              <a:rPr lang="en-US" i="1" dirty="0"/>
              <a:t>Option C. is INCORRECT because it is not permissible on the AWS cloud to route traffic of one VPC peer through a transitive peer to get to a third VPC. </a:t>
            </a:r>
            <a:r>
              <a:rPr lang="en-US" dirty="0">
                <a:hlinkClick r:id="rId4"/>
              </a:rPr>
              <a:t>Link</a:t>
            </a:r>
            <a:endParaRPr lang="tr-TR" i="1" dirty="0"/>
          </a:p>
          <a:p>
            <a:r>
              <a:rPr lang="en-US" i="1" dirty="0"/>
              <a:t>Option D. is INCORRECT because traffic between VPC peers in different AWS Regions is indeed encrypted by default</a:t>
            </a:r>
            <a:endParaRPr lang="tr-TR" dirty="0"/>
          </a:p>
        </p:txBody>
      </p:sp>
    </p:spTree>
    <p:extLst>
      <p:ext uri="{BB962C8B-B14F-4D97-AF65-F5344CB8AC3E}">
        <p14:creationId xmlns:p14="http://schemas.microsoft.com/office/powerpoint/2010/main" val="3744788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Dikdörtgen: Köşeleri Yuvarlatılmış 3">
            <a:extLst>
              <a:ext uri="{FF2B5EF4-FFF2-40B4-BE49-F238E27FC236}">
                <a16:creationId xmlns:a16="http://schemas.microsoft.com/office/drawing/2014/main" id="{00000721-AC21-A77E-46A6-3C8BAEFD79F7}"/>
              </a:ext>
            </a:extLst>
          </p:cNvPr>
          <p:cNvSpPr/>
          <p:nvPr/>
        </p:nvSpPr>
        <p:spPr>
          <a:xfrm>
            <a:off x="1296537" y="3196530"/>
            <a:ext cx="3193575" cy="464940"/>
          </a:xfrm>
          <a:prstGeom prst="roundRect">
            <a:avLst/>
          </a:prstGeom>
          <a:solidFill>
            <a:srgbClr val="FFFF00"/>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tr-TR"/>
          </a:p>
        </p:txBody>
      </p:sp>
      <p:sp>
        <p:nvSpPr>
          <p:cNvPr id="14" name="Metin kutusu 13">
            <a:extLst>
              <a:ext uri="{FF2B5EF4-FFF2-40B4-BE49-F238E27FC236}">
                <a16:creationId xmlns:a16="http://schemas.microsoft.com/office/drawing/2014/main" id="{247CFC9A-3E8A-183D-F8D6-3437395BC328}"/>
              </a:ext>
            </a:extLst>
          </p:cNvPr>
          <p:cNvSpPr txBox="1"/>
          <p:nvPr/>
        </p:nvSpPr>
        <p:spPr>
          <a:xfrm>
            <a:off x="905814" y="1068946"/>
            <a:ext cx="10225825" cy="3185487"/>
          </a:xfrm>
          <a:prstGeom prst="rect">
            <a:avLst/>
          </a:prstGeom>
          <a:noFill/>
        </p:spPr>
        <p:txBody>
          <a:bodyPr wrap="square">
            <a:spAutoFit/>
          </a:bodyPr>
          <a:lstStyle/>
          <a:p>
            <a:pPr marL="514350" lvl="0" indent="-514350">
              <a:spcBef>
                <a:spcPts val="1160"/>
              </a:spcBef>
              <a:spcAft>
                <a:spcPts val="0"/>
              </a:spcAft>
              <a:buSzPct val="100000"/>
              <a:buFont typeface="+mj-lt"/>
              <a:buAutoNum type="arabicPeriod" startAt="3"/>
              <a:tabLst>
                <a:tab pos="219710" algn="l"/>
              </a:tabLst>
            </a:pPr>
            <a:r>
              <a:rPr lang="en-US" sz="2800" b="1" dirty="0">
                <a:effectLst/>
                <a:latin typeface="Arial" panose="020B0604020202020204" pitchFamily="34" charset="0"/>
                <a:ea typeface="Arial" panose="020B0604020202020204" pitchFamily="34" charset="0"/>
                <a:cs typeface="Arial" panose="020B0604020202020204" pitchFamily="34" charset="0"/>
              </a:rPr>
              <a:t>Which of the following security features is associated with a Subnet in a VPC to protect against Incoming traffic requests?</a:t>
            </a:r>
            <a:r>
              <a:rPr lang="en-US" sz="2800" b="1" i="0" dirty="0">
                <a:effectLst/>
                <a:latin typeface="Arial" panose="020B0604020202020204" pitchFamily="34" charset="0"/>
                <a:ea typeface="Arial" panose="020B0604020202020204" pitchFamily="34" charset="0"/>
                <a:cs typeface="Arial" panose="020B0604020202020204" pitchFamily="34" charset="0"/>
              </a:rPr>
              <a:t> </a:t>
            </a:r>
            <a:endParaRPr lang="tr-TR" sz="2800" i="1" dirty="0">
              <a:effectLst/>
              <a:latin typeface="Arial" panose="020B0604020202020204" pitchFamily="34" charset="0"/>
              <a:ea typeface="Arial" panose="020B0604020202020204" pitchFamily="34" charset="0"/>
              <a:cs typeface="Arial" panose="020B0604020202020204" pitchFamily="34" charset="0"/>
            </a:endParaRPr>
          </a:p>
          <a:p>
            <a:pPr marL="742950" lvl="1" indent="-285750">
              <a:spcBef>
                <a:spcPts val="5"/>
              </a:spcBef>
              <a:spcAft>
                <a:spcPts val="0"/>
              </a:spcAft>
              <a:buSzPct val="100000"/>
              <a:buFont typeface="Arial" panose="020B0604020202020204" pitchFamily="34" charset="0"/>
              <a:buAutoNum type="alphaUcPeriod"/>
              <a:tabLst>
                <a:tab pos="236220" algn="l"/>
              </a:tabLst>
            </a:pPr>
            <a:r>
              <a:rPr lang="en-US" sz="2800" dirty="0">
                <a:effectLst/>
                <a:latin typeface="Arial" panose="020B0604020202020204" pitchFamily="34" charset="0"/>
                <a:ea typeface="Arial" panose="020B0604020202020204" pitchFamily="34" charset="0"/>
                <a:cs typeface="Arial" panose="020B0604020202020204" pitchFamily="34" charset="0"/>
              </a:rPr>
              <a:t>AWS Inspector</a:t>
            </a:r>
          </a:p>
          <a:p>
            <a:pPr marL="742950" lvl="1" indent="-285750">
              <a:spcBef>
                <a:spcPts val="5"/>
              </a:spcBef>
              <a:spcAft>
                <a:spcPts val="0"/>
              </a:spcAft>
              <a:buSzPct val="100000"/>
              <a:buFont typeface="Arial" panose="020B0604020202020204" pitchFamily="34" charset="0"/>
              <a:buAutoNum type="alphaUcPeriod"/>
              <a:tabLst>
                <a:tab pos="236220" algn="l"/>
              </a:tabLst>
            </a:pPr>
            <a:r>
              <a:rPr lang="en-US" sz="2800" dirty="0">
                <a:effectLst/>
                <a:latin typeface="Arial" panose="020B0604020202020204" pitchFamily="34" charset="0"/>
                <a:ea typeface="Arial" panose="020B0604020202020204" pitchFamily="34" charset="0"/>
                <a:cs typeface="Arial" panose="020B0604020202020204" pitchFamily="34" charset="0"/>
              </a:rPr>
              <a:t>Subnet Groups</a:t>
            </a:r>
          </a:p>
          <a:p>
            <a:pPr marL="742950" lvl="1" indent="-285750">
              <a:spcBef>
                <a:spcPts val="5"/>
              </a:spcBef>
              <a:spcAft>
                <a:spcPts val="0"/>
              </a:spcAft>
              <a:buSzPct val="100000"/>
              <a:buFont typeface="Arial" panose="020B0604020202020204" pitchFamily="34" charset="0"/>
              <a:buAutoNum type="alphaUcPeriod"/>
              <a:tabLst>
                <a:tab pos="236220" algn="l"/>
              </a:tabLst>
            </a:pPr>
            <a:r>
              <a:rPr lang="en-US" sz="2800" dirty="0">
                <a:effectLst/>
                <a:latin typeface="Arial" panose="020B0604020202020204" pitchFamily="34" charset="0"/>
                <a:ea typeface="Arial" panose="020B0604020202020204" pitchFamily="34" charset="0"/>
                <a:cs typeface="Arial" panose="020B0604020202020204" pitchFamily="34" charset="0"/>
              </a:rPr>
              <a:t>Security Groups</a:t>
            </a:r>
          </a:p>
          <a:p>
            <a:pPr marL="742950" lvl="1" indent="-285750">
              <a:spcBef>
                <a:spcPts val="5"/>
              </a:spcBef>
              <a:spcAft>
                <a:spcPts val="0"/>
              </a:spcAft>
              <a:buSzPct val="100000"/>
              <a:buFont typeface="Arial" panose="020B0604020202020204" pitchFamily="34" charset="0"/>
              <a:buAutoNum type="alphaUcPeriod"/>
              <a:tabLst>
                <a:tab pos="236220" algn="l"/>
              </a:tabLst>
            </a:pPr>
            <a:r>
              <a:rPr lang="en-US" sz="2800" dirty="0">
                <a:effectLst/>
                <a:latin typeface="Arial" panose="020B0604020202020204" pitchFamily="34" charset="0"/>
                <a:ea typeface="Arial" panose="020B0604020202020204" pitchFamily="34" charset="0"/>
                <a:cs typeface="Arial" panose="020B0604020202020204" pitchFamily="34" charset="0"/>
              </a:rPr>
              <a:t>Network ACL</a:t>
            </a:r>
          </a:p>
        </p:txBody>
      </p:sp>
      <p:sp>
        <p:nvSpPr>
          <p:cNvPr id="3" name="Başlık 14">
            <a:extLst>
              <a:ext uri="{FF2B5EF4-FFF2-40B4-BE49-F238E27FC236}">
                <a16:creationId xmlns:a16="http://schemas.microsoft.com/office/drawing/2014/main" id="{1A298530-629B-C2C6-BEF8-4E46B63E0102}"/>
              </a:ext>
            </a:extLst>
          </p:cNvPr>
          <p:cNvSpPr>
            <a:spLocks noGrp="1"/>
          </p:cNvSpPr>
          <p:nvPr>
            <p:ph type="ctrTitle"/>
          </p:nvPr>
        </p:nvSpPr>
        <p:spPr>
          <a:xfrm>
            <a:off x="905814" y="0"/>
            <a:ext cx="11286186" cy="1068946"/>
          </a:xfrm>
        </p:spPr>
        <p:txBody>
          <a:bodyPr>
            <a:normAutofit fontScale="90000"/>
          </a:bodyPr>
          <a:lstStyle/>
          <a:p>
            <a:pPr algn="l"/>
            <a:r>
              <a:rPr lang="en-US" sz="6000" b="1" dirty="0">
                <a:solidFill>
                  <a:srgbClr val="00B0F0"/>
                </a:solidFill>
                <a:latin typeface="Arial" panose="020B0604020202020204" pitchFamily="34" charset="0"/>
                <a:cs typeface="Arial" panose="020B0604020202020204" pitchFamily="34" charset="0"/>
              </a:rPr>
              <a:t>Interview/Certification Questions</a:t>
            </a:r>
            <a:endParaRPr lang="tr-TR" dirty="0"/>
          </a:p>
        </p:txBody>
      </p:sp>
      <p:sp>
        <p:nvSpPr>
          <p:cNvPr id="5" name="Kaydırma: Dikey 4">
            <a:extLst>
              <a:ext uri="{FF2B5EF4-FFF2-40B4-BE49-F238E27FC236}">
                <a16:creationId xmlns:a16="http://schemas.microsoft.com/office/drawing/2014/main" id="{3D15F927-1164-C238-8B4B-BA63FE992442}"/>
              </a:ext>
            </a:extLst>
          </p:cNvPr>
          <p:cNvSpPr/>
          <p:nvPr/>
        </p:nvSpPr>
        <p:spPr>
          <a:xfrm flipH="1">
            <a:off x="5477814" y="-41402"/>
            <a:ext cx="6732896" cy="6899401"/>
          </a:xfrm>
          <a:prstGeom prst="verticalScroll">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i="1" dirty="0"/>
              <a:t>A network access control list (ACL) is an optional layer of security for your VPC that acts as a firewall for controlling traffic in and out of one or more subnets. You might set up network ACLs with rules similar to your security groups in order to add an additional layer of security to your VPC.</a:t>
            </a:r>
            <a:endParaRPr lang="tr-TR" i="1" dirty="0"/>
          </a:p>
          <a:p>
            <a:r>
              <a:rPr lang="en-US" i="1" dirty="0"/>
              <a:t>For more information on Network ACL’s, Refer: </a:t>
            </a:r>
            <a:r>
              <a:rPr lang="en-US" dirty="0">
                <a:hlinkClick r:id="rId2"/>
              </a:rPr>
              <a:t>Link</a:t>
            </a:r>
            <a:endParaRPr lang="tr-TR" i="1" dirty="0"/>
          </a:p>
        </p:txBody>
      </p:sp>
    </p:spTree>
    <p:extLst>
      <p:ext uri="{BB962C8B-B14F-4D97-AF65-F5344CB8AC3E}">
        <p14:creationId xmlns:p14="http://schemas.microsoft.com/office/powerpoint/2010/main" val="507216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Dikdörtgen: Köşeleri Yuvarlatılmış 4">
            <a:extLst>
              <a:ext uri="{FF2B5EF4-FFF2-40B4-BE49-F238E27FC236}">
                <a16:creationId xmlns:a16="http://schemas.microsoft.com/office/drawing/2014/main" id="{D91512ED-376B-8000-4ADA-3B5CBC513545}"/>
              </a:ext>
            </a:extLst>
          </p:cNvPr>
          <p:cNvSpPr/>
          <p:nvPr/>
        </p:nvSpPr>
        <p:spPr>
          <a:xfrm>
            <a:off x="1378426" y="2414737"/>
            <a:ext cx="9007522" cy="464940"/>
          </a:xfrm>
          <a:prstGeom prst="roundRect">
            <a:avLst/>
          </a:prstGeom>
          <a:solidFill>
            <a:srgbClr val="FFFF00"/>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tr-TR"/>
          </a:p>
        </p:txBody>
      </p:sp>
      <p:sp>
        <p:nvSpPr>
          <p:cNvPr id="4" name="Dikdörtgen: Köşeleri Yuvarlatılmış 3">
            <a:extLst>
              <a:ext uri="{FF2B5EF4-FFF2-40B4-BE49-F238E27FC236}">
                <a16:creationId xmlns:a16="http://schemas.microsoft.com/office/drawing/2014/main" id="{9559F138-884D-55D2-B7CC-A0617425645F}"/>
              </a:ext>
            </a:extLst>
          </p:cNvPr>
          <p:cNvSpPr/>
          <p:nvPr/>
        </p:nvSpPr>
        <p:spPr>
          <a:xfrm>
            <a:off x="1378424" y="1905422"/>
            <a:ext cx="4326340" cy="464940"/>
          </a:xfrm>
          <a:prstGeom prst="roundRect">
            <a:avLst/>
          </a:prstGeom>
          <a:solidFill>
            <a:srgbClr val="FFFF00"/>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tr-TR"/>
          </a:p>
        </p:txBody>
      </p:sp>
      <p:sp>
        <p:nvSpPr>
          <p:cNvPr id="7" name="Dikdörtgen: Köşeleri Yuvarlatılmış 6">
            <a:extLst>
              <a:ext uri="{FF2B5EF4-FFF2-40B4-BE49-F238E27FC236}">
                <a16:creationId xmlns:a16="http://schemas.microsoft.com/office/drawing/2014/main" id="{9BCA4CE9-BD03-C43A-A47A-4362BEB47F15}"/>
              </a:ext>
            </a:extLst>
          </p:cNvPr>
          <p:cNvSpPr/>
          <p:nvPr/>
        </p:nvSpPr>
        <p:spPr>
          <a:xfrm>
            <a:off x="1378424" y="3675209"/>
            <a:ext cx="6155140" cy="464940"/>
          </a:xfrm>
          <a:prstGeom prst="roundRect">
            <a:avLst/>
          </a:prstGeom>
          <a:solidFill>
            <a:srgbClr val="FFFF00"/>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tr-TR"/>
          </a:p>
        </p:txBody>
      </p:sp>
      <p:sp>
        <p:nvSpPr>
          <p:cNvPr id="3" name="Başlık 14">
            <a:extLst>
              <a:ext uri="{FF2B5EF4-FFF2-40B4-BE49-F238E27FC236}">
                <a16:creationId xmlns:a16="http://schemas.microsoft.com/office/drawing/2014/main" id="{1A298530-629B-C2C6-BEF8-4E46B63E0102}"/>
              </a:ext>
            </a:extLst>
          </p:cNvPr>
          <p:cNvSpPr>
            <a:spLocks noGrp="1"/>
          </p:cNvSpPr>
          <p:nvPr>
            <p:ph type="ctrTitle"/>
          </p:nvPr>
        </p:nvSpPr>
        <p:spPr>
          <a:xfrm>
            <a:off x="905814" y="0"/>
            <a:ext cx="11286186" cy="1068946"/>
          </a:xfrm>
        </p:spPr>
        <p:txBody>
          <a:bodyPr>
            <a:normAutofit fontScale="90000"/>
          </a:bodyPr>
          <a:lstStyle/>
          <a:p>
            <a:pPr algn="l"/>
            <a:r>
              <a:rPr lang="en-US" sz="6000" b="1" dirty="0">
                <a:solidFill>
                  <a:srgbClr val="00B0F0"/>
                </a:solidFill>
                <a:latin typeface="Arial" panose="020B0604020202020204" pitchFamily="34" charset="0"/>
                <a:cs typeface="Arial" panose="020B0604020202020204" pitchFamily="34" charset="0"/>
              </a:rPr>
              <a:t>Interview/Certification Questions</a:t>
            </a:r>
            <a:endParaRPr lang="tr-TR" dirty="0"/>
          </a:p>
        </p:txBody>
      </p:sp>
      <p:sp>
        <p:nvSpPr>
          <p:cNvPr id="14" name="Metin kutusu 13">
            <a:extLst>
              <a:ext uri="{FF2B5EF4-FFF2-40B4-BE49-F238E27FC236}">
                <a16:creationId xmlns:a16="http://schemas.microsoft.com/office/drawing/2014/main" id="{247CFC9A-3E8A-183D-F8D6-3437395BC328}"/>
              </a:ext>
            </a:extLst>
          </p:cNvPr>
          <p:cNvSpPr txBox="1"/>
          <p:nvPr/>
        </p:nvSpPr>
        <p:spPr>
          <a:xfrm>
            <a:off x="905814" y="1068946"/>
            <a:ext cx="10225825" cy="3539430"/>
          </a:xfrm>
          <a:prstGeom prst="rect">
            <a:avLst/>
          </a:prstGeom>
          <a:noFill/>
        </p:spPr>
        <p:txBody>
          <a:bodyPr wrap="square">
            <a:spAutoFit/>
          </a:bodyPr>
          <a:lstStyle/>
          <a:p>
            <a:pPr marL="514350" lvl="0" indent="-514350">
              <a:spcBef>
                <a:spcPts val="1155"/>
              </a:spcBef>
              <a:spcAft>
                <a:spcPts val="0"/>
              </a:spcAft>
              <a:buSzPct val="100000"/>
              <a:buFont typeface="+mj-lt"/>
              <a:buAutoNum type="arabicPeriod" startAt="4"/>
              <a:tabLst>
                <a:tab pos="219710" algn="l"/>
              </a:tabLst>
            </a:pPr>
            <a:r>
              <a:rPr lang="en-US" sz="2800" b="1" dirty="0">
                <a:effectLst/>
                <a:latin typeface="Arial" panose="020B0604020202020204" pitchFamily="34" charset="0"/>
                <a:ea typeface="Arial" panose="020B0604020202020204" pitchFamily="34" charset="0"/>
                <a:cs typeface="Arial" panose="020B0604020202020204" pitchFamily="34" charset="0"/>
              </a:rPr>
              <a:t>Which of the following are the main functions of AWS Route 53? (SELECT THREE)</a:t>
            </a:r>
            <a:r>
              <a:rPr lang="en-US" sz="2800" b="1" i="0" dirty="0">
                <a:effectLst/>
                <a:latin typeface="Arial" panose="020B0604020202020204" pitchFamily="34" charset="0"/>
                <a:ea typeface="Arial" panose="020B0604020202020204" pitchFamily="34" charset="0"/>
                <a:cs typeface="Arial" panose="020B0604020202020204" pitchFamily="34" charset="0"/>
              </a:rPr>
              <a:t> </a:t>
            </a:r>
            <a:endParaRPr lang="tr-TR" sz="2800" i="1" dirty="0">
              <a:effectLst/>
              <a:latin typeface="Arial" panose="020B0604020202020204" pitchFamily="34" charset="0"/>
              <a:ea typeface="Arial" panose="020B0604020202020204" pitchFamily="34" charset="0"/>
              <a:cs typeface="Arial" panose="020B0604020202020204" pitchFamily="34" charset="0"/>
            </a:endParaRPr>
          </a:p>
          <a:p>
            <a:pPr marL="742950" lvl="1" indent="-285750">
              <a:buSzPct val="100000"/>
              <a:buFont typeface="Arial" panose="020B0604020202020204" pitchFamily="34" charset="0"/>
              <a:buAutoNum type="alphaUcPeriod"/>
              <a:tabLst>
                <a:tab pos="236220" algn="l"/>
              </a:tabLst>
            </a:pPr>
            <a:r>
              <a:rPr lang="en-US" sz="2800" dirty="0">
                <a:effectLst/>
                <a:latin typeface="Arial" panose="020B0604020202020204" pitchFamily="34" charset="0"/>
                <a:ea typeface="Arial" panose="020B0604020202020204" pitchFamily="34" charset="0"/>
                <a:cs typeface="Arial" panose="020B0604020202020204" pitchFamily="34" charset="0"/>
              </a:rPr>
              <a:t>Register domain names</a:t>
            </a:r>
          </a:p>
          <a:p>
            <a:pPr marL="742950" lvl="1" indent="-285750">
              <a:buSzPct val="100000"/>
              <a:buFont typeface="Arial" panose="020B0604020202020204" pitchFamily="34" charset="0"/>
              <a:buAutoNum type="alphaUcPeriod"/>
              <a:tabLst>
                <a:tab pos="236220" algn="l"/>
              </a:tabLst>
            </a:pPr>
            <a:r>
              <a:rPr lang="en-US" sz="2800" dirty="0">
                <a:effectLst/>
                <a:latin typeface="Arial" panose="020B0604020202020204" pitchFamily="34" charset="0"/>
                <a:ea typeface="Arial" panose="020B0604020202020204" pitchFamily="34" charset="0"/>
                <a:cs typeface="Arial" panose="020B0604020202020204" pitchFamily="34" charset="0"/>
              </a:rPr>
              <a:t>Route internet traffic to the resources for your domain</a:t>
            </a:r>
          </a:p>
          <a:p>
            <a:pPr marL="742950" lvl="1" indent="-285750">
              <a:buSzPct val="100000"/>
              <a:buFont typeface="Arial" panose="020B0604020202020204" pitchFamily="34" charset="0"/>
              <a:buAutoNum type="alphaUcPeriod"/>
              <a:tabLst>
                <a:tab pos="236220" algn="l"/>
              </a:tabLst>
            </a:pPr>
            <a:r>
              <a:rPr lang="en-US" sz="2800" dirty="0">
                <a:effectLst/>
                <a:latin typeface="Arial" panose="020B0604020202020204" pitchFamily="34" charset="0"/>
                <a:ea typeface="Arial" panose="020B0604020202020204" pitchFamily="34" charset="0"/>
                <a:cs typeface="Arial" panose="020B0604020202020204" pitchFamily="34" charset="0"/>
              </a:rPr>
              <a:t>Load-balance traffic among individual AWS resource instances</a:t>
            </a:r>
          </a:p>
          <a:p>
            <a:pPr marL="742950" lvl="1" indent="-285750">
              <a:buSzPct val="100000"/>
              <a:buFont typeface="Arial" panose="020B0604020202020204" pitchFamily="34" charset="0"/>
              <a:buAutoNum type="alphaUcPeriod"/>
              <a:tabLst>
                <a:tab pos="236220" algn="l"/>
              </a:tabLst>
            </a:pPr>
            <a:r>
              <a:rPr lang="en-US" sz="2800" dirty="0">
                <a:effectLst/>
                <a:latin typeface="Arial" panose="020B0604020202020204" pitchFamily="34" charset="0"/>
                <a:ea typeface="Arial" panose="020B0604020202020204" pitchFamily="34" charset="0"/>
                <a:cs typeface="Arial" panose="020B0604020202020204" pitchFamily="34" charset="0"/>
              </a:rPr>
              <a:t>Check the health of your resources</a:t>
            </a:r>
          </a:p>
          <a:p>
            <a:pPr marL="742950" lvl="1" indent="-285750">
              <a:buSzPct val="100000"/>
              <a:buFont typeface="Arial" panose="020B0604020202020204" pitchFamily="34" charset="0"/>
              <a:buAutoNum type="alphaUcPeriod"/>
              <a:tabLst>
                <a:tab pos="236220" algn="l"/>
              </a:tabLst>
            </a:pPr>
            <a:r>
              <a:rPr lang="en-US" sz="2800" dirty="0">
                <a:effectLst/>
                <a:latin typeface="Arial" panose="020B0604020202020204" pitchFamily="34" charset="0"/>
                <a:ea typeface="Arial" panose="020B0604020202020204" pitchFamily="34" charset="0"/>
                <a:cs typeface="Arial" panose="020B0604020202020204" pitchFamily="34" charset="0"/>
              </a:rPr>
              <a:t>Auto Scale your resources</a:t>
            </a:r>
          </a:p>
        </p:txBody>
      </p:sp>
      <p:sp>
        <p:nvSpPr>
          <p:cNvPr id="8" name="Kaydırma: Dikey 7">
            <a:extLst>
              <a:ext uri="{FF2B5EF4-FFF2-40B4-BE49-F238E27FC236}">
                <a16:creationId xmlns:a16="http://schemas.microsoft.com/office/drawing/2014/main" id="{10BD1584-AC7B-91F6-D1EA-D773E2D514B9}"/>
              </a:ext>
            </a:extLst>
          </p:cNvPr>
          <p:cNvSpPr/>
          <p:nvPr/>
        </p:nvSpPr>
        <p:spPr>
          <a:xfrm flipH="1">
            <a:off x="5477814" y="-41402"/>
            <a:ext cx="6732896" cy="6899401"/>
          </a:xfrm>
          <a:prstGeom prst="verticalScroll">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i="1" dirty="0"/>
              <a:t>Option C is incorrect because Route 53 is not used for load-balancing traffic among individual AWS resource instances (like a load balancer) rather we integrate it with resources for added functionality </a:t>
            </a:r>
            <a:r>
              <a:rPr lang="en-US" dirty="0">
                <a:hlinkClick r:id="rId2"/>
              </a:rPr>
              <a:t>Link</a:t>
            </a:r>
            <a:endParaRPr lang="tr-TR" i="1" dirty="0"/>
          </a:p>
          <a:p>
            <a:br>
              <a:rPr lang="en-US" dirty="0"/>
            </a:br>
            <a:r>
              <a:rPr lang="en-US" i="1" dirty="0"/>
              <a:t>Option E is incorrect. In AWS, Autoscaling is used to scale underlying resources up or down based on predetermined or dynamic factors.</a:t>
            </a:r>
            <a:endParaRPr lang="tr-TR" i="1" dirty="0"/>
          </a:p>
          <a:p>
            <a:endParaRPr lang="tr-TR" i="1" dirty="0"/>
          </a:p>
        </p:txBody>
      </p:sp>
    </p:spTree>
    <p:extLst>
      <p:ext uri="{BB962C8B-B14F-4D97-AF65-F5344CB8AC3E}">
        <p14:creationId xmlns:p14="http://schemas.microsoft.com/office/powerpoint/2010/main" val="653142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7"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8" name="Dikdörtgen: Köşeleri Yuvarlatılmış 7">
            <a:extLst>
              <a:ext uri="{FF2B5EF4-FFF2-40B4-BE49-F238E27FC236}">
                <a16:creationId xmlns:a16="http://schemas.microsoft.com/office/drawing/2014/main" id="{43EB119C-A291-707B-256E-47FA0D7FB3FB}"/>
              </a:ext>
            </a:extLst>
          </p:cNvPr>
          <p:cNvSpPr/>
          <p:nvPr/>
        </p:nvSpPr>
        <p:spPr>
          <a:xfrm>
            <a:off x="1378424" y="5789054"/>
            <a:ext cx="9362364" cy="973758"/>
          </a:xfrm>
          <a:prstGeom prst="roundRect">
            <a:avLst/>
          </a:prstGeom>
          <a:solidFill>
            <a:srgbClr val="FFFF00"/>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tr-TR"/>
          </a:p>
        </p:txBody>
      </p:sp>
      <p:sp>
        <p:nvSpPr>
          <p:cNvPr id="14" name="Metin kutusu 13">
            <a:extLst>
              <a:ext uri="{FF2B5EF4-FFF2-40B4-BE49-F238E27FC236}">
                <a16:creationId xmlns:a16="http://schemas.microsoft.com/office/drawing/2014/main" id="{247CFC9A-3E8A-183D-F8D6-3437395BC328}"/>
              </a:ext>
            </a:extLst>
          </p:cNvPr>
          <p:cNvSpPr txBox="1"/>
          <p:nvPr/>
        </p:nvSpPr>
        <p:spPr>
          <a:xfrm>
            <a:off x="905814" y="1068946"/>
            <a:ext cx="10225825" cy="5693866"/>
          </a:xfrm>
          <a:prstGeom prst="rect">
            <a:avLst/>
          </a:prstGeom>
          <a:noFill/>
        </p:spPr>
        <p:txBody>
          <a:bodyPr wrap="square">
            <a:spAutoFit/>
          </a:bodyPr>
          <a:lstStyle/>
          <a:p>
            <a:pPr marL="514350" lvl="0" indent="-514350">
              <a:spcBef>
                <a:spcPts val="1155"/>
              </a:spcBef>
              <a:spcAft>
                <a:spcPts val="0"/>
              </a:spcAft>
              <a:buSzPct val="100000"/>
              <a:buFont typeface="+mj-lt"/>
              <a:buAutoNum type="arabicPeriod" startAt="5"/>
              <a:tabLst>
                <a:tab pos="219710" algn="l"/>
              </a:tabLst>
            </a:pPr>
            <a:r>
              <a:rPr lang="en-US" sz="2800" b="1" dirty="0">
                <a:effectLst/>
                <a:latin typeface="Arial" panose="020B0604020202020204" pitchFamily="34" charset="0"/>
                <a:ea typeface="Arial" panose="020B0604020202020204" pitchFamily="34" charset="0"/>
                <a:cs typeface="Arial" panose="020B0604020202020204" pitchFamily="34" charset="0"/>
              </a:rPr>
              <a:t>There is a website hosted in AWS that might get a lot of traffic over the next couple of weeks. If the application experiences a natural disaster at this time, what should be used to reduce potential</a:t>
            </a:r>
            <a:r>
              <a:rPr lang="tr-TR" sz="2800" b="1" dirty="0">
                <a:effectLst/>
                <a:latin typeface="Arial" panose="020B0604020202020204" pitchFamily="34" charset="0"/>
                <a:ea typeface="Arial" panose="020B0604020202020204" pitchFamily="34" charset="0"/>
                <a:cs typeface="Arial" panose="020B0604020202020204" pitchFamily="34" charset="0"/>
              </a:rPr>
              <a:t> </a:t>
            </a:r>
            <a:r>
              <a:rPr lang="en-US" sz="2800" b="1" dirty="0">
                <a:effectLst/>
                <a:latin typeface="Arial" panose="020B0604020202020204" pitchFamily="34" charset="0"/>
                <a:ea typeface="Arial" panose="020B0604020202020204" pitchFamily="34" charset="0"/>
                <a:cs typeface="Arial" panose="020B0604020202020204" pitchFamily="34" charset="0"/>
              </a:rPr>
              <a:t>disruption to users?</a:t>
            </a:r>
          </a:p>
          <a:p>
            <a:pPr>
              <a:spcBef>
                <a:spcPts val="15"/>
              </a:spcBef>
            </a:pPr>
            <a:r>
              <a:rPr lang="en-US" sz="2800" b="1" i="0" dirty="0">
                <a:effectLst/>
                <a:latin typeface="Arial" panose="020B0604020202020204" pitchFamily="34" charset="0"/>
                <a:ea typeface="Arial" panose="020B0604020202020204" pitchFamily="34" charset="0"/>
                <a:cs typeface="Arial" panose="020B0604020202020204" pitchFamily="34" charset="0"/>
              </a:rPr>
              <a:t> </a:t>
            </a:r>
            <a:endParaRPr lang="tr-TR" sz="2800" i="1" dirty="0">
              <a:effectLst/>
              <a:latin typeface="Arial" panose="020B0604020202020204" pitchFamily="34" charset="0"/>
              <a:ea typeface="Arial" panose="020B0604020202020204" pitchFamily="34" charset="0"/>
              <a:cs typeface="Arial" panose="020B0604020202020204" pitchFamily="34" charset="0"/>
            </a:endParaRPr>
          </a:p>
          <a:p>
            <a:pPr marL="742950" lvl="1" indent="-285750">
              <a:buSzPct val="100000"/>
              <a:buFont typeface="Arial" panose="020B0604020202020204" pitchFamily="34" charset="0"/>
              <a:buAutoNum type="alphaUcPeriod"/>
              <a:tabLst>
                <a:tab pos="236220" algn="l"/>
              </a:tabLst>
            </a:pPr>
            <a:r>
              <a:rPr lang="en-US" sz="2800" dirty="0">
                <a:effectLst/>
                <a:latin typeface="Arial" panose="020B0604020202020204" pitchFamily="34" charset="0"/>
                <a:ea typeface="Arial" panose="020B0604020202020204" pitchFamily="34" charset="0"/>
                <a:cs typeface="Arial" panose="020B0604020202020204" pitchFamily="34" charset="0"/>
              </a:rPr>
              <a:t>Use an ELB to divert traffic to an Infrastructure hosted in another region.</a:t>
            </a:r>
          </a:p>
          <a:p>
            <a:pPr marL="742950" lvl="1" indent="-285750">
              <a:buSzPct val="100000"/>
              <a:buFont typeface="Arial" panose="020B0604020202020204" pitchFamily="34" charset="0"/>
              <a:buAutoNum type="alphaUcPeriod"/>
              <a:tabLst>
                <a:tab pos="236220" algn="l"/>
              </a:tabLst>
            </a:pPr>
            <a:r>
              <a:rPr lang="en-US" sz="2800" dirty="0">
                <a:effectLst/>
                <a:latin typeface="Arial" panose="020B0604020202020204" pitchFamily="34" charset="0"/>
                <a:ea typeface="Arial" panose="020B0604020202020204" pitchFamily="34" charset="0"/>
                <a:cs typeface="Arial" panose="020B0604020202020204" pitchFamily="34" charset="0"/>
              </a:rPr>
              <a:t>Use an ELB to divert traffic to an Infrastructure hosted in another AZ.</a:t>
            </a:r>
          </a:p>
          <a:p>
            <a:pPr marL="742950" lvl="1" indent="-285750">
              <a:buSzPct val="100000"/>
              <a:buFont typeface="Arial" panose="020B0604020202020204" pitchFamily="34" charset="0"/>
              <a:buAutoNum type="alphaUcPeriod"/>
              <a:tabLst>
                <a:tab pos="236220" algn="l"/>
              </a:tabLst>
            </a:pPr>
            <a:r>
              <a:rPr lang="en-US" sz="2800" dirty="0">
                <a:effectLst/>
                <a:latin typeface="Arial" panose="020B0604020202020204" pitchFamily="34" charset="0"/>
                <a:ea typeface="Arial" panose="020B0604020202020204" pitchFamily="34" charset="0"/>
                <a:cs typeface="Arial" panose="020B0604020202020204" pitchFamily="34" charset="0"/>
              </a:rPr>
              <a:t>Use CloudFormation to create backup resources in another AZ.</a:t>
            </a:r>
          </a:p>
          <a:p>
            <a:pPr marL="742950" lvl="1" indent="-285750">
              <a:buSzPct val="100000"/>
              <a:buFont typeface="Arial" panose="020B0604020202020204" pitchFamily="34" charset="0"/>
              <a:buAutoNum type="alphaUcPeriod"/>
              <a:tabLst>
                <a:tab pos="236220" algn="l"/>
              </a:tabLst>
            </a:pPr>
            <a:r>
              <a:rPr lang="en-US" sz="2800" dirty="0">
                <a:effectLst/>
                <a:latin typeface="Arial" panose="020B0604020202020204" pitchFamily="34" charset="0"/>
                <a:ea typeface="Arial" panose="020B0604020202020204" pitchFamily="34" charset="0"/>
                <a:cs typeface="Arial" panose="020B0604020202020204" pitchFamily="34" charset="0"/>
              </a:rPr>
              <a:t>Use Route53 to route requests to another instance in a different region</a:t>
            </a:r>
          </a:p>
        </p:txBody>
      </p:sp>
      <p:sp>
        <p:nvSpPr>
          <p:cNvPr id="3" name="Başlık 14">
            <a:extLst>
              <a:ext uri="{FF2B5EF4-FFF2-40B4-BE49-F238E27FC236}">
                <a16:creationId xmlns:a16="http://schemas.microsoft.com/office/drawing/2014/main" id="{1A298530-629B-C2C6-BEF8-4E46B63E0102}"/>
              </a:ext>
            </a:extLst>
          </p:cNvPr>
          <p:cNvSpPr>
            <a:spLocks noGrp="1"/>
          </p:cNvSpPr>
          <p:nvPr>
            <p:ph type="ctrTitle"/>
          </p:nvPr>
        </p:nvSpPr>
        <p:spPr>
          <a:xfrm>
            <a:off x="905814" y="0"/>
            <a:ext cx="11286186" cy="1068946"/>
          </a:xfrm>
        </p:spPr>
        <p:txBody>
          <a:bodyPr>
            <a:normAutofit fontScale="90000"/>
          </a:bodyPr>
          <a:lstStyle/>
          <a:p>
            <a:pPr algn="l"/>
            <a:r>
              <a:rPr lang="en-US" sz="6000" b="1" dirty="0">
                <a:solidFill>
                  <a:srgbClr val="00B0F0"/>
                </a:solidFill>
                <a:latin typeface="Arial" panose="020B0604020202020204" pitchFamily="34" charset="0"/>
                <a:cs typeface="Arial" panose="020B0604020202020204" pitchFamily="34" charset="0"/>
              </a:rPr>
              <a:t>Interview/Certification Questions</a:t>
            </a:r>
            <a:endParaRPr lang="tr-TR" dirty="0"/>
          </a:p>
        </p:txBody>
      </p:sp>
      <p:sp>
        <p:nvSpPr>
          <p:cNvPr id="9" name="Kaydırma: Dikey 8">
            <a:extLst>
              <a:ext uri="{FF2B5EF4-FFF2-40B4-BE49-F238E27FC236}">
                <a16:creationId xmlns:a16="http://schemas.microsoft.com/office/drawing/2014/main" id="{355C2A7E-0771-2FDC-D262-7810FE9E1573}"/>
              </a:ext>
            </a:extLst>
          </p:cNvPr>
          <p:cNvSpPr/>
          <p:nvPr/>
        </p:nvSpPr>
        <p:spPr>
          <a:xfrm flipH="1">
            <a:off x="5477814" y="-41402"/>
            <a:ext cx="6732896" cy="6899401"/>
          </a:xfrm>
          <a:prstGeom prst="verticalScroll">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i="1" dirty="0"/>
              <a:t>In a disaster recovery scenario, the best choice out of all given options is to divert the traffic to a static website. Option A is wrong because ELB can only balance traffic in one region, not across multiple regions.</a:t>
            </a:r>
            <a:endParaRPr lang="tr-TR" i="1" dirty="0"/>
          </a:p>
          <a:p>
            <a:r>
              <a:rPr lang="en-US" i="1" dirty="0"/>
              <a:t>Options B and C are incorrect because using backups across AZs is not enough for disaster recovery purposes.</a:t>
            </a:r>
            <a:endParaRPr lang="tr-TR" i="1" dirty="0"/>
          </a:p>
          <a:p>
            <a:r>
              <a:rPr lang="en-US" i="1" dirty="0"/>
              <a:t> </a:t>
            </a:r>
            <a:endParaRPr lang="tr-TR" i="1" dirty="0"/>
          </a:p>
          <a:p>
            <a:r>
              <a:rPr lang="en-US" dirty="0"/>
              <a:t>For more information on disaster recovery in AWS, please visit the following Links: </a:t>
            </a:r>
            <a:r>
              <a:rPr lang="en-US" dirty="0">
                <a:hlinkClick r:id="rId3"/>
              </a:rPr>
              <a:t>Link-1</a:t>
            </a:r>
            <a:r>
              <a:rPr lang="en-US" dirty="0"/>
              <a:t>, </a:t>
            </a:r>
            <a:r>
              <a:rPr lang="en-US" dirty="0">
                <a:hlinkClick r:id="rId4"/>
              </a:rPr>
              <a:t>Link-2</a:t>
            </a:r>
            <a:endParaRPr lang="tr-TR" dirty="0"/>
          </a:p>
          <a:p>
            <a:r>
              <a:rPr lang="en-US" dirty="0"/>
              <a:t> </a:t>
            </a:r>
            <a:endParaRPr lang="tr-TR" i="1" dirty="0"/>
          </a:p>
          <a:p>
            <a:r>
              <a:rPr lang="en-US" i="1" dirty="0"/>
              <a:t>The wording "to reduce the potential disruption in case of issues" is pointing to a disaster recovery situation. There is more than one way to manage this situation. However, we need to choose the best option from the list given</a:t>
            </a:r>
            <a:endParaRPr lang="tr-TR" i="1" dirty="0"/>
          </a:p>
          <a:p>
            <a:r>
              <a:rPr lang="en-US" i="1" dirty="0"/>
              <a:t>here. Out of this, the most suitable one is Option D.</a:t>
            </a:r>
            <a:endParaRPr lang="tr-TR" i="1" dirty="0"/>
          </a:p>
        </p:txBody>
      </p:sp>
    </p:spTree>
    <p:extLst>
      <p:ext uri="{BB962C8B-B14F-4D97-AF65-F5344CB8AC3E}">
        <p14:creationId xmlns:p14="http://schemas.microsoft.com/office/powerpoint/2010/main" val="1840564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1" name="Metin kutusu 10">
            <a:extLst>
              <a:ext uri="{FF2B5EF4-FFF2-40B4-BE49-F238E27FC236}">
                <a16:creationId xmlns:a16="http://schemas.microsoft.com/office/drawing/2014/main" id="{2B848781-D5AB-2B42-33C1-1B9084CE8E29}"/>
              </a:ext>
            </a:extLst>
          </p:cNvPr>
          <p:cNvSpPr txBox="1"/>
          <p:nvPr/>
        </p:nvSpPr>
        <p:spPr>
          <a:xfrm>
            <a:off x="2799008" y="2490281"/>
            <a:ext cx="6593984" cy="1200329"/>
          </a:xfrm>
          <a:prstGeom prst="rect">
            <a:avLst/>
          </a:prstGeom>
          <a:noFill/>
        </p:spPr>
        <p:txBody>
          <a:bodyPr wrap="square">
            <a:spAutoFit/>
          </a:bodyPr>
          <a:lstStyle/>
          <a:p>
            <a:endParaRPr lang="en-US" sz="2800" dirty="0">
              <a:solidFill>
                <a:schemeClr val="accent1">
                  <a:lumMod val="75000"/>
                </a:schemeClr>
              </a:solidFill>
            </a:endParaRPr>
          </a:p>
          <a:p>
            <a:pPr algn="ctr"/>
            <a:r>
              <a:rPr lang="en-US" sz="4400" b="1" dirty="0">
                <a:solidFill>
                  <a:srgbClr val="00B0F0"/>
                </a:solidFill>
                <a:latin typeface="Arial" panose="020B0604020202020204" pitchFamily="34" charset="0"/>
                <a:cs typeface="Arial" panose="020B0604020202020204" pitchFamily="34" charset="0"/>
              </a:rPr>
              <a:t>Article of the Week</a:t>
            </a:r>
            <a:endParaRPr lang="tr-TR" sz="2800" dirty="0"/>
          </a:p>
        </p:txBody>
      </p:sp>
    </p:spTree>
    <p:extLst>
      <p:ext uri="{BB962C8B-B14F-4D97-AF65-F5344CB8AC3E}">
        <p14:creationId xmlns:p14="http://schemas.microsoft.com/office/powerpoint/2010/main" val="1778016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1" name="Metin kutusu 10">
            <a:extLst>
              <a:ext uri="{FF2B5EF4-FFF2-40B4-BE49-F238E27FC236}">
                <a16:creationId xmlns:a16="http://schemas.microsoft.com/office/drawing/2014/main" id="{2B848781-D5AB-2B42-33C1-1B9084CE8E29}"/>
              </a:ext>
            </a:extLst>
          </p:cNvPr>
          <p:cNvSpPr txBox="1"/>
          <p:nvPr/>
        </p:nvSpPr>
        <p:spPr>
          <a:xfrm>
            <a:off x="599607" y="0"/>
            <a:ext cx="10875469" cy="2492990"/>
          </a:xfrm>
          <a:prstGeom prst="rect">
            <a:avLst/>
          </a:prstGeom>
          <a:noFill/>
        </p:spPr>
        <p:txBody>
          <a:bodyPr wrap="square">
            <a:spAutoFit/>
          </a:bodyPr>
          <a:lstStyle/>
          <a:p>
            <a:endParaRPr lang="en-US" sz="2800" dirty="0">
              <a:solidFill>
                <a:schemeClr val="accent1">
                  <a:lumMod val="75000"/>
                </a:schemeClr>
              </a:solidFill>
            </a:endParaRPr>
          </a:p>
          <a:p>
            <a:r>
              <a:rPr lang="en-US" sz="4400" b="1" dirty="0">
                <a:solidFill>
                  <a:srgbClr val="00B0F0"/>
                </a:solidFill>
                <a:latin typeface="Arial" panose="020B0604020202020204" pitchFamily="34" charset="0"/>
                <a:cs typeface="Arial" panose="020B0604020202020204" pitchFamily="34" charset="0"/>
              </a:rPr>
              <a:t>Article of the Week</a:t>
            </a:r>
            <a:endParaRPr lang="tr-TR" sz="2800" dirty="0"/>
          </a:p>
          <a:p>
            <a:pPr marL="457200" indent="-457200">
              <a:buFont typeface="Arial" panose="020B0604020202020204" pitchFamily="34" charset="0"/>
              <a:buChar char="•"/>
            </a:pPr>
            <a:r>
              <a:rPr lang="en-US" sz="2800" dirty="0">
                <a:hlinkClick r:id="rId2"/>
              </a:rPr>
              <a:t>Ask what exactly each student does for the team, if they know each other, if they care for each other, if they follow and talk with each other etc.</a:t>
            </a:r>
            <a:endParaRPr lang="en-US" sz="2800" dirty="0"/>
          </a:p>
        </p:txBody>
      </p:sp>
    </p:spTree>
    <p:extLst>
      <p:ext uri="{BB962C8B-B14F-4D97-AF65-F5344CB8AC3E}">
        <p14:creationId xmlns:p14="http://schemas.microsoft.com/office/powerpoint/2010/main" val="622294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1" name="Metin kutusu 10">
            <a:extLst>
              <a:ext uri="{FF2B5EF4-FFF2-40B4-BE49-F238E27FC236}">
                <a16:creationId xmlns:a16="http://schemas.microsoft.com/office/drawing/2014/main" id="{2B848781-D5AB-2B42-33C1-1B9084CE8E29}"/>
              </a:ext>
            </a:extLst>
          </p:cNvPr>
          <p:cNvSpPr txBox="1"/>
          <p:nvPr/>
        </p:nvSpPr>
        <p:spPr>
          <a:xfrm>
            <a:off x="2799008" y="2490281"/>
            <a:ext cx="6593984" cy="1200329"/>
          </a:xfrm>
          <a:prstGeom prst="rect">
            <a:avLst/>
          </a:prstGeom>
          <a:noFill/>
        </p:spPr>
        <p:txBody>
          <a:bodyPr wrap="square">
            <a:spAutoFit/>
          </a:bodyPr>
          <a:lstStyle/>
          <a:p>
            <a:endParaRPr lang="en-US" sz="2800" dirty="0">
              <a:solidFill>
                <a:schemeClr val="accent1">
                  <a:lumMod val="75000"/>
                </a:schemeClr>
              </a:solidFill>
            </a:endParaRPr>
          </a:p>
          <a:p>
            <a:pPr algn="ctr"/>
            <a:r>
              <a:rPr lang="en-US" sz="4400" b="1" dirty="0">
                <a:solidFill>
                  <a:srgbClr val="00B0F0"/>
                </a:solidFill>
                <a:latin typeface="Arial" panose="020B0604020202020204" pitchFamily="34" charset="0"/>
                <a:cs typeface="Arial" panose="020B0604020202020204" pitchFamily="34" charset="0"/>
              </a:rPr>
              <a:t>Video of the Week</a:t>
            </a:r>
            <a:endParaRPr lang="tr-TR" sz="2800" dirty="0"/>
          </a:p>
        </p:txBody>
      </p:sp>
    </p:spTree>
    <p:extLst>
      <p:ext uri="{BB962C8B-B14F-4D97-AF65-F5344CB8AC3E}">
        <p14:creationId xmlns:p14="http://schemas.microsoft.com/office/powerpoint/2010/main" val="4152318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1" name="Metin kutusu 10">
            <a:extLst>
              <a:ext uri="{FF2B5EF4-FFF2-40B4-BE49-F238E27FC236}">
                <a16:creationId xmlns:a16="http://schemas.microsoft.com/office/drawing/2014/main" id="{2B848781-D5AB-2B42-33C1-1B9084CE8E29}"/>
              </a:ext>
            </a:extLst>
          </p:cNvPr>
          <p:cNvSpPr txBox="1"/>
          <p:nvPr/>
        </p:nvSpPr>
        <p:spPr>
          <a:xfrm>
            <a:off x="772731" y="14993"/>
            <a:ext cx="9581883" cy="5324535"/>
          </a:xfrm>
          <a:prstGeom prst="rect">
            <a:avLst/>
          </a:prstGeom>
          <a:noFill/>
        </p:spPr>
        <p:txBody>
          <a:bodyPr wrap="square">
            <a:spAutoFit/>
          </a:bodyPr>
          <a:lstStyle/>
          <a:p>
            <a:endParaRPr lang="en-US" sz="2800" dirty="0">
              <a:solidFill>
                <a:schemeClr val="accent1">
                  <a:lumMod val="75000"/>
                </a:schemeClr>
              </a:solidFill>
            </a:endParaRPr>
          </a:p>
          <a:p>
            <a:r>
              <a:rPr lang="en-US" sz="4400" b="1" dirty="0">
                <a:solidFill>
                  <a:srgbClr val="00B0F0"/>
                </a:solidFill>
                <a:latin typeface="Arial" panose="020B0604020202020204" pitchFamily="34" charset="0"/>
                <a:cs typeface="Arial" panose="020B0604020202020204" pitchFamily="34" charset="0"/>
              </a:rPr>
              <a:t>Meeting Agenda</a:t>
            </a:r>
            <a:endParaRPr lang="tr-TR" sz="4400" b="1" dirty="0">
              <a:solidFill>
                <a:srgbClr val="00B0F0"/>
              </a:solidFill>
              <a:latin typeface="Arial" panose="020B0604020202020204" pitchFamily="34" charset="0"/>
              <a:cs typeface="Arial" panose="020B0604020202020204" pitchFamily="34" charset="0"/>
            </a:endParaRPr>
          </a:p>
          <a:p>
            <a:endParaRPr lang="en-US" sz="4400" b="1" dirty="0">
              <a:solidFill>
                <a:srgbClr val="00B0F0"/>
              </a:solidFill>
              <a:latin typeface="Arial" panose="020B0604020202020204" pitchFamily="34" charset="0"/>
              <a:cs typeface="Arial" panose="020B0604020202020204" pitchFamily="34" charset="0"/>
            </a:endParaRPr>
          </a:p>
          <a:p>
            <a:r>
              <a:rPr lang="en-US" sz="2800" dirty="0"/>
              <a:t>▶ Icebreaking</a:t>
            </a:r>
          </a:p>
          <a:p>
            <a:r>
              <a:rPr lang="en-US" sz="2800" dirty="0"/>
              <a:t>▶ Questions</a:t>
            </a:r>
          </a:p>
          <a:p>
            <a:r>
              <a:rPr lang="en-US" sz="2800" dirty="0"/>
              <a:t>▶ Interview/Certification Questions</a:t>
            </a:r>
          </a:p>
          <a:p>
            <a:r>
              <a:rPr lang="en-US" sz="2800" dirty="0"/>
              <a:t>▶ Coding Challenge</a:t>
            </a:r>
          </a:p>
          <a:p>
            <a:r>
              <a:rPr lang="en-US" sz="2800" dirty="0"/>
              <a:t>▶ Article of the week</a:t>
            </a:r>
          </a:p>
          <a:p>
            <a:r>
              <a:rPr lang="en-US" sz="2800" dirty="0"/>
              <a:t>▶ Video of the week</a:t>
            </a:r>
          </a:p>
          <a:p>
            <a:r>
              <a:rPr lang="en-US" sz="2800" dirty="0"/>
              <a:t>▶ Retro meeting</a:t>
            </a:r>
          </a:p>
          <a:p>
            <a:r>
              <a:rPr lang="en-US" sz="2800" dirty="0"/>
              <a:t>▶ Case study / project</a:t>
            </a:r>
          </a:p>
        </p:txBody>
      </p:sp>
    </p:spTree>
    <p:extLst>
      <p:ext uri="{BB962C8B-B14F-4D97-AF65-F5344CB8AC3E}">
        <p14:creationId xmlns:p14="http://schemas.microsoft.com/office/powerpoint/2010/main" val="1404419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1" name="Metin kutusu 10">
            <a:extLst>
              <a:ext uri="{FF2B5EF4-FFF2-40B4-BE49-F238E27FC236}">
                <a16:creationId xmlns:a16="http://schemas.microsoft.com/office/drawing/2014/main" id="{2B848781-D5AB-2B42-33C1-1B9084CE8E29}"/>
              </a:ext>
            </a:extLst>
          </p:cNvPr>
          <p:cNvSpPr txBox="1"/>
          <p:nvPr/>
        </p:nvSpPr>
        <p:spPr>
          <a:xfrm>
            <a:off x="599607" y="0"/>
            <a:ext cx="10875469" cy="2492990"/>
          </a:xfrm>
          <a:prstGeom prst="rect">
            <a:avLst/>
          </a:prstGeom>
          <a:noFill/>
        </p:spPr>
        <p:txBody>
          <a:bodyPr wrap="square">
            <a:spAutoFit/>
          </a:bodyPr>
          <a:lstStyle/>
          <a:p>
            <a:endParaRPr lang="en-US" sz="2800" dirty="0">
              <a:solidFill>
                <a:schemeClr val="accent1">
                  <a:lumMod val="75000"/>
                </a:schemeClr>
              </a:solidFill>
            </a:endParaRPr>
          </a:p>
          <a:p>
            <a:r>
              <a:rPr lang="en-US" sz="4400" b="1" dirty="0">
                <a:solidFill>
                  <a:srgbClr val="00B0F0"/>
                </a:solidFill>
                <a:latin typeface="Arial" panose="020B0604020202020204" pitchFamily="34" charset="0"/>
                <a:cs typeface="Arial" panose="020B0604020202020204" pitchFamily="34" charset="0"/>
              </a:rPr>
              <a:t>Video of the Week</a:t>
            </a:r>
            <a:endParaRPr lang="tr-TR" sz="2800" dirty="0"/>
          </a:p>
          <a:p>
            <a:pPr marL="457200" indent="-457200">
              <a:buFont typeface="Arial" panose="020B0604020202020204" pitchFamily="34" charset="0"/>
              <a:buChar char="•"/>
            </a:pPr>
            <a:r>
              <a:rPr lang="en-US" sz="2800" dirty="0">
                <a:hlinkClick r:id="rId2"/>
              </a:rPr>
              <a:t>Ask what exactly each student does for the team, if they know each other, if they care for each other, if they follow and talk with each other etc.</a:t>
            </a:r>
            <a:endParaRPr lang="en-US" sz="2800" dirty="0"/>
          </a:p>
        </p:txBody>
      </p:sp>
    </p:spTree>
    <p:extLst>
      <p:ext uri="{BB962C8B-B14F-4D97-AF65-F5344CB8AC3E}">
        <p14:creationId xmlns:p14="http://schemas.microsoft.com/office/powerpoint/2010/main" val="34489471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1" name="Metin kutusu 10">
            <a:extLst>
              <a:ext uri="{FF2B5EF4-FFF2-40B4-BE49-F238E27FC236}">
                <a16:creationId xmlns:a16="http://schemas.microsoft.com/office/drawing/2014/main" id="{2B848781-D5AB-2B42-33C1-1B9084CE8E29}"/>
              </a:ext>
            </a:extLst>
          </p:cNvPr>
          <p:cNvSpPr txBox="1"/>
          <p:nvPr/>
        </p:nvSpPr>
        <p:spPr>
          <a:xfrm>
            <a:off x="2799008" y="2490281"/>
            <a:ext cx="6593984" cy="1877437"/>
          </a:xfrm>
          <a:prstGeom prst="rect">
            <a:avLst/>
          </a:prstGeom>
          <a:noFill/>
        </p:spPr>
        <p:txBody>
          <a:bodyPr wrap="square">
            <a:spAutoFit/>
          </a:bodyPr>
          <a:lstStyle/>
          <a:p>
            <a:endParaRPr lang="en-US" sz="2800" dirty="0">
              <a:solidFill>
                <a:schemeClr val="accent1">
                  <a:lumMod val="75000"/>
                </a:schemeClr>
              </a:solidFill>
            </a:endParaRPr>
          </a:p>
          <a:p>
            <a:pPr algn="ctr"/>
            <a:r>
              <a:rPr lang="en-US" sz="4400" b="1" dirty="0">
                <a:solidFill>
                  <a:srgbClr val="00B0F0"/>
                </a:solidFill>
                <a:latin typeface="Arial" panose="020B0604020202020204" pitchFamily="34" charset="0"/>
                <a:cs typeface="Arial" panose="020B0604020202020204" pitchFamily="34" charset="0"/>
              </a:rPr>
              <a:t>Retro Meeting on a personal and team level</a:t>
            </a:r>
            <a:endParaRPr lang="tr-TR" sz="2800" dirty="0"/>
          </a:p>
        </p:txBody>
      </p:sp>
    </p:spTree>
    <p:extLst>
      <p:ext uri="{BB962C8B-B14F-4D97-AF65-F5344CB8AC3E}">
        <p14:creationId xmlns:p14="http://schemas.microsoft.com/office/powerpoint/2010/main" val="37008875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1" name="Metin kutusu 10">
            <a:extLst>
              <a:ext uri="{FF2B5EF4-FFF2-40B4-BE49-F238E27FC236}">
                <a16:creationId xmlns:a16="http://schemas.microsoft.com/office/drawing/2014/main" id="{2B848781-D5AB-2B42-33C1-1B9084CE8E29}"/>
              </a:ext>
            </a:extLst>
          </p:cNvPr>
          <p:cNvSpPr txBox="1"/>
          <p:nvPr/>
        </p:nvSpPr>
        <p:spPr>
          <a:xfrm>
            <a:off x="599607" y="0"/>
            <a:ext cx="11592393" cy="1138773"/>
          </a:xfrm>
          <a:prstGeom prst="rect">
            <a:avLst/>
          </a:prstGeom>
          <a:noFill/>
        </p:spPr>
        <p:txBody>
          <a:bodyPr wrap="square">
            <a:spAutoFit/>
          </a:bodyPr>
          <a:lstStyle/>
          <a:p>
            <a:endParaRPr lang="en-US" sz="2800" dirty="0">
              <a:solidFill>
                <a:schemeClr val="accent1">
                  <a:lumMod val="75000"/>
                </a:schemeClr>
              </a:solidFill>
            </a:endParaRPr>
          </a:p>
          <a:p>
            <a:r>
              <a:rPr lang="en-US" sz="4000" b="1" dirty="0">
                <a:solidFill>
                  <a:srgbClr val="00B0F0"/>
                </a:solidFill>
                <a:latin typeface="Arial" panose="020B0604020202020204" pitchFamily="34" charset="0"/>
                <a:cs typeface="Arial" panose="020B0604020202020204" pitchFamily="34" charset="0"/>
              </a:rPr>
              <a:t>Retro Meeting on a personal and team level</a:t>
            </a:r>
            <a:endParaRPr lang="tr-TR" sz="2400" dirty="0"/>
          </a:p>
        </p:txBody>
      </p:sp>
      <p:sp>
        <p:nvSpPr>
          <p:cNvPr id="2" name="Düşünce Balonu: Bulut 1">
            <a:extLst>
              <a:ext uri="{FF2B5EF4-FFF2-40B4-BE49-F238E27FC236}">
                <a16:creationId xmlns:a16="http://schemas.microsoft.com/office/drawing/2014/main" id="{5CE483F5-6487-AACD-77F4-0FD09B33F121}"/>
              </a:ext>
            </a:extLst>
          </p:cNvPr>
          <p:cNvSpPr/>
          <p:nvPr/>
        </p:nvSpPr>
        <p:spPr>
          <a:xfrm>
            <a:off x="231118" y="1618075"/>
            <a:ext cx="5105157" cy="2729552"/>
          </a:xfrm>
          <a:prstGeom prst="cloudCallout">
            <a:avLst>
              <a:gd name="adj1" fmla="val -46497"/>
              <a:gd name="adj2" fmla="val 76000"/>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800" dirty="0">
                <a:effectLst/>
                <a:latin typeface="Arial Black" panose="020B0A04020102020204" pitchFamily="34" charset="0"/>
                <a:ea typeface="Arial" panose="020B0604020202020204" pitchFamily="34" charset="0"/>
                <a:cs typeface="Arial" panose="020B0604020202020204" pitchFamily="34" charset="0"/>
              </a:rPr>
              <a:t>What went well?</a:t>
            </a:r>
            <a:endParaRPr lang="tr-TR" dirty="0"/>
          </a:p>
        </p:txBody>
      </p:sp>
      <p:sp>
        <p:nvSpPr>
          <p:cNvPr id="4" name="Düşünce Balonu: Bulut 3">
            <a:extLst>
              <a:ext uri="{FF2B5EF4-FFF2-40B4-BE49-F238E27FC236}">
                <a16:creationId xmlns:a16="http://schemas.microsoft.com/office/drawing/2014/main" id="{EEF576DF-F5E5-52DC-95A0-81E2A1C372E9}"/>
              </a:ext>
            </a:extLst>
          </p:cNvPr>
          <p:cNvSpPr/>
          <p:nvPr/>
        </p:nvSpPr>
        <p:spPr>
          <a:xfrm flipH="1">
            <a:off x="6509981" y="1481597"/>
            <a:ext cx="5244395" cy="2729552"/>
          </a:xfrm>
          <a:prstGeom prst="cloudCallout">
            <a:avLst>
              <a:gd name="adj1" fmla="val -46497"/>
              <a:gd name="adj2" fmla="val 7600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dirty="0">
                <a:effectLst/>
                <a:latin typeface="Arial Black" panose="020B0A04020102020204" pitchFamily="34" charset="0"/>
                <a:ea typeface="Arial" panose="020B0604020202020204" pitchFamily="34" charset="0"/>
                <a:cs typeface="Arial" panose="020B0604020202020204" pitchFamily="34" charset="0"/>
              </a:rPr>
              <a:t>What could be improved?</a:t>
            </a:r>
            <a:endParaRPr lang="tr-TR" dirty="0"/>
          </a:p>
        </p:txBody>
      </p:sp>
      <p:sp>
        <p:nvSpPr>
          <p:cNvPr id="5" name="Düşünce Balonu: Bulut 4">
            <a:extLst>
              <a:ext uri="{FF2B5EF4-FFF2-40B4-BE49-F238E27FC236}">
                <a16:creationId xmlns:a16="http://schemas.microsoft.com/office/drawing/2014/main" id="{A2BC969B-87DD-649E-757B-FA52730E1844}"/>
              </a:ext>
            </a:extLst>
          </p:cNvPr>
          <p:cNvSpPr/>
          <p:nvPr/>
        </p:nvSpPr>
        <p:spPr>
          <a:xfrm flipH="1">
            <a:off x="2852382" y="1618075"/>
            <a:ext cx="5553705" cy="3499835"/>
          </a:xfrm>
          <a:prstGeom prst="cloudCallout">
            <a:avLst>
              <a:gd name="adj1" fmla="val -46497"/>
              <a:gd name="adj2" fmla="val 76000"/>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800" dirty="0">
                <a:effectLst/>
                <a:latin typeface="Arial Black" panose="020B0A04020102020204" pitchFamily="34" charset="0"/>
                <a:ea typeface="Arial" panose="020B0604020202020204" pitchFamily="34" charset="0"/>
                <a:cs typeface="Arial" panose="020B0604020202020204" pitchFamily="34" charset="0"/>
              </a:rPr>
              <a:t>What will we commit to do better in the next week?</a:t>
            </a:r>
            <a:endParaRPr lang="tr-TR" dirty="0"/>
          </a:p>
        </p:txBody>
      </p:sp>
    </p:spTree>
    <p:extLst>
      <p:ext uri="{BB962C8B-B14F-4D97-AF65-F5344CB8AC3E}">
        <p14:creationId xmlns:p14="http://schemas.microsoft.com/office/powerpoint/2010/main" val="3951512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1" name="Metin kutusu 10">
            <a:extLst>
              <a:ext uri="{FF2B5EF4-FFF2-40B4-BE49-F238E27FC236}">
                <a16:creationId xmlns:a16="http://schemas.microsoft.com/office/drawing/2014/main" id="{2B848781-D5AB-2B42-33C1-1B9084CE8E29}"/>
              </a:ext>
            </a:extLst>
          </p:cNvPr>
          <p:cNvSpPr txBox="1"/>
          <p:nvPr/>
        </p:nvSpPr>
        <p:spPr>
          <a:xfrm>
            <a:off x="2799008" y="2490281"/>
            <a:ext cx="6593984" cy="1200329"/>
          </a:xfrm>
          <a:prstGeom prst="rect">
            <a:avLst/>
          </a:prstGeom>
          <a:noFill/>
        </p:spPr>
        <p:txBody>
          <a:bodyPr wrap="square">
            <a:spAutoFit/>
          </a:bodyPr>
          <a:lstStyle/>
          <a:p>
            <a:endParaRPr lang="en-US" sz="2800" dirty="0">
              <a:solidFill>
                <a:schemeClr val="accent1">
                  <a:lumMod val="75000"/>
                </a:schemeClr>
              </a:solidFill>
            </a:endParaRPr>
          </a:p>
          <a:p>
            <a:pPr algn="ctr"/>
            <a:r>
              <a:rPr lang="en-US" sz="4400" b="1" dirty="0">
                <a:solidFill>
                  <a:srgbClr val="00B0F0"/>
                </a:solidFill>
                <a:latin typeface="Arial" panose="020B0604020202020204" pitchFamily="34" charset="0"/>
                <a:cs typeface="Arial" panose="020B0604020202020204" pitchFamily="34" charset="0"/>
              </a:rPr>
              <a:t>Coding Challenge</a:t>
            </a:r>
            <a:endParaRPr lang="tr-TR" sz="2800" dirty="0"/>
          </a:p>
        </p:txBody>
      </p:sp>
    </p:spTree>
    <p:extLst>
      <p:ext uri="{BB962C8B-B14F-4D97-AF65-F5344CB8AC3E}">
        <p14:creationId xmlns:p14="http://schemas.microsoft.com/office/powerpoint/2010/main" val="14243016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1" name="Metin kutusu 10">
            <a:extLst>
              <a:ext uri="{FF2B5EF4-FFF2-40B4-BE49-F238E27FC236}">
                <a16:creationId xmlns:a16="http://schemas.microsoft.com/office/drawing/2014/main" id="{2B848781-D5AB-2B42-33C1-1B9084CE8E29}"/>
              </a:ext>
            </a:extLst>
          </p:cNvPr>
          <p:cNvSpPr txBox="1"/>
          <p:nvPr/>
        </p:nvSpPr>
        <p:spPr>
          <a:xfrm>
            <a:off x="599607" y="0"/>
            <a:ext cx="10875469" cy="2492990"/>
          </a:xfrm>
          <a:prstGeom prst="rect">
            <a:avLst/>
          </a:prstGeom>
          <a:noFill/>
        </p:spPr>
        <p:txBody>
          <a:bodyPr wrap="square">
            <a:spAutoFit/>
          </a:bodyPr>
          <a:lstStyle/>
          <a:p>
            <a:endParaRPr lang="en-US" sz="2800" dirty="0">
              <a:solidFill>
                <a:schemeClr val="accent1">
                  <a:lumMod val="75000"/>
                </a:schemeClr>
              </a:solidFill>
            </a:endParaRPr>
          </a:p>
          <a:p>
            <a:r>
              <a:rPr lang="en-US" sz="4400" b="1" dirty="0">
                <a:solidFill>
                  <a:srgbClr val="00B0F0"/>
                </a:solidFill>
                <a:latin typeface="Arial" panose="020B0604020202020204" pitchFamily="34" charset="0"/>
                <a:cs typeface="Arial" panose="020B0604020202020204" pitchFamily="34" charset="0"/>
              </a:rPr>
              <a:t>Coding Challenge</a:t>
            </a:r>
            <a:endParaRPr lang="tr-TR" sz="2800" dirty="0"/>
          </a:p>
          <a:p>
            <a:endParaRPr lang="tr-TR" sz="2800" dirty="0"/>
          </a:p>
          <a:p>
            <a:pPr marL="457200" indent="-457200">
              <a:buFont typeface="Arial" panose="020B0604020202020204" pitchFamily="34" charset="0"/>
              <a:buChar char="•"/>
            </a:pPr>
            <a:r>
              <a:rPr lang="en-US" sz="2800" dirty="0">
                <a:hlinkClick r:id="rId3"/>
              </a:rPr>
              <a:t>Coding Challenge - 09 : Convert Milliseconds into Hours, Minutes, and Seconds with Bash Scripting</a:t>
            </a:r>
            <a:endParaRPr lang="en-US" sz="2800" dirty="0"/>
          </a:p>
        </p:txBody>
      </p:sp>
    </p:spTree>
    <p:extLst>
      <p:ext uri="{BB962C8B-B14F-4D97-AF65-F5344CB8AC3E}">
        <p14:creationId xmlns:p14="http://schemas.microsoft.com/office/powerpoint/2010/main" val="16286878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1" name="Metin kutusu 10">
            <a:extLst>
              <a:ext uri="{FF2B5EF4-FFF2-40B4-BE49-F238E27FC236}">
                <a16:creationId xmlns:a16="http://schemas.microsoft.com/office/drawing/2014/main" id="{2B848781-D5AB-2B42-33C1-1B9084CE8E29}"/>
              </a:ext>
            </a:extLst>
          </p:cNvPr>
          <p:cNvSpPr txBox="1"/>
          <p:nvPr/>
        </p:nvSpPr>
        <p:spPr>
          <a:xfrm>
            <a:off x="2799008" y="2490281"/>
            <a:ext cx="6593984" cy="1200329"/>
          </a:xfrm>
          <a:prstGeom prst="rect">
            <a:avLst/>
          </a:prstGeom>
          <a:noFill/>
        </p:spPr>
        <p:txBody>
          <a:bodyPr wrap="square">
            <a:spAutoFit/>
          </a:bodyPr>
          <a:lstStyle/>
          <a:p>
            <a:endParaRPr lang="en-US" sz="2800" dirty="0">
              <a:solidFill>
                <a:schemeClr val="accent1">
                  <a:lumMod val="75000"/>
                </a:schemeClr>
              </a:solidFill>
            </a:endParaRPr>
          </a:p>
          <a:p>
            <a:pPr algn="ctr"/>
            <a:r>
              <a:rPr lang="en-US" sz="4400" b="1" dirty="0">
                <a:solidFill>
                  <a:srgbClr val="00B0F0"/>
                </a:solidFill>
                <a:latin typeface="Arial" panose="020B0604020202020204" pitchFamily="34" charset="0"/>
                <a:cs typeface="Arial" panose="020B0604020202020204" pitchFamily="34" charset="0"/>
              </a:rPr>
              <a:t>Case study/Project</a:t>
            </a:r>
            <a:endParaRPr lang="tr-TR" sz="2800" dirty="0"/>
          </a:p>
        </p:txBody>
      </p:sp>
    </p:spTree>
    <p:extLst>
      <p:ext uri="{BB962C8B-B14F-4D97-AF65-F5344CB8AC3E}">
        <p14:creationId xmlns:p14="http://schemas.microsoft.com/office/powerpoint/2010/main" val="301004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1" name="Metin kutusu 10">
            <a:extLst>
              <a:ext uri="{FF2B5EF4-FFF2-40B4-BE49-F238E27FC236}">
                <a16:creationId xmlns:a16="http://schemas.microsoft.com/office/drawing/2014/main" id="{2B848781-D5AB-2B42-33C1-1B9084CE8E29}"/>
              </a:ext>
            </a:extLst>
          </p:cNvPr>
          <p:cNvSpPr txBox="1"/>
          <p:nvPr/>
        </p:nvSpPr>
        <p:spPr>
          <a:xfrm>
            <a:off x="599607" y="0"/>
            <a:ext cx="10875469" cy="3354765"/>
          </a:xfrm>
          <a:prstGeom prst="rect">
            <a:avLst/>
          </a:prstGeom>
          <a:noFill/>
        </p:spPr>
        <p:txBody>
          <a:bodyPr wrap="square">
            <a:spAutoFit/>
          </a:bodyPr>
          <a:lstStyle/>
          <a:p>
            <a:endParaRPr lang="en-US" sz="2800" dirty="0">
              <a:solidFill>
                <a:schemeClr val="accent1">
                  <a:lumMod val="75000"/>
                </a:schemeClr>
              </a:solidFill>
            </a:endParaRPr>
          </a:p>
          <a:p>
            <a:r>
              <a:rPr lang="en-US" sz="4400" b="1" dirty="0">
                <a:solidFill>
                  <a:srgbClr val="00B0F0"/>
                </a:solidFill>
                <a:latin typeface="Arial" panose="020B0604020202020204" pitchFamily="34" charset="0"/>
                <a:cs typeface="Arial" panose="020B0604020202020204" pitchFamily="34" charset="0"/>
              </a:rPr>
              <a:t>Case study/Project</a:t>
            </a:r>
            <a:endParaRPr lang="tr-TR" sz="2800" dirty="0"/>
          </a:p>
          <a:p>
            <a:pPr marL="457200" indent="-457200">
              <a:buFont typeface="Arial" panose="020B0604020202020204" pitchFamily="34" charset="0"/>
              <a:buChar char="•"/>
            </a:pPr>
            <a:r>
              <a:rPr lang="en-US" sz="2800" dirty="0"/>
              <a:t>Case study should be explained to the students during the weekly meeting and has to be completed in one week by the students. Students should work in small teams to complete the case study</a:t>
            </a:r>
            <a:endParaRPr lang="tr-TR" sz="2800" dirty="0"/>
          </a:p>
          <a:p>
            <a:pPr marL="457200" indent="-457200">
              <a:buFont typeface="Arial" panose="020B0604020202020204" pitchFamily="34" charset="0"/>
              <a:buChar char="•"/>
            </a:pPr>
            <a:r>
              <a:rPr lang="en-US" sz="2800" dirty="0">
                <a:hlinkClick r:id="rId3"/>
              </a:rPr>
              <a:t>Project-208: Jenkins Pipeline for Web Page Application (</a:t>
            </a:r>
            <a:r>
              <a:rPr lang="en-US" sz="2800" dirty="0" err="1">
                <a:hlinkClick r:id="rId3"/>
              </a:rPr>
              <a:t>Postgresql</a:t>
            </a:r>
            <a:r>
              <a:rPr lang="en-US" sz="2800" dirty="0">
                <a:hlinkClick r:id="rId3"/>
              </a:rPr>
              <a:t>-Nodejs-React) deployed on EC2's with Ansible and Docker</a:t>
            </a:r>
            <a:endParaRPr lang="en-US" sz="2800" dirty="0"/>
          </a:p>
        </p:txBody>
      </p:sp>
    </p:spTree>
    <p:extLst>
      <p:ext uri="{BB962C8B-B14F-4D97-AF65-F5344CB8AC3E}">
        <p14:creationId xmlns:p14="http://schemas.microsoft.com/office/powerpoint/2010/main" val="18299435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1" name="Metin kutusu 10">
            <a:extLst>
              <a:ext uri="{FF2B5EF4-FFF2-40B4-BE49-F238E27FC236}">
                <a16:creationId xmlns:a16="http://schemas.microsoft.com/office/drawing/2014/main" id="{2B848781-D5AB-2B42-33C1-1B9084CE8E29}"/>
              </a:ext>
            </a:extLst>
          </p:cNvPr>
          <p:cNvSpPr txBox="1"/>
          <p:nvPr/>
        </p:nvSpPr>
        <p:spPr>
          <a:xfrm>
            <a:off x="2799008" y="2490281"/>
            <a:ext cx="6593984" cy="1200329"/>
          </a:xfrm>
          <a:prstGeom prst="rect">
            <a:avLst/>
          </a:prstGeom>
          <a:noFill/>
        </p:spPr>
        <p:txBody>
          <a:bodyPr wrap="square">
            <a:spAutoFit/>
          </a:bodyPr>
          <a:lstStyle/>
          <a:p>
            <a:endParaRPr lang="en-US" sz="2800" dirty="0">
              <a:solidFill>
                <a:schemeClr val="accent1">
                  <a:lumMod val="75000"/>
                </a:schemeClr>
              </a:solidFill>
            </a:endParaRPr>
          </a:p>
          <a:p>
            <a:pPr algn="ctr"/>
            <a:r>
              <a:rPr lang="en-US" sz="4400" b="1" dirty="0">
                <a:solidFill>
                  <a:srgbClr val="00B0F0"/>
                </a:solidFill>
                <a:latin typeface="Arial" panose="020B0604020202020204" pitchFamily="34" charset="0"/>
                <a:cs typeface="Arial" panose="020B0604020202020204" pitchFamily="34" charset="0"/>
              </a:rPr>
              <a:t>Closing</a:t>
            </a:r>
            <a:endParaRPr lang="tr-TR" sz="2800" dirty="0"/>
          </a:p>
        </p:txBody>
      </p:sp>
    </p:spTree>
    <p:extLst>
      <p:ext uri="{BB962C8B-B14F-4D97-AF65-F5344CB8AC3E}">
        <p14:creationId xmlns:p14="http://schemas.microsoft.com/office/powerpoint/2010/main" val="33763260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6" name="Picture 6" descr="Oh Hello GIF - Sleeping Clapping Audience - Descubre &amp; Comparte GIFs">
            <a:extLst>
              <a:ext uri="{FF2B5EF4-FFF2-40B4-BE49-F238E27FC236}">
                <a16:creationId xmlns:a16="http://schemas.microsoft.com/office/drawing/2014/main" id="{2A9287FB-02BA-DD7F-F202-0C3AEBFE60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285194" cy="6858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Thank You For Listening Gif">
            <a:extLst>
              <a:ext uri="{FF2B5EF4-FFF2-40B4-BE49-F238E27FC236}">
                <a16:creationId xmlns:a16="http://schemas.microsoft.com/office/drawing/2014/main" id="{1BF60921-B304-6F5E-DFF4-931391F1B4AB}"/>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0" b="100000" l="0" r="99800">
                        <a14:foregroundMark x1="7200" y1="32857" x2="7200" y2="32857"/>
                        <a14:foregroundMark x1="37200" y1="37857" x2="37200" y2="37857"/>
                        <a14:foregroundMark x1="41200" y1="60000" x2="41200" y2="60000"/>
                        <a14:foregroundMark x1="50800" y1="66071" x2="50800" y2="66071"/>
                        <a14:foregroundMark x1="57000" y1="48571" x2="57000" y2="48571"/>
                        <a14:foregroundMark x1="79000" y1="48571" x2="79000" y2="48571"/>
                        <a14:foregroundMark x1="96000" y1="52500" x2="96000" y2="52500"/>
                        <a14:foregroundMark x1="94600" y1="70000" x2="94600" y2="70000"/>
                        <a14:foregroundMark x1="92200" y1="65000" x2="92200" y2="65000"/>
                        <a14:foregroundMark x1="33600" y1="36786" x2="33600" y2="36786"/>
                        <a14:foregroundMark x1="54400" y1="37500" x2="54400" y2="37500"/>
                        <a14:foregroundMark x1="30400" y1="73929" x2="30400" y2="73929"/>
                        <a14:foregroundMark x1="39800" y1="62143" x2="39800" y2="62143"/>
                        <a14:foregroundMark x1="43400" y1="65000" x2="43400" y2="65000"/>
                        <a14:foregroundMark x1="54800" y1="52143" x2="54800" y2="52143"/>
                        <a14:foregroundMark x1="54000" y1="53929" x2="54000" y2="53929"/>
                        <a14:foregroundMark x1="30400" y1="72143" x2="30400" y2="72143"/>
                        <a14:foregroundMark x1="28600" y1="38214" x2="29200" y2="29286"/>
                        <a14:backgroundMark x1="17600" y1="35357" x2="17600" y2="35357"/>
                        <a14:backgroundMark x1="24600" y1="33571" x2="24600" y2="33571"/>
                        <a14:backgroundMark x1="31200" y1="31429" x2="31200" y2="31429"/>
                        <a14:backgroundMark x1="12600" y1="33929" x2="12600" y2="33929"/>
                        <a14:backgroundMark x1="12800" y1="32143" x2="12800" y2="32143"/>
                        <a14:backgroundMark x1="32000" y1="55357" x2="32000" y2="55357"/>
                        <a14:backgroundMark x1="30800" y1="64286" x2="30800" y2="64286"/>
                        <a14:backgroundMark x1="30000" y1="72857" x2="30000" y2="72857"/>
                        <a14:backgroundMark x1="35800" y1="63214" x2="35800" y2="63214"/>
                        <a14:backgroundMark x1="35000" y1="67500" x2="35000" y2="67500"/>
                        <a14:backgroundMark x1="38000" y1="49286" x2="38000" y2="49286"/>
                        <a14:backgroundMark x1="45400" y1="33929" x2="45400" y2="33929"/>
                        <a14:backgroundMark x1="44600" y1="40000" x2="44600" y2="40000"/>
                        <a14:backgroundMark x1="44400" y1="38214" x2="44400" y2="38214"/>
                        <a14:backgroundMark x1="54200" y1="50357" x2="54200" y2="50357"/>
                        <a14:backgroundMark x1="47200" y1="67143" x2="47200" y2="67143"/>
                        <a14:backgroundMark x1="68200" y1="58571" x2="68200" y2="58571"/>
                        <a14:backgroundMark x1="88800" y1="61071" x2="88800" y2="61071"/>
                        <a14:backgroundMark x1="86800" y1="76429" x2="86800" y2="76429"/>
                        <a14:backgroundMark x1="10800" y1="25714" x2="10800" y2="25714"/>
                        <a14:backgroundMark x1="12000" y1="31786" x2="12000" y2="31786"/>
                        <a14:backgroundMark x1="69200" y1="67857" x2="69200" y2="67857"/>
                        <a14:backgroundMark x1="79000" y1="68571" x2="79000" y2="68571"/>
                        <a14:backgroundMark x1="53400" y1="54643" x2="53400" y2="54643"/>
                        <a14:backgroundMark x1="29800" y1="74643" x2="29800" y2="74643"/>
                        <a14:backgroundMark x1="24200" y1="30357" x2="24200" y2="30357"/>
                        <a14:backgroundMark x1="30000" y1="30714" x2="30000" y2="30714"/>
                        <a14:backgroundMark x1="34000" y1="37143" x2="34000" y2="37143"/>
                        <a14:backgroundMark x1="34000" y1="36786" x2="33800" y2="37500"/>
                      </a14:backgroundRemoval>
                    </a14:imgEffect>
                  </a14:imgLayer>
                </a14:imgProps>
              </a:ext>
              <a:ext uri="{28A0092B-C50C-407E-A947-70E740481C1C}">
                <a14:useLocalDpi xmlns:a14="http://schemas.microsoft.com/office/drawing/2010/main" val="0"/>
              </a:ext>
            </a:extLst>
          </a:blip>
          <a:srcRect/>
          <a:stretch>
            <a:fillRect/>
          </a:stretch>
        </p:blipFill>
        <p:spPr bwMode="auto">
          <a:xfrm>
            <a:off x="0" y="3655689"/>
            <a:ext cx="5718412" cy="3202311"/>
          </a:xfrm>
          <a:prstGeom prst="rect">
            <a:avLst/>
          </a:prstGeom>
          <a:noFill/>
          <a:extLst>
            <a:ext uri="{909E8E84-426E-40DD-AFC4-6F175D3DCCD1}">
              <a14:hiddenFill xmlns:a14="http://schemas.microsoft.com/office/drawing/2010/main">
                <a:solidFill>
                  <a:srgbClr val="FFFFFF"/>
                </a:solidFill>
              </a14:hiddenFill>
            </a:ext>
          </a:extLst>
        </p:spPr>
      </p:pic>
      <p:sp>
        <p:nvSpPr>
          <p:cNvPr id="11" name="Metin kutusu 10">
            <a:extLst>
              <a:ext uri="{FF2B5EF4-FFF2-40B4-BE49-F238E27FC236}">
                <a16:creationId xmlns:a16="http://schemas.microsoft.com/office/drawing/2014/main" id="{2B848781-D5AB-2B42-33C1-1B9084CE8E29}"/>
              </a:ext>
            </a:extLst>
          </p:cNvPr>
          <p:cNvSpPr txBox="1"/>
          <p:nvPr/>
        </p:nvSpPr>
        <p:spPr>
          <a:xfrm>
            <a:off x="599607" y="0"/>
            <a:ext cx="10875469" cy="2923877"/>
          </a:xfrm>
          <a:prstGeom prst="rect">
            <a:avLst/>
          </a:prstGeom>
          <a:noFill/>
        </p:spPr>
        <p:txBody>
          <a:bodyPr wrap="square">
            <a:spAutoFit/>
          </a:bodyPr>
          <a:lstStyle/>
          <a:p>
            <a:endParaRPr lang="en-US" sz="2800" dirty="0">
              <a:solidFill>
                <a:schemeClr val="accent1">
                  <a:lumMod val="75000"/>
                </a:schemeClr>
              </a:solidFill>
            </a:endParaRPr>
          </a:p>
          <a:p>
            <a:r>
              <a:rPr lang="en-US" sz="4400" b="1" dirty="0">
                <a:solidFill>
                  <a:srgbClr val="00B0F0"/>
                </a:solidFill>
                <a:latin typeface="Arial" panose="020B0604020202020204" pitchFamily="34" charset="0"/>
                <a:cs typeface="Arial" panose="020B0604020202020204" pitchFamily="34" charset="0"/>
              </a:rPr>
              <a:t>Closing</a:t>
            </a:r>
            <a:endParaRPr lang="tr-TR" sz="4400" b="1" dirty="0">
              <a:solidFill>
                <a:srgbClr val="00B0F0"/>
              </a:solidFill>
              <a:latin typeface="Arial" panose="020B0604020202020204" pitchFamily="34" charset="0"/>
              <a:cs typeface="Arial" panose="020B0604020202020204" pitchFamily="34" charset="0"/>
            </a:endParaRPr>
          </a:p>
          <a:p>
            <a:endParaRPr lang="tr-TR" sz="2800" dirty="0"/>
          </a:p>
          <a:p>
            <a:pPr marL="457200" indent="-457200">
              <a:buFont typeface="Arial" panose="020B0604020202020204" pitchFamily="34" charset="0"/>
              <a:buChar char="•"/>
            </a:pPr>
            <a:r>
              <a:rPr lang="en-US" sz="2800" dirty="0"/>
              <a:t>Next week’s plan</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-QA Session</a:t>
            </a:r>
          </a:p>
        </p:txBody>
      </p:sp>
    </p:spTree>
    <p:extLst>
      <p:ext uri="{BB962C8B-B14F-4D97-AF65-F5344CB8AC3E}">
        <p14:creationId xmlns:p14="http://schemas.microsoft.com/office/powerpoint/2010/main" val="142518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7"/>
                                        </p:tgtEl>
                                        <p:attrNameLst>
                                          <p:attrName>r</p:attrName>
                                        </p:attrNameLst>
                                      </p:cBhvr>
                                    </p:animRot>
                                    <p:animRot by="-240000">
                                      <p:cBhvr>
                                        <p:cTn id="7" dur="200" fill="hold">
                                          <p:stCondLst>
                                            <p:cond delay="200"/>
                                          </p:stCondLst>
                                        </p:cTn>
                                        <p:tgtEl>
                                          <p:spTgt spid="7"/>
                                        </p:tgtEl>
                                        <p:attrNameLst>
                                          <p:attrName>r</p:attrName>
                                        </p:attrNameLst>
                                      </p:cBhvr>
                                    </p:animRot>
                                    <p:animRot by="240000">
                                      <p:cBhvr>
                                        <p:cTn id="8" dur="200" fill="hold">
                                          <p:stCondLst>
                                            <p:cond delay="400"/>
                                          </p:stCondLst>
                                        </p:cTn>
                                        <p:tgtEl>
                                          <p:spTgt spid="7"/>
                                        </p:tgtEl>
                                        <p:attrNameLst>
                                          <p:attrName>r</p:attrName>
                                        </p:attrNameLst>
                                      </p:cBhvr>
                                    </p:animRot>
                                    <p:animRot by="-240000">
                                      <p:cBhvr>
                                        <p:cTn id="9" dur="200" fill="hold">
                                          <p:stCondLst>
                                            <p:cond delay="600"/>
                                          </p:stCondLst>
                                        </p:cTn>
                                        <p:tgtEl>
                                          <p:spTgt spid="7"/>
                                        </p:tgtEl>
                                        <p:attrNameLst>
                                          <p:attrName>r</p:attrName>
                                        </p:attrNameLst>
                                      </p:cBhvr>
                                    </p:animRot>
                                    <p:animRot by="120000">
                                      <p:cBhvr>
                                        <p:cTn id="10" dur="200" fill="hold">
                                          <p:stCondLst>
                                            <p:cond delay="800"/>
                                          </p:stCondLst>
                                        </p:cTn>
                                        <p:tgtEl>
                                          <p:spTgt spid="7"/>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1" name="Metin kutusu 10">
            <a:extLst>
              <a:ext uri="{FF2B5EF4-FFF2-40B4-BE49-F238E27FC236}">
                <a16:creationId xmlns:a16="http://schemas.microsoft.com/office/drawing/2014/main" id="{2B848781-D5AB-2B42-33C1-1B9084CE8E29}"/>
              </a:ext>
            </a:extLst>
          </p:cNvPr>
          <p:cNvSpPr txBox="1"/>
          <p:nvPr/>
        </p:nvSpPr>
        <p:spPr>
          <a:xfrm>
            <a:off x="772731" y="14993"/>
            <a:ext cx="10702345" cy="3785652"/>
          </a:xfrm>
          <a:prstGeom prst="rect">
            <a:avLst/>
          </a:prstGeom>
          <a:noFill/>
        </p:spPr>
        <p:txBody>
          <a:bodyPr wrap="square">
            <a:spAutoFit/>
          </a:bodyPr>
          <a:lstStyle/>
          <a:p>
            <a:endParaRPr lang="en-US" sz="2800" dirty="0">
              <a:solidFill>
                <a:schemeClr val="accent1">
                  <a:lumMod val="75000"/>
                </a:schemeClr>
              </a:solidFill>
            </a:endParaRPr>
          </a:p>
          <a:p>
            <a:r>
              <a:rPr lang="en-US" sz="4400" b="1" dirty="0">
                <a:solidFill>
                  <a:srgbClr val="00B0F0"/>
                </a:solidFill>
                <a:latin typeface="Arial" panose="020B0604020202020204" pitchFamily="34" charset="0"/>
                <a:cs typeface="Arial" panose="020B0604020202020204" pitchFamily="34" charset="0"/>
              </a:rPr>
              <a:t>Ice-breaking</a:t>
            </a:r>
            <a:endParaRPr lang="tr-TR" sz="4400" b="1" dirty="0">
              <a:solidFill>
                <a:srgbClr val="00B0F0"/>
              </a:solidFill>
              <a:latin typeface="Arial" panose="020B0604020202020204" pitchFamily="34" charset="0"/>
              <a:cs typeface="Arial" panose="020B0604020202020204" pitchFamily="34" charset="0"/>
            </a:endParaRPr>
          </a:p>
          <a:p>
            <a:endParaRPr lang="tr-TR" sz="2800" dirty="0"/>
          </a:p>
          <a:p>
            <a:pPr marL="457200" indent="-457200">
              <a:buFont typeface="Arial" panose="020B0604020202020204" pitchFamily="34" charset="0"/>
              <a:buChar char="•"/>
            </a:pPr>
            <a:r>
              <a:rPr lang="en-US" sz="2800" dirty="0"/>
              <a:t>Personal Questions (Stay at home &amp; Corona, Study Environment, Kids etc.)</a:t>
            </a:r>
            <a:endParaRPr lang="tr-TR" sz="2800" dirty="0"/>
          </a:p>
          <a:p>
            <a:pPr marL="457200" indent="-457200">
              <a:buFont typeface="Arial" panose="020B0604020202020204" pitchFamily="34" charset="0"/>
              <a:buChar char="•"/>
            </a:pPr>
            <a:r>
              <a:rPr lang="en-US" sz="2800" dirty="0"/>
              <a:t>Any challenges (Classes, Coding, AWS, studying, etc.)</a:t>
            </a:r>
          </a:p>
          <a:p>
            <a:pPr marL="457200" indent="-457200">
              <a:buFont typeface="Arial" panose="020B0604020202020204" pitchFamily="34" charset="0"/>
              <a:buChar char="•"/>
            </a:pPr>
            <a:r>
              <a:rPr lang="en-US" sz="2800" dirty="0"/>
              <a:t>Ask how they’re studying, give personal advice. </a:t>
            </a:r>
            <a:endParaRPr lang="tr-TR" sz="2800" dirty="0"/>
          </a:p>
          <a:p>
            <a:pPr marL="457200" indent="-457200">
              <a:buFont typeface="Arial" panose="020B0604020202020204" pitchFamily="34" charset="0"/>
              <a:buChar char="•"/>
            </a:pPr>
            <a:r>
              <a:rPr lang="en-US" sz="2800" dirty="0"/>
              <a:t>Remind that practice makes perfect.</a:t>
            </a:r>
          </a:p>
        </p:txBody>
      </p:sp>
    </p:spTree>
    <p:extLst>
      <p:ext uri="{BB962C8B-B14F-4D97-AF65-F5344CB8AC3E}">
        <p14:creationId xmlns:p14="http://schemas.microsoft.com/office/powerpoint/2010/main" val="3136531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1" name="Metin kutusu 10">
            <a:extLst>
              <a:ext uri="{FF2B5EF4-FFF2-40B4-BE49-F238E27FC236}">
                <a16:creationId xmlns:a16="http://schemas.microsoft.com/office/drawing/2014/main" id="{2B848781-D5AB-2B42-33C1-1B9084CE8E29}"/>
              </a:ext>
            </a:extLst>
          </p:cNvPr>
          <p:cNvSpPr txBox="1"/>
          <p:nvPr/>
        </p:nvSpPr>
        <p:spPr>
          <a:xfrm>
            <a:off x="599607" y="0"/>
            <a:ext cx="10875469" cy="2923877"/>
          </a:xfrm>
          <a:prstGeom prst="rect">
            <a:avLst/>
          </a:prstGeom>
          <a:noFill/>
        </p:spPr>
        <p:txBody>
          <a:bodyPr wrap="square">
            <a:spAutoFit/>
          </a:bodyPr>
          <a:lstStyle/>
          <a:p>
            <a:endParaRPr lang="en-US" sz="2800" dirty="0">
              <a:solidFill>
                <a:schemeClr val="accent1">
                  <a:lumMod val="75000"/>
                </a:schemeClr>
              </a:solidFill>
            </a:endParaRPr>
          </a:p>
          <a:p>
            <a:r>
              <a:rPr lang="en-US" sz="4400" b="1" dirty="0">
                <a:solidFill>
                  <a:srgbClr val="00B0F0"/>
                </a:solidFill>
                <a:latin typeface="Arial" panose="020B0604020202020204" pitchFamily="34" charset="0"/>
                <a:cs typeface="Arial" panose="020B0604020202020204" pitchFamily="34" charset="0"/>
              </a:rPr>
              <a:t>Team work</a:t>
            </a:r>
            <a:endParaRPr lang="tr-TR" sz="4400" b="1" dirty="0">
              <a:solidFill>
                <a:srgbClr val="00B0F0"/>
              </a:solidFill>
              <a:latin typeface="Arial" panose="020B0604020202020204" pitchFamily="34" charset="0"/>
              <a:cs typeface="Arial" panose="020B0604020202020204" pitchFamily="34" charset="0"/>
            </a:endParaRPr>
          </a:p>
          <a:p>
            <a:endParaRPr lang="tr-TR" sz="2800" dirty="0"/>
          </a:p>
          <a:p>
            <a:pPr marL="457200" indent="-457200">
              <a:buFont typeface="Arial" panose="020B0604020202020204" pitchFamily="34" charset="0"/>
              <a:buChar char="•"/>
            </a:pPr>
            <a:r>
              <a:rPr lang="en-US" sz="2800" dirty="0"/>
              <a:t>Ask what exactly each student does for the team, if they know each other, if they care for each other, if they follow and talk with each other etc.</a:t>
            </a:r>
          </a:p>
        </p:txBody>
      </p:sp>
    </p:spTree>
    <p:extLst>
      <p:ext uri="{BB962C8B-B14F-4D97-AF65-F5344CB8AC3E}">
        <p14:creationId xmlns:p14="http://schemas.microsoft.com/office/powerpoint/2010/main" val="1702736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1" name="Metin kutusu 10">
            <a:extLst>
              <a:ext uri="{FF2B5EF4-FFF2-40B4-BE49-F238E27FC236}">
                <a16:creationId xmlns:a16="http://schemas.microsoft.com/office/drawing/2014/main" id="{2B848781-D5AB-2B42-33C1-1B9084CE8E29}"/>
              </a:ext>
            </a:extLst>
          </p:cNvPr>
          <p:cNvSpPr txBox="1"/>
          <p:nvPr/>
        </p:nvSpPr>
        <p:spPr>
          <a:xfrm>
            <a:off x="3636135" y="2613392"/>
            <a:ext cx="4919730" cy="1631216"/>
          </a:xfrm>
          <a:prstGeom prst="rect">
            <a:avLst/>
          </a:prstGeom>
          <a:noFill/>
        </p:spPr>
        <p:txBody>
          <a:bodyPr wrap="square">
            <a:spAutoFit/>
          </a:bodyPr>
          <a:lstStyle/>
          <a:p>
            <a:endParaRPr lang="en-US" sz="2800" dirty="0">
              <a:solidFill>
                <a:schemeClr val="accent1">
                  <a:lumMod val="75000"/>
                </a:schemeClr>
              </a:solidFill>
            </a:endParaRPr>
          </a:p>
          <a:p>
            <a:r>
              <a:rPr lang="en-US" sz="4400" b="1" dirty="0">
                <a:solidFill>
                  <a:srgbClr val="00B0F0"/>
                </a:solidFill>
                <a:latin typeface="Arial" panose="020B0604020202020204" pitchFamily="34" charset="0"/>
                <a:cs typeface="Arial" panose="020B0604020202020204" pitchFamily="34" charset="0"/>
              </a:rPr>
              <a:t>Ask Questions</a:t>
            </a:r>
            <a:endParaRPr lang="tr-TR" sz="4400" b="1" dirty="0">
              <a:solidFill>
                <a:srgbClr val="00B0F0"/>
              </a:solidFill>
              <a:latin typeface="Arial" panose="020B0604020202020204" pitchFamily="34" charset="0"/>
              <a:cs typeface="Arial" panose="020B0604020202020204" pitchFamily="34" charset="0"/>
            </a:endParaRPr>
          </a:p>
          <a:p>
            <a:endParaRPr lang="tr-TR" sz="2800" dirty="0"/>
          </a:p>
        </p:txBody>
      </p:sp>
    </p:spTree>
    <p:extLst>
      <p:ext uri="{BB962C8B-B14F-4D97-AF65-F5344CB8AC3E}">
        <p14:creationId xmlns:p14="http://schemas.microsoft.com/office/powerpoint/2010/main" val="3243152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7" name="Dikdörtgen: Köşeleri Yuvarlatılmış 16">
            <a:extLst>
              <a:ext uri="{FF2B5EF4-FFF2-40B4-BE49-F238E27FC236}">
                <a16:creationId xmlns:a16="http://schemas.microsoft.com/office/drawing/2014/main" id="{CF227B8D-AE05-BF16-6B02-9A05FCE15BF8}"/>
              </a:ext>
            </a:extLst>
          </p:cNvPr>
          <p:cNvSpPr/>
          <p:nvPr/>
        </p:nvSpPr>
        <p:spPr>
          <a:xfrm>
            <a:off x="1282890" y="2115403"/>
            <a:ext cx="1678674" cy="409433"/>
          </a:xfrm>
          <a:prstGeom prst="roundRect">
            <a:avLst/>
          </a:prstGeom>
          <a:solidFill>
            <a:srgbClr val="FFFF00"/>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tr-TR"/>
          </a:p>
        </p:txBody>
      </p:sp>
      <p:sp>
        <p:nvSpPr>
          <p:cNvPr id="14" name="Metin kutusu 13">
            <a:extLst>
              <a:ext uri="{FF2B5EF4-FFF2-40B4-BE49-F238E27FC236}">
                <a16:creationId xmlns:a16="http://schemas.microsoft.com/office/drawing/2014/main" id="{247CFC9A-3E8A-183D-F8D6-3437395BC328}"/>
              </a:ext>
            </a:extLst>
          </p:cNvPr>
          <p:cNvSpPr txBox="1"/>
          <p:nvPr/>
        </p:nvSpPr>
        <p:spPr>
          <a:xfrm>
            <a:off x="905814" y="1068946"/>
            <a:ext cx="8860665" cy="1964640"/>
          </a:xfrm>
          <a:prstGeom prst="rect">
            <a:avLst/>
          </a:prstGeom>
          <a:noFill/>
        </p:spPr>
        <p:txBody>
          <a:bodyPr wrap="square">
            <a:spAutoFit/>
          </a:bodyPr>
          <a:lstStyle/>
          <a:p>
            <a:pPr marL="342900" lvl="0" indent="-342900">
              <a:spcBef>
                <a:spcPts val="1090"/>
              </a:spcBef>
              <a:spcAft>
                <a:spcPts val="0"/>
              </a:spcAft>
              <a:buSzPct val="100000"/>
              <a:buFont typeface="Arial" panose="020B0604020202020204" pitchFamily="34" charset="0"/>
              <a:buAutoNum type="arabicPeriod"/>
              <a:tabLst>
                <a:tab pos="219710" algn="l"/>
              </a:tabLst>
            </a:pPr>
            <a:r>
              <a:rPr lang="en-US" sz="2800" b="1" dirty="0">
                <a:effectLst/>
                <a:latin typeface="Arial" panose="020B0604020202020204" pitchFamily="34" charset="0"/>
                <a:ea typeface="Arial" panose="020B0604020202020204" pitchFamily="34" charset="0"/>
                <a:cs typeface="Arial" panose="020B0604020202020204" pitchFamily="34" charset="0"/>
              </a:rPr>
              <a:t>Can we run </a:t>
            </a:r>
            <a:r>
              <a:rPr lang="en-US" sz="2800" b="1" dirty="0" err="1">
                <a:effectLst/>
                <a:latin typeface="Arial" panose="020B0604020202020204" pitchFamily="34" charset="0"/>
                <a:ea typeface="Arial" panose="020B0604020202020204" pitchFamily="34" charset="0"/>
                <a:cs typeface="Arial" panose="020B0604020202020204" pitchFamily="34" charset="0"/>
              </a:rPr>
              <a:t>Junits</a:t>
            </a:r>
            <a:r>
              <a:rPr lang="en-US" sz="2800" b="1" dirty="0">
                <a:effectLst/>
                <a:latin typeface="Arial" panose="020B0604020202020204" pitchFamily="34" charset="0"/>
                <a:ea typeface="Arial" panose="020B0604020202020204" pitchFamily="34" charset="0"/>
                <a:cs typeface="Arial" panose="020B0604020202020204" pitchFamily="34" charset="0"/>
              </a:rPr>
              <a:t> as a part of Jenkins</a:t>
            </a:r>
            <a:r>
              <a:rPr lang="en-US" sz="2800" b="1" spc="25" dirty="0">
                <a:effectLst/>
                <a:latin typeface="Arial" panose="020B0604020202020204" pitchFamily="34" charset="0"/>
                <a:ea typeface="Arial" panose="020B0604020202020204" pitchFamily="34" charset="0"/>
                <a:cs typeface="Arial" panose="020B0604020202020204" pitchFamily="34" charset="0"/>
              </a:rPr>
              <a:t> </a:t>
            </a:r>
            <a:r>
              <a:rPr lang="en-US" sz="2800" b="1" dirty="0">
                <a:effectLst/>
                <a:latin typeface="Arial" panose="020B0604020202020204" pitchFamily="34" charset="0"/>
                <a:ea typeface="Arial" panose="020B0604020202020204" pitchFamily="34" charset="0"/>
                <a:cs typeface="Arial" panose="020B0604020202020204" pitchFamily="34" charset="0"/>
              </a:rPr>
              <a:t>job?</a:t>
            </a:r>
            <a:endParaRPr lang="tr-TR" sz="3600" dirty="0">
              <a:effectLst/>
              <a:latin typeface="Arial" panose="020B0604020202020204" pitchFamily="34" charset="0"/>
              <a:ea typeface="Arial" panose="020B0604020202020204" pitchFamily="34" charset="0"/>
              <a:cs typeface="Arial" panose="020B0604020202020204" pitchFamily="34" charset="0"/>
            </a:endParaRPr>
          </a:p>
          <a:p>
            <a:pPr>
              <a:spcBef>
                <a:spcPts val="15"/>
              </a:spcBef>
            </a:pPr>
            <a:r>
              <a:rPr lang="en-US" sz="3600" b="1" i="0" dirty="0">
                <a:effectLst/>
                <a:latin typeface="Arial" panose="020B0604020202020204" pitchFamily="34" charset="0"/>
                <a:ea typeface="Arial" panose="020B0604020202020204" pitchFamily="34" charset="0"/>
                <a:cs typeface="Arial" panose="020B0604020202020204" pitchFamily="34" charset="0"/>
              </a:rPr>
              <a:t> </a:t>
            </a:r>
            <a:endParaRPr lang="tr-TR" sz="2800" i="1" dirty="0">
              <a:effectLst/>
              <a:latin typeface="Arial" panose="020B0604020202020204" pitchFamily="34" charset="0"/>
              <a:ea typeface="Arial" panose="020B0604020202020204" pitchFamily="34" charset="0"/>
              <a:cs typeface="Arial" panose="020B0604020202020204" pitchFamily="34" charset="0"/>
            </a:endParaRPr>
          </a:p>
          <a:p>
            <a:pPr marL="971550" lvl="1" indent="-514350">
              <a:buSzPct val="100000"/>
              <a:buFont typeface="+mj-lt"/>
              <a:buAutoNum type="alphaUcPeriod"/>
              <a:tabLst>
                <a:tab pos="236220" algn="l"/>
              </a:tabLst>
            </a:pPr>
            <a:r>
              <a:rPr lang="en-US" sz="2800" spc="-25" dirty="0">
                <a:effectLst/>
                <a:latin typeface="Arial" panose="020B0604020202020204" pitchFamily="34" charset="0"/>
                <a:ea typeface="Arial" panose="020B0604020202020204" pitchFamily="34" charset="0"/>
                <a:cs typeface="Arial" panose="020B0604020202020204" pitchFamily="34" charset="0"/>
              </a:rPr>
              <a:t>True</a:t>
            </a:r>
            <a:endParaRPr lang="tr-TR" sz="3600" dirty="0">
              <a:effectLst/>
              <a:latin typeface="Arial" panose="020B0604020202020204" pitchFamily="34" charset="0"/>
              <a:ea typeface="Arial" panose="020B0604020202020204" pitchFamily="34" charset="0"/>
              <a:cs typeface="Arial" panose="020B0604020202020204" pitchFamily="34" charset="0"/>
            </a:endParaRPr>
          </a:p>
          <a:p>
            <a:pPr marL="971550" lvl="1" indent="-514350">
              <a:spcBef>
                <a:spcPts val="205"/>
              </a:spcBef>
              <a:buSzPct val="100000"/>
              <a:buFont typeface="+mj-lt"/>
              <a:buAutoNum type="alphaUcPeriod"/>
              <a:tabLst>
                <a:tab pos="227965" algn="l"/>
              </a:tabLst>
            </a:pPr>
            <a:r>
              <a:rPr lang="en-US" sz="2800" dirty="0">
                <a:effectLst/>
                <a:latin typeface="Arial" panose="020B0604020202020204" pitchFamily="34" charset="0"/>
                <a:ea typeface="Arial" panose="020B0604020202020204" pitchFamily="34" charset="0"/>
                <a:cs typeface="Arial" panose="020B0604020202020204" pitchFamily="34" charset="0"/>
              </a:rPr>
              <a:t>False</a:t>
            </a:r>
            <a:endParaRPr lang="tr-TR" sz="3600" dirty="0">
              <a:effectLst/>
              <a:latin typeface="Arial" panose="020B0604020202020204" pitchFamily="34" charset="0"/>
              <a:ea typeface="Arial" panose="020B0604020202020204" pitchFamily="34" charset="0"/>
              <a:cs typeface="Arial" panose="020B0604020202020204" pitchFamily="34" charset="0"/>
            </a:endParaRPr>
          </a:p>
        </p:txBody>
      </p:sp>
      <p:sp>
        <p:nvSpPr>
          <p:cNvPr id="15" name="Başlık 14">
            <a:extLst>
              <a:ext uri="{FF2B5EF4-FFF2-40B4-BE49-F238E27FC236}">
                <a16:creationId xmlns:a16="http://schemas.microsoft.com/office/drawing/2014/main" id="{98FCFD68-86CE-8242-0C79-50308588878A}"/>
              </a:ext>
            </a:extLst>
          </p:cNvPr>
          <p:cNvSpPr>
            <a:spLocks noGrp="1"/>
          </p:cNvSpPr>
          <p:nvPr>
            <p:ph type="ctrTitle"/>
          </p:nvPr>
        </p:nvSpPr>
        <p:spPr>
          <a:xfrm>
            <a:off x="905814" y="0"/>
            <a:ext cx="9144000" cy="1068946"/>
          </a:xfrm>
        </p:spPr>
        <p:txBody>
          <a:bodyPr/>
          <a:lstStyle/>
          <a:p>
            <a:pPr algn="l"/>
            <a:r>
              <a:rPr lang="en-US" sz="6000" b="1" dirty="0">
                <a:solidFill>
                  <a:srgbClr val="00B0F0"/>
                </a:solidFill>
                <a:latin typeface="Arial" panose="020B0604020202020204" pitchFamily="34" charset="0"/>
                <a:cs typeface="Arial" panose="020B0604020202020204" pitchFamily="34" charset="0"/>
              </a:rPr>
              <a:t>Ask Questions</a:t>
            </a:r>
            <a:endParaRPr lang="tr-TR" dirty="0"/>
          </a:p>
        </p:txBody>
      </p:sp>
    </p:spTree>
    <p:extLst>
      <p:ext uri="{BB962C8B-B14F-4D97-AF65-F5344CB8AC3E}">
        <p14:creationId xmlns:p14="http://schemas.microsoft.com/office/powerpoint/2010/main" val="1975791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Dikdörtgen: Köşeleri Yuvarlatılmış 4">
            <a:extLst>
              <a:ext uri="{FF2B5EF4-FFF2-40B4-BE49-F238E27FC236}">
                <a16:creationId xmlns:a16="http://schemas.microsoft.com/office/drawing/2014/main" id="{310E78F2-17BC-CEC9-5036-027D0DD58100}"/>
              </a:ext>
            </a:extLst>
          </p:cNvPr>
          <p:cNvSpPr/>
          <p:nvPr/>
        </p:nvSpPr>
        <p:spPr>
          <a:xfrm>
            <a:off x="1323833" y="3903259"/>
            <a:ext cx="3316405" cy="491320"/>
          </a:xfrm>
          <a:prstGeom prst="roundRect">
            <a:avLst/>
          </a:prstGeom>
          <a:solidFill>
            <a:srgbClr val="FFFF00"/>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tr-TR"/>
          </a:p>
        </p:txBody>
      </p:sp>
      <p:sp>
        <p:nvSpPr>
          <p:cNvPr id="14" name="Metin kutusu 13">
            <a:extLst>
              <a:ext uri="{FF2B5EF4-FFF2-40B4-BE49-F238E27FC236}">
                <a16:creationId xmlns:a16="http://schemas.microsoft.com/office/drawing/2014/main" id="{247CFC9A-3E8A-183D-F8D6-3437395BC328}"/>
              </a:ext>
            </a:extLst>
          </p:cNvPr>
          <p:cNvSpPr txBox="1"/>
          <p:nvPr/>
        </p:nvSpPr>
        <p:spPr>
          <a:xfrm>
            <a:off x="905814" y="1068946"/>
            <a:ext cx="10225825" cy="3817968"/>
          </a:xfrm>
          <a:prstGeom prst="rect">
            <a:avLst/>
          </a:prstGeom>
          <a:noFill/>
        </p:spPr>
        <p:txBody>
          <a:bodyPr wrap="square">
            <a:spAutoFit/>
          </a:bodyPr>
          <a:lstStyle/>
          <a:p>
            <a:pPr marL="342900" marR="403225" lvl="0" indent="-342900">
              <a:lnSpc>
                <a:spcPct val="140000"/>
              </a:lnSpc>
              <a:spcBef>
                <a:spcPts val="1155"/>
              </a:spcBef>
              <a:spcAft>
                <a:spcPts val="0"/>
              </a:spcAft>
              <a:buSzPct val="100000"/>
              <a:buFont typeface="+mj-lt"/>
              <a:buAutoNum type="arabicPeriod" startAt="2"/>
              <a:tabLst>
                <a:tab pos="219710" algn="l"/>
              </a:tabLst>
            </a:pPr>
            <a:r>
              <a:rPr lang="en-US" sz="2800" b="1" dirty="0">
                <a:effectLst/>
                <a:latin typeface="Arial" panose="020B0604020202020204" pitchFamily="34" charset="0"/>
                <a:ea typeface="Arial" panose="020B0604020202020204" pitchFamily="34" charset="0"/>
                <a:cs typeface="Arial" panose="020B0604020202020204" pitchFamily="34" charset="0"/>
              </a:rPr>
              <a:t>Which variable contains the directory which contains logs, jobs, users and other configurations of </a:t>
            </a:r>
            <a:r>
              <a:rPr lang="en-US" sz="2800" b="1" dirty="0" err="1">
                <a:effectLst/>
                <a:latin typeface="Arial" panose="020B0604020202020204" pitchFamily="34" charset="0"/>
                <a:ea typeface="Arial" panose="020B0604020202020204" pitchFamily="34" charset="0"/>
                <a:cs typeface="Arial" panose="020B0604020202020204" pitchFamily="34" charset="0"/>
              </a:rPr>
              <a:t>jenkins</a:t>
            </a:r>
            <a:r>
              <a:rPr lang="en-US" sz="2800" b="1" dirty="0">
                <a:effectLst/>
                <a:latin typeface="Arial" panose="020B0604020202020204" pitchFamily="34" charset="0"/>
                <a:ea typeface="Arial" panose="020B0604020202020204" pitchFamily="34" charset="0"/>
                <a:cs typeface="Arial" panose="020B0604020202020204" pitchFamily="34" charset="0"/>
              </a:rPr>
              <a:t>?</a:t>
            </a:r>
            <a:br>
              <a:rPr lang="tr-TR" sz="2800" b="1" dirty="0">
                <a:effectLst/>
                <a:latin typeface="Arial" panose="020B0604020202020204" pitchFamily="34" charset="0"/>
                <a:ea typeface="Arial" panose="020B0604020202020204" pitchFamily="34" charset="0"/>
                <a:cs typeface="Arial" panose="020B0604020202020204" pitchFamily="34" charset="0"/>
              </a:rPr>
            </a:br>
            <a:endParaRPr lang="tr-TR" sz="2800" dirty="0">
              <a:effectLst/>
              <a:latin typeface="Arial" panose="020B0604020202020204" pitchFamily="34" charset="0"/>
              <a:ea typeface="Arial" panose="020B0604020202020204" pitchFamily="34" charset="0"/>
              <a:cs typeface="Arial" panose="020B0604020202020204" pitchFamily="34" charset="0"/>
            </a:endParaRPr>
          </a:p>
          <a:p>
            <a:pPr marL="800100" lvl="1" indent="-342900">
              <a:spcBef>
                <a:spcPts val="860"/>
              </a:spcBef>
              <a:buSzPct val="100000"/>
              <a:buFont typeface="Arial" panose="020B0604020202020204" pitchFamily="34" charset="0"/>
              <a:buAutoNum type="alphaUcPeriod"/>
              <a:tabLst>
                <a:tab pos="236220" algn="l"/>
              </a:tabLst>
            </a:pPr>
            <a:r>
              <a:rPr lang="en-US" sz="2800" dirty="0">
                <a:effectLst/>
                <a:latin typeface="Arial" panose="020B0604020202020204" pitchFamily="34" charset="0"/>
                <a:ea typeface="Arial" panose="020B0604020202020204" pitchFamily="34" charset="0"/>
                <a:cs typeface="Arial" panose="020B0604020202020204" pitchFamily="34" charset="0"/>
              </a:rPr>
              <a:t>HOME</a:t>
            </a:r>
            <a:endParaRPr lang="tr-TR" sz="2800" dirty="0">
              <a:effectLst/>
              <a:latin typeface="Arial" panose="020B0604020202020204" pitchFamily="34" charset="0"/>
              <a:ea typeface="Arial" panose="020B0604020202020204" pitchFamily="34" charset="0"/>
              <a:cs typeface="Arial" panose="020B0604020202020204" pitchFamily="34" charset="0"/>
            </a:endParaRPr>
          </a:p>
          <a:p>
            <a:pPr marL="800100" lvl="1" indent="-342900">
              <a:spcBef>
                <a:spcPts val="210"/>
              </a:spcBef>
              <a:buSzPct val="100000"/>
              <a:buFont typeface="Arial" panose="020B0604020202020204" pitchFamily="34" charset="0"/>
              <a:buAutoNum type="alphaUcPeriod"/>
              <a:tabLst>
                <a:tab pos="227965" algn="l"/>
              </a:tabLst>
            </a:pPr>
            <a:r>
              <a:rPr lang="en-US" sz="2800" dirty="0">
                <a:effectLst/>
                <a:latin typeface="Arial" panose="020B0604020202020204" pitchFamily="34" charset="0"/>
                <a:ea typeface="Arial" panose="020B0604020202020204" pitchFamily="34" charset="0"/>
                <a:cs typeface="Arial" panose="020B0604020202020204" pitchFamily="34" charset="0"/>
              </a:rPr>
              <a:t>HOME_JENKINS</a:t>
            </a:r>
            <a:endParaRPr lang="tr-TR" sz="2800" dirty="0">
              <a:effectLst/>
              <a:latin typeface="Arial" panose="020B0604020202020204" pitchFamily="34" charset="0"/>
              <a:ea typeface="Arial" panose="020B0604020202020204" pitchFamily="34" charset="0"/>
              <a:cs typeface="Arial" panose="020B0604020202020204" pitchFamily="34" charset="0"/>
            </a:endParaRPr>
          </a:p>
          <a:p>
            <a:pPr marL="800100" lvl="1" indent="-342900">
              <a:spcBef>
                <a:spcPts val="210"/>
              </a:spcBef>
              <a:buSzPct val="100000"/>
              <a:buFont typeface="Arial" panose="020B0604020202020204" pitchFamily="34" charset="0"/>
              <a:buAutoNum type="alphaUcPeriod"/>
              <a:tabLst>
                <a:tab pos="225425" algn="l"/>
              </a:tabLst>
            </a:pPr>
            <a:r>
              <a:rPr lang="en-US" sz="2800" dirty="0">
                <a:effectLst/>
                <a:latin typeface="Arial" panose="020B0604020202020204" pitchFamily="34" charset="0"/>
                <a:ea typeface="Arial" panose="020B0604020202020204" pitchFamily="34" charset="0"/>
                <a:cs typeface="Arial" panose="020B0604020202020204" pitchFamily="34" charset="0"/>
              </a:rPr>
              <a:t>JENKINS_HOME</a:t>
            </a:r>
            <a:endParaRPr lang="tr-TR" sz="2800" dirty="0">
              <a:effectLst/>
              <a:latin typeface="Arial" panose="020B0604020202020204" pitchFamily="34" charset="0"/>
              <a:ea typeface="Arial" panose="020B0604020202020204" pitchFamily="34" charset="0"/>
              <a:cs typeface="Arial" panose="020B0604020202020204" pitchFamily="34" charset="0"/>
            </a:endParaRPr>
          </a:p>
          <a:p>
            <a:pPr marL="800100" lvl="1" indent="-342900">
              <a:spcBef>
                <a:spcPts val="205"/>
              </a:spcBef>
              <a:buSzPct val="100000"/>
              <a:buFont typeface="Arial" panose="020B0604020202020204" pitchFamily="34" charset="0"/>
              <a:buAutoNum type="alphaUcPeriod"/>
              <a:tabLst>
                <a:tab pos="233680" algn="l"/>
              </a:tabLst>
            </a:pPr>
            <a:r>
              <a:rPr lang="en-US" sz="2800" dirty="0">
                <a:effectLst/>
                <a:latin typeface="Arial" panose="020B0604020202020204" pitchFamily="34" charset="0"/>
                <a:ea typeface="Arial" panose="020B0604020202020204" pitchFamily="34" charset="0"/>
                <a:cs typeface="Arial" panose="020B0604020202020204" pitchFamily="34" charset="0"/>
              </a:rPr>
              <a:t>JENKINS</a:t>
            </a:r>
            <a:endParaRPr lang="tr-TR" sz="2800" dirty="0">
              <a:effectLst/>
              <a:latin typeface="Arial" panose="020B0604020202020204" pitchFamily="34" charset="0"/>
              <a:ea typeface="Arial" panose="020B0604020202020204" pitchFamily="34" charset="0"/>
              <a:cs typeface="Arial" panose="020B0604020202020204" pitchFamily="34" charset="0"/>
            </a:endParaRPr>
          </a:p>
        </p:txBody>
      </p:sp>
      <p:sp>
        <p:nvSpPr>
          <p:cNvPr id="3" name="Başlık 14">
            <a:extLst>
              <a:ext uri="{FF2B5EF4-FFF2-40B4-BE49-F238E27FC236}">
                <a16:creationId xmlns:a16="http://schemas.microsoft.com/office/drawing/2014/main" id="{1A298530-629B-C2C6-BEF8-4E46B63E0102}"/>
              </a:ext>
            </a:extLst>
          </p:cNvPr>
          <p:cNvSpPr>
            <a:spLocks noGrp="1"/>
          </p:cNvSpPr>
          <p:nvPr>
            <p:ph type="ctrTitle"/>
          </p:nvPr>
        </p:nvSpPr>
        <p:spPr>
          <a:xfrm>
            <a:off x="905814" y="0"/>
            <a:ext cx="9144000" cy="1068946"/>
          </a:xfrm>
        </p:spPr>
        <p:txBody>
          <a:bodyPr/>
          <a:lstStyle/>
          <a:p>
            <a:pPr algn="l"/>
            <a:r>
              <a:rPr lang="en-US" sz="6000" b="1" dirty="0">
                <a:solidFill>
                  <a:srgbClr val="00B0F0"/>
                </a:solidFill>
                <a:latin typeface="Arial" panose="020B0604020202020204" pitchFamily="34" charset="0"/>
                <a:cs typeface="Arial" panose="020B0604020202020204" pitchFamily="34" charset="0"/>
              </a:rPr>
              <a:t>Ask Questions</a:t>
            </a:r>
            <a:endParaRPr lang="tr-TR" dirty="0"/>
          </a:p>
        </p:txBody>
      </p:sp>
    </p:spTree>
    <p:extLst>
      <p:ext uri="{BB962C8B-B14F-4D97-AF65-F5344CB8AC3E}">
        <p14:creationId xmlns:p14="http://schemas.microsoft.com/office/powerpoint/2010/main" val="1725368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Dikdörtgen: Köşeleri Yuvarlatılmış 3">
            <a:extLst>
              <a:ext uri="{FF2B5EF4-FFF2-40B4-BE49-F238E27FC236}">
                <a16:creationId xmlns:a16="http://schemas.microsoft.com/office/drawing/2014/main" id="{482069FB-B59E-1F5B-7109-F03B190F221F}"/>
              </a:ext>
            </a:extLst>
          </p:cNvPr>
          <p:cNvSpPr/>
          <p:nvPr/>
        </p:nvSpPr>
        <p:spPr>
          <a:xfrm>
            <a:off x="1323832" y="2446246"/>
            <a:ext cx="1774209" cy="409433"/>
          </a:xfrm>
          <a:prstGeom prst="roundRect">
            <a:avLst/>
          </a:prstGeom>
          <a:solidFill>
            <a:srgbClr val="FFFF00"/>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tr-TR"/>
          </a:p>
        </p:txBody>
      </p:sp>
      <p:sp>
        <p:nvSpPr>
          <p:cNvPr id="14" name="Metin kutusu 13">
            <a:extLst>
              <a:ext uri="{FF2B5EF4-FFF2-40B4-BE49-F238E27FC236}">
                <a16:creationId xmlns:a16="http://schemas.microsoft.com/office/drawing/2014/main" id="{247CFC9A-3E8A-183D-F8D6-3437395BC328}"/>
              </a:ext>
            </a:extLst>
          </p:cNvPr>
          <p:cNvSpPr txBox="1"/>
          <p:nvPr/>
        </p:nvSpPr>
        <p:spPr>
          <a:xfrm>
            <a:off x="905814" y="1068946"/>
            <a:ext cx="10225825" cy="2754600"/>
          </a:xfrm>
          <a:prstGeom prst="rect">
            <a:avLst/>
          </a:prstGeom>
          <a:noFill/>
        </p:spPr>
        <p:txBody>
          <a:bodyPr wrap="square">
            <a:spAutoFit/>
          </a:bodyPr>
          <a:lstStyle/>
          <a:p>
            <a:pPr marL="514350" lvl="0" indent="-514350">
              <a:spcBef>
                <a:spcPts val="1155"/>
              </a:spcBef>
              <a:spcAft>
                <a:spcPts val="0"/>
              </a:spcAft>
              <a:buSzPct val="100000"/>
              <a:buFont typeface="+mj-lt"/>
              <a:buAutoNum type="arabicPeriod" startAt="3"/>
              <a:tabLst>
                <a:tab pos="219710" algn="l"/>
              </a:tabLst>
            </a:pPr>
            <a:r>
              <a:rPr lang="en-US" sz="2800" b="1" dirty="0">
                <a:effectLst/>
                <a:latin typeface="Arial" panose="020B0604020202020204" pitchFamily="34" charset="0"/>
                <a:ea typeface="Arial" panose="020B0604020202020204" pitchFamily="34" charset="0"/>
                <a:cs typeface="Arial" panose="020B0604020202020204" pitchFamily="34" charset="0"/>
              </a:rPr>
              <a:t>Declarative pipeline starts with which</a:t>
            </a:r>
            <a:r>
              <a:rPr lang="en-US" sz="2800" b="1" spc="35" dirty="0">
                <a:effectLst/>
                <a:latin typeface="Arial" panose="020B0604020202020204" pitchFamily="34" charset="0"/>
                <a:ea typeface="Arial" panose="020B0604020202020204" pitchFamily="34" charset="0"/>
                <a:cs typeface="Arial" panose="020B0604020202020204" pitchFamily="34" charset="0"/>
              </a:rPr>
              <a:t> </a:t>
            </a:r>
            <a:r>
              <a:rPr lang="en-US" sz="2800" b="1" dirty="0">
                <a:effectLst/>
                <a:latin typeface="Arial" panose="020B0604020202020204" pitchFamily="34" charset="0"/>
                <a:ea typeface="Arial" panose="020B0604020202020204" pitchFamily="34" charset="0"/>
                <a:cs typeface="Arial" panose="020B0604020202020204" pitchFamily="34" charset="0"/>
              </a:rPr>
              <a:t>tag?</a:t>
            </a:r>
            <a:endParaRPr lang="tr-TR" sz="2800" dirty="0">
              <a:effectLst/>
              <a:latin typeface="Arial" panose="020B0604020202020204" pitchFamily="34" charset="0"/>
              <a:ea typeface="Arial" panose="020B0604020202020204" pitchFamily="34" charset="0"/>
              <a:cs typeface="Arial" panose="020B0604020202020204" pitchFamily="34" charset="0"/>
            </a:endParaRPr>
          </a:p>
          <a:p>
            <a:pPr>
              <a:spcBef>
                <a:spcPts val="15"/>
              </a:spcBef>
            </a:pPr>
            <a:r>
              <a:rPr lang="en-US" sz="2800" b="1" i="0" dirty="0">
                <a:effectLst/>
                <a:latin typeface="Arial" panose="020B0604020202020204" pitchFamily="34" charset="0"/>
                <a:ea typeface="Arial" panose="020B0604020202020204" pitchFamily="34" charset="0"/>
                <a:cs typeface="Arial" panose="020B0604020202020204" pitchFamily="34" charset="0"/>
              </a:rPr>
              <a:t> </a:t>
            </a:r>
            <a:endParaRPr lang="tr-TR" sz="2800" i="1" dirty="0">
              <a:effectLst/>
              <a:latin typeface="Arial" panose="020B0604020202020204" pitchFamily="34" charset="0"/>
              <a:ea typeface="Arial" panose="020B0604020202020204" pitchFamily="34" charset="0"/>
              <a:cs typeface="Arial" panose="020B0604020202020204" pitchFamily="34" charset="0"/>
            </a:endParaRPr>
          </a:p>
          <a:p>
            <a:pPr marL="742950" lvl="1" indent="-285750">
              <a:buSzPct val="100000"/>
              <a:buFont typeface="Arial" panose="020B0604020202020204" pitchFamily="34" charset="0"/>
              <a:buAutoNum type="alphaUcPeriod"/>
              <a:tabLst>
                <a:tab pos="236220" algn="l"/>
              </a:tabLst>
            </a:pPr>
            <a:r>
              <a:rPr lang="en-US" sz="2800" dirty="0">
                <a:effectLst/>
                <a:latin typeface="Arial" panose="020B0604020202020204" pitchFamily="34" charset="0"/>
                <a:ea typeface="Arial" panose="020B0604020202020204" pitchFamily="34" charset="0"/>
                <a:cs typeface="Arial" panose="020B0604020202020204" pitchFamily="34" charset="0"/>
              </a:rPr>
              <a:t>node</a:t>
            </a:r>
            <a:endParaRPr lang="tr-TR" sz="2800" dirty="0">
              <a:effectLst/>
              <a:latin typeface="Arial" panose="020B0604020202020204" pitchFamily="34" charset="0"/>
              <a:ea typeface="Arial" panose="020B0604020202020204" pitchFamily="34" charset="0"/>
              <a:cs typeface="Arial" panose="020B0604020202020204" pitchFamily="34" charset="0"/>
            </a:endParaRPr>
          </a:p>
          <a:p>
            <a:pPr marL="742950" lvl="1" indent="-285750">
              <a:spcBef>
                <a:spcPts val="210"/>
              </a:spcBef>
              <a:buSzPct val="100000"/>
              <a:buFont typeface="Arial" panose="020B0604020202020204" pitchFamily="34" charset="0"/>
              <a:buAutoNum type="alphaUcPeriod"/>
              <a:tabLst>
                <a:tab pos="227965" algn="l"/>
              </a:tabLst>
            </a:pPr>
            <a:r>
              <a:rPr lang="en-US" sz="2800" dirty="0">
                <a:effectLst/>
                <a:latin typeface="Arial" panose="020B0604020202020204" pitchFamily="34" charset="0"/>
                <a:ea typeface="Arial" panose="020B0604020202020204" pitchFamily="34" charset="0"/>
                <a:cs typeface="Arial" panose="020B0604020202020204" pitchFamily="34" charset="0"/>
              </a:rPr>
              <a:t>pipeline</a:t>
            </a:r>
            <a:endParaRPr lang="tr-TR" sz="2800" dirty="0">
              <a:effectLst/>
              <a:latin typeface="Arial" panose="020B0604020202020204" pitchFamily="34" charset="0"/>
              <a:ea typeface="Arial" panose="020B0604020202020204" pitchFamily="34" charset="0"/>
              <a:cs typeface="Arial" panose="020B0604020202020204" pitchFamily="34" charset="0"/>
            </a:endParaRPr>
          </a:p>
          <a:p>
            <a:pPr marL="742950" lvl="1" indent="-285750">
              <a:spcBef>
                <a:spcPts val="205"/>
              </a:spcBef>
              <a:spcAft>
                <a:spcPts val="0"/>
              </a:spcAft>
              <a:buSzPct val="100000"/>
              <a:buFont typeface="Arial" panose="020B0604020202020204" pitchFamily="34" charset="0"/>
              <a:buAutoNum type="alphaUcPeriod"/>
              <a:tabLst>
                <a:tab pos="225425" algn="l"/>
              </a:tabLst>
            </a:pPr>
            <a:r>
              <a:rPr lang="en-US" sz="2800" dirty="0">
                <a:effectLst/>
                <a:latin typeface="Arial" panose="020B0604020202020204" pitchFamily="34" charset="0"/>
                <a:ea typeface="Arial" panose="020B0604020202020204" pitchFamily="34" charset="0"/>
                <a:cs typeface="Arial" panose="020B0604020202020204" pitchFamily="34" charset="0"/>
              </a:rPr>
              <a:t>stage</a:t>
            </a:r>
            <a:endParaRPr lang="tr-TR" sz="2800" dirty="0">
              <a:effectLst/>
              <a:latin typeface="Arial" panose="020B0604020202020204" pitchFamily="34" charset="0"/>
              <a:ea typeface="Arial" panose="020B0604020202020204" pitchFamily="34" charset="0"/>
              <a:cs typeface="Arial" panose="020B0604020202020204" pitchFamily="34" charset="0"/>
            </a:endParaRPr>
          </a:p>
          <a:p>
            <a:pPr marL="742950" lvl="1" indent="-285750">
              <a:spcBef>
                <a:spcPts val="210"/>
              </a:spcBef>
              <a:spcAft>
                <a:spcPts val="0"/>
              </a:spcAft>
              <a:buSzPct val="100000"/>
              <a:buFont typeface="Arial" panose="020B0604020202020204" pitchFamily="34" charset="0"/>
              <a:buAutoNum type="alphaUcPeriod"/>
              <a:tabLst>
                <a:tab pos="233680" algn="l"/>
              </a:tabLst>
            </a:pPr>
            <a:r>
              <a:rPr lang="en-US" sz="2800" dirty="0">
                <a:effectLst/>
                <a:latin typeface="Arial" panose="020B0604020202020204" pitchFamily="34" charset="0"/>
                <a:ea typeface="Arial" panose="020B0604020202020204" pitchFamily="34" charset="0"/>
                <a:cs typeface="Arial" panose="020B0604020202020204" pitchFamily="34" charset="0"/>
              </a:rPr>
              <a:t>step</a:t>
            </a:r>
            <a:endParaRPr lang="tr-TR" sz="2800" dirty="0">
              <a:effectLst/>
              <a:latin typeface="Arial" panose="020B0604020202020204" pitchFamily="34" charset="0"/>
              <a:ea typeface="Arial" panose="020B0604020202020204" pitchFamily="34" charset="0"/>
              <a:cs typeface="Arial" panose="020B0604020202020204" pitchFamily="34" charset="0"/>
            </a:endParaRPr>
          </a:p>
        </p:txBody>
      </p:sp>
      <p:sp>
        <p:nvSpPr>
          <p:cNvPr id="3" name="Başlık 14">
            <a:extLst>
              <a:ext uri="{FF2B5EF4-FFF2-40B4-BE49-F238E27FC236}">
                <a16:creationId xmlns:a16="http://schemas.microsoft.com/office/drawing/2014/main" id="{1A298530-629B-C2C6-BEF8-4E46B63E0102}"/>
              </a:ext>
            </a:extLst>
          </p:cNvPr>
          <p:cNvSpPr>
            <a:spLocks noGrp="1"/>
          </p:cNvSpPr>
          <p:nvPr>
            <p:ph type="ctrTitle"/>
          </p:nvPr>
        </p:nvSpPr>
        <p:spPr>
          <a:xfrm>
            <a:off x="905814" y="0"/>
            <a:ext cx="9144000" cy="1068946"/>
          </a:xfrm>
        </p:spPr>
        <p:txBody>
          <a:bodyPr/>
          <a:lstStyle/>
          <a:p>
            <a:pPr algn="l"/>
            <a:r>
              <a:rPr lang="en-US" sz="6000" b="1" dirty="0">
                <a:solidFill>
                  <a:srgbClr val="00B0F0"/>
                </a:solidFill>
                <a:latin typeface="Arial" panose="020B0604020202020204" pitchFamily="34" charset="0"/>
                <a:cs typeface="Arial" panose="020B0604020202020204" pitchFamily="34" charset="0"/>
              </a:rPr>
              <a:t>Ask Questions</a:t>
            </a:r>
            <a:endParaRPr lang="tr-TR" dirty="0"/>
          </a:p>
        </p:txBody>
      </p:sp>
      <p:pic>
        <p:nvPicPr>
          <p:cNvPr id="15362" name="Picture 2" descr="declarative vs. scripted pipeline">
            <a:extLst>
              <a:ext uri="{FF2B5EF4-FFF2-40B4-BE49-F238E27FC236}">
                <a16:creationId xmlns:a16="http://schemas.microsoft.com/office/drawing/2014/main" id="{BE89313E-6248-D76D-1D7C-59EBEBC7B4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814" y="1"/>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3572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53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Dikdörtgen: Köşeleri Yuvarlatılmış 3">
            <a:extLst>
              <a:ext uri="{FF2B5EF4-FFF2-40B4-BE49-F238E27FC236}">
                <a16:creationId xmlns:a16="http://schemas.microsoft.com/office/drawing/2014/main" id="{ADF5A7D1-3BA3-F8F4-7AD7-361FFAB12A98}"/>
              </a:ext>
            </a:extLst>
          </p:cNvPr>
          <p:cNvSpPr/>
          <p:nvPr/>
        </p:nvSpPr>
        <p:spPr>
          <a:xfrm>
            <a:off x="1337480" y="2879678"/>
            <a:ext cx="1746913" cy="409433"/>
          </a:xfrm>
          <a:prstGeom prst="roundRect">
            <a:avLst/>
          </a:prstGeom>
          <a:solidFill>
            <a:srgbClr val="FFFF00"/>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tr-TR"/>
          </a:p>
        </p:txBody>
      </p:sp>
      <p:sp>
        <p:nvSpPr>
          <p:cNvPr id="14" name="Metin kutusu 13">
            <a:extLst>
              <a:ext uri="{FF2B5EF4-FFF2-40B4-BE49-F238E27FC236}">
                <a16:creationId xmlns:a16="http://schemas.microsoft.com/office/drawing/2014/main" id="{247CFC9A-3E8A-183D-F8D6-3437395BC328}"/>
              </a:ext>
            </a:extLst>
          </p:cNvPr>
          <p:cNvSpPr txBox="1"/>
          <p:nvPr/>
        </p:nvSpPr>
        <p:spPr>
          <a:xfrm>
            <a:off x="905814" y="1068946"/>
            <a:ext cx="10225825" cy="2754600"/>
          </a:xfrm>
          <a:prstGeom prst="rect">
            <a:avLst/>
          </a:prstGeom>
          <a:noFill/>
        </p:spPr>
        <p:txBody>
          <a:bodyPr wrap="square">
            <a:spAutoFit/>
          </a:bodyPr>
          <a:lstStyle/>
          <a:p>
            <a:pPr marL="514350" lvl="0" indent="-514350">
              <a:spcBef>
                <a:spcPts val="1160"/>
              </a:spcBef>
              <a:spcAft>
                <a:spcPts val="0"/>
              </a:spcAft>
              <a:buSzPct val="100000"/>
              <a:buFont typeface="+mj-lt"/>
              <a:buAutoNum type="arabicPeriod" startAt="4"/>
              <a:tabLst>
                <a:tab pos="219710" algn="l"/>
              </a:tabLst>
            </a:pPr>
            <a:r>
              <a:rPr lang="en-US" sz="2800" b="1" dirty="0">
                <a:effectLst/>
                <a:latin typeface="Arial" panose="020B0604020202020204" pitchFamily="34" charset="0"/>
                <a:ea typeface="Arial" panose="020B0604020202020204" pitchFamily="34" charset="0"/>
                <a:cs typeface="Arial" panose="020B0604020202020204" pitchFamily="34" charset="0"/>
              </a:rPr>
              <a:t>Which scripting language is used in</a:t>
            </a:r>
            <a:r>
              <a:rPr lang="en-US" sz="2800" b="1" spc="15" dirty="0">
                <a:effectLst/>
                <a:latin typeface="Arial" panose="020B0604020202020204" pitchFamily="34" charset="0"/>
                <a:ea typeface="Arial" panose="020B0604020202020204" pitchFamily="34" charset="0"/>
                <a:cs typeface="Arial" panose="020B0604020202020204" pitchFamily="34" charset="0"/>
              </a:rPr>
              <a:t> </a:t>
            </a:r>
            <a:r>
              <a:rPr lang="en-US" sz="2800" b="1" dirty="0">
                <a:effectLst/>
                <a:latin typeface="Arial" panose="020B0604020202020204" pitchFamily="34" charset="0"/>
                <a:ea typeface="Arial" panose="020B0604020202020204" pitchFamily="34" charset="0"/>
                <a:cs typeface="Arial" panose="020B0604020202020204" pitchFamily="34" charset="0"/>
              </a:rPr>
              <a:t>Jenkins?</a:t>
            </a:r>
            <a:endParaRPr lang="tr-TR" sz="2800" dirty="0">
              <a:effectLst/>
              <a:latin typeface="Arial" panose="020B0604020202020204" pitchFamily="34" charset="0"/>
              <a:ea typeface="Arial" panose="020B0604020202020204" pitchFamily="34" charset="0"/>
              <a:cs typeface="Arial" panose="020B0604020202020204" pitchFamily="34" charset="0"/>
            </a:endParaRPr>
          </a:p>
          <a:p>
            <a:pPr>
              <a:spcBef>
                <a:spcPts val="10"/>
              </a:spcBef>
            </a:pPr>
            <a:r>
              <a:rPr lang="en-US" sz="2800" b="1" i="0" dirty="0">
                <a:effectLst/>
                <a:latin typeface="Arial" panose="020B0604020202020204" pitchFamily="34" charset="0"/>
                <a:ea typeface="Arial" panose="020B0604020202020204" pitchFamily="34" charset="0"/>
                <a:cs typeface="Arial" panose="020B0604020202020204" pitchFamily="34" charset="0"/>
              </a:rPr>
              <a:t> </a:t>
            </a:r>
            <a:endParaRPr lang="tr-TR" sz="2800" i="1" dirty="0">
              <a:effectLst/>
              <a:latin typeface="Arial" panose="020B0604020202020204" pitchFamily="34" charset="0"/>
              <a:ea typeface="Arial" panose="020B0604020202020204" pitchFamily="34" charset="0"/>
              <a:cs typeface="Arial" panose="020B0604020202020204" pitchFamily="34" charset="0"/>
            </a:endParaRPr>
          </a:p>
          <a:p>
            <a:pPr marL="742950" lvl="1" indent="-285750">
              <a:spcBef>
                <a:spcPts val="5"/>
              </a:spcBef>
              <a:spcAft>
                <a:spcPts val="0"/>
              </a:spcAft>
              <a:buSzPct val="100000"/>
              <a:buFont typeface="Arial" panose="020B0604020202020204" pitchFamily="34" charset="0"/>
              <a:buAutoNum type="alphaUcPeriod"/>
              <a:tabLst>
                <a:tab pos="236220" algn="l"/>
              </a:tabLst>
            </a:pPr>
            <a:r>
              <a:rPr lang="en-US" sz="2800" dirty="0">
                <a:effectLst/>
                <a:latin typeface="Arial" panose="020B0604020202020204" pitchFamily="34" charset="0"/>
                <a:ea typeface="Arial" panose="020B0604020202020204" pitchFamily="34" charset="0"/>
                <a:cs typeface="Arial" panose="020B0604020202020204" pitchFamily="34" charset="0"/>
              </a:rPr>
              <a:t>bash</a:t>
            </a:r>
            <a:endParaRPr lang="tr-TR" sz="2800" dirty="0">
              <a:effectLst/>
              <a:latin typeface="Arial" panose="020B0604020202020204" pitchFamily="34" charset="0"/>
              <a:ea typeface="Arial" panose="020B0604020202020204" pitchFamily="34" charset="0"/>
              <a:cs typeface="Arial" panose="020B0604020202020204" pitchFamily="34" charset="0"/>
            </a:endParaRPr>
          </a:p>
          <a:p>
            <a:pPr marL="742950" lvl="1" indent="-285750">
              <a:spcBef>
                <a:spcPts val="205"/>
              </a:spcBef>
              <a:buSzPct val="100000"/>
              <a:buFont typeface="Arial" panose="020B0604020202020204" pitchFamily="34" charset="0"/>
              <a:buAutoNum type="alphaUcPeriod"/>
              <a:tabLst>
                <a:tab pos="227965" algn="l"/>
              </a:tabLst>
            </a:pPr>
            <a:r>
              <a:rPr lang="en-US" sz="2800" dirty="0">
                <a:effectLst/>
                <a:latin typeface="Arial" panose="020B0604020202020204" pitchFamily="34" charset="0"/>
                <a:ea typeface="Arial" panose="020B0604020202020204" pitchFamily="34" charset="0"/>
                <a:cs typeface="Arial" panose="020B0604020202020204" pitchFamily="34" charset="0"/>
              </a:rPr>
              <a:t>python</a:t>
            </a:r>
            <a:endParaRPr lang="tr-TR" sz="2800" dirty="0">
              <a:effectLst/>
              <a:latin typeface="Arial" panose="020B0604020202020204" pitchFamily="34" charset="0"/>
              <a:ea typeface="Arial" panose="020B0604020202020204" pitchFamily="34" charset="0"/>
              <a:cs typeface="Arial" panose="020B0604020202020204" pitchFamily="34" charset="0"/>
            </a:endParaRPr>
          </a:p>
          <a:p>
            <a:pPr marL="742950" lvl="1" indent="-285750">
              <a:spcBef>
                <a:spcPts val="210"/>
              </a:spcBef>
              <a:spcAft>
                <a:spcPts val="0"/>
              </a:spcAft>
              <a:buSzPct val="100000"/>
              <a:buFont typeface="Arial" panose="020B0604020202020204" pitchFamily="34" charset="0"/>
              <a:buAutoNum type="alphaUcPeriod"/>
              <a:tabLst>
                <a:tab pos="225425" algn="l"/>
              </a:tabLst>
            </a:pPr>
            <a:r>
              <a:rPr lang="en-US" sz="2800" dirty="0">
                <a:effectLst/>
                <a:latin typeface="Arial" panose="020B0604020202020204" pitchFamily="34" charset="0"/>
                <a:ea typeface="Arial" panose="020B0604020202020204" pitchFamily="34" charset="0"/>
                <a:cs typeface="Arial" panose="020B0604020202020204" pitchFamily="34" charset="0"/>
              </a:rPr>
              <a:t>groovy</a:t>
            </a:r>
            <a:endParaRPr lang="tr-TR" sz="2800" dirty="0">
              <a:effectLst/>
              <a:latin typeface="Arial" panose="020B0604020202020204" pitchFamily="34" charset="0"/>
              <a:ea typeface="Arial" panose="020B0604020202020204" pitchFamily="34" charset="0"/>
              <a:cs typeface="Arial" panose="020B0604020202020204" pitchFamily="34" charset="0"/>
            </a:endParaRPr>
          </a:p>
          <a:p>
            <a:pPr marL="742950" lvl="1" indent="-285750">
              <a:spcBef>
                <a:spcPts val="210"/>
              </a:spcBef>
              <a:spcAft>
                <a:spcPts val="0"/>
              </a:spcAft>
              <a:buSzPct val="100000"/>
              <a:buFont typeface="Arial" panose="020B0604020202020204" pitchFamily="34" charset="0"/>
              <a:buAutoNum type="alphaUcPeriod"/>
              <a:tabLst>
                <a:tab pos="233680" algn="l"/>
              </a:tabLst>
            </a:pPr>
            <a:r>
              <a:rPr lang="en-US" sz="2800" dirty="0" err="1">
                <a:effectLst/>
                <a:latin typeface="Arial" panose="020B0604020202020204" pitchFamily="34" charset="0"/>
                <a:ea typeface="Arial" panose="020B0604020202020204" pitchFamily="34" charset="0"/>
                <a:cs typeface="Arial" panose="020B0604020202020204" pitchFamily="34" charset="0"/>
              </a:rPr>
              <a:t>perl</a:t>
            </a:r>
            <a:endParaRPr lang="tr-TR" sz="2800" dirty="0">
              <a:effectLst/>
              <a:latin typeface="Arial" panose="020B0604020202020204" pitchFamily="34" charset="0"/>
              <a:ea typeface="Arial" panose="020B0604020202020204" pitchFamily="34" charset="0"/>
              <a:cs typeface="Arial" panose="020B0604020202020204" pitchFamily="34" charset="0"/>
            </a:endParaRPr>
          </a:p>
        </p:txBody>
      </p:sp>
      <p:sp>
        <p:nvSpPr>
          <p:cNvPr id="3" name="Başlık 14">
            <a:extLst>
              <a:ext uri="{FF2B5EF4-FFF2-40B4-BE49-F238E27FC236}">
                <a16:creationId xmlns:a16="http://schemas.microsoft.com/office/drawing/2014/main" id="{1A298530-629B-C2C6-BEF8-4E46B63E0102}"/>
              </a:ext>
            </a:extLst>
          </p:cNvPr>
          <p:cNvSpPr>
            <a:spLocks noGrp="1"/>
          </p:cNvSpPr>
          <p:nvPr>
            <p:ph type="ctrTitle"/>
          </p:nvPr>
        </p:nvSpPr>
        <p:spPr>
          <a:xfrm>
            <a:off x="905814" y="0"/>
            <a:ext cx="9144000" cy="1068946"/>
          </a:xfrm>
        </p:spPr>
        <p:txBody>
          <a:bodyPr/>
          <a:lstStyle/>
          <a:p>
            <a:pPr algn="l"/>
            <a:r>
              <a:rPr lang="en-US" sz="6000" b="1" dirty="0">
                <a:solidFill>
                  <a:srgbClr val="00B0F0"/>
                </a:solidFill>
                <a:latin typeface="Arial" panose="020B0604020202020204" pitchFamily="34" charset="0"/>
                <a:cs typeface="Arial" panose="020B0604020202020204" pitchFamily="34" charset="0"/>
              </a:rPr>
              <a:t>Ask Questions</a:t>
            </a:r>
            <a:endParaRPr lang="tr-TR" dirty="0"/>
          </a:p>
        </p:txBody>
      </p:sp>
    </p:spTree>
    <p:extLst>
      <p:ext uri="{BB962C8B-B14F-4D97-AF65-F5344CB8AC3E}">
        <p14:creationId xmlns:p14="http://schemas.microsoft.com/office/powerpoint/2010/main" val="1616280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233</TotalTime>
  <Words>1490</Words>
  <Application>Microsoft Office PowerPoint</Application>
  <PresentationFormat>Geniş ekran</PresentationFormat>
  <Paragraphs>170</Paragraphs>
  <Slides>28</Slides>
  <Notes>7</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28</vt:i4>
      </vt:variant>
    </vt:vector>
  </HeadingPairs>
  <TitlesOfParts>
    <vt:vector size="34" baseType="lpstr">
      <vt:lpstr>Arial</vt:lpstr>
      <vt:lpstr>Arial Black</vt:lpstr>
      <vt:lpstr>Calibri</vt:lpstr>
      <vt:lpstr>Calibri Light</vt:lpstr>
      <vt:lpstr>Material Icons Extended</vt:lpstr>
      <vt:lpstr>Office Teması</vt:lpstr>
      <vt:lpstr>PowerPoint Sunusu</vt:lpstr>
      <vt:lpstr>PowerPoint Sunusu</vt:lpstr>
      <vt:lpstr>PowerPoint Sunusu</vt:lpstr>
      <vt:lpstr>PowerPoint Sunusu</vt:lpstr>
      <vt:lpstr>PowerPoint Sunusu</vt:lpstr>
      <vt:lpstr>Ask Questions</vt:lpstr>
      <vt:lpstr>Ask Questions</vt:lpstr>
      <vt:lpstr>Ask Questions</vt:lpstr>
      <vt:lpstr>Ask Questions</vt:lpstr>
      <vt:lpstr>Ask Questions</vt:lpstr>
      <vt:lpstr>PowerPoint Sunusu</vt:lpstr>
      <vt:lpstr>Ask Questions</vt:lpstr>
      <vt:lpstr>Interview/Certification Questions</vt:lpstr>
      <vt:lpstr>Interview/Certification Questions</vt:lpstr>
      <vt:lpstr>Interview/Certification Questions</vt:lpstr>
      <vt:lpstr>Interview/Certification Questions</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Harun Gür</dc:creator>
  <cp:lastModifiedBy>Harun Gür</cp:lastModifiedBy>
  <cp:revision>2</cp:revision>
  <dcterms:created xsi:type="dcterms:W3CDTF">2022-06-10T03:37:39Z</dcterms:created>
  <dcterms:modified xsi:type="dcterms:W3CDTF">2022-06-10T07:30:44Z</dcterms:modified>
</cp:coreProperties>
</file>