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513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512" r:id="rId10"/>
    <p:sldId id="491" r:id="rId11"/>
    <p:sldId id="492" r:id="rId12"/>
    <p:sldId id="493" r:id="rId13"/>
    <p:sldId id="494" r:id="rId14"/>
    <p:sldId id="495" r:id="rId15"/>
    <p:sldId id="498" r:id="rId16"/>
    <p:sldId id="499" r:id="rId17"/>
    <p:sldId id="500" r:id="rId18"/>
    <p:sldId id="501" r:id="rId19"/>
    <p:sldId id="502" r:id="rId20"/>
    <p:sldId id="503" r:id="rId21"/>
    <p:sldId id="505" r:id="rId22"/>
    <p:sldId id="506" r:id="rId23"/>
    <p:sldId id="507" r:id="rId24"/>
    <p:sldId id="508" r:id="rId25"/>
    <p:sldId id="509" r:id="rId26"/>
    <p:sldId id="256" r:id="rId27"/>
    <p:sldId id="257" r:id="rId28"/>
    <p:sldId id="258" r:id="rId29"/>
    <p:sldId id="259" r:id="rId30"/>
    <p:sldId id="514" r:id="rId31"/>
    <p:sldId id="515" r:id="rId32"/>
    <p:sldId id="516" r:id="rId33"/>
    <p:sldId id="517" r:id="rId34"/>
    <p:sldId id="518" r:id="rId35"/>
    <p:sldId id="2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FF16-B0DC-47A0-B927-3AB58A6EFB6A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A20C-0551-44C9-AAFD-8DE48A55E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3509DE7-CC58-8071-39CA-32F5C0953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2DEA94-FD01-4904-ACD4-C63A39D7B40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23A3799C-4224-5C22-116B-B048B30F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727075"/>
            <a:ext cx="4857750" cy="3587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006" tIns="47503" rIns="95006" bIns="475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BC4230A-BD83-8FF3-5E4F-B649B005219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940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D3C5EEB-A6A8-F4FE-E1CE-3D0D69266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A2F6A-1B1F-4CC3-A3DF-40F7A368767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83D4B61-4D4F-ACAE-6DC2-97BDFE599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57CCE69-8B87-FEF7-DF38-5FEDFFFC7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5992697-565F-C6BA-2054-4E527907F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34F6-DEF8-4937-807A-9E1AC83177F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3539A16-AD8D-7718-E0B9-83EFCB007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97E98B5-0E39-315F-E6B9-21D88BC1F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9918863-ABF7-B090-F584-62E99ACC5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67AFD-BFC7-4DCB-BFF1-C5CCB0641D9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4CF12F3-69BE-B23B-C152-9E5958FCF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4F6EF25-EAF6-FBB1-A428-C97DD960E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DAE3BA8-F940-2FA1-7E6B-1364602D2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024D30-E73F-4C06-A226-2B29B5E7811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413801C-87BD-EAEA-B5CB-A7354558E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BCD33B1-5CE0-F3D2-B222-9C93C20D6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EACE483-64DD-3C39-DE67-CE98B0CEA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C3697-2AAA-4C34-97BE-040D54A541D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7A786C9-13D7-DA00-B188-9CCB22A31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69D0D27-0D92-494D-BFAB-30F5C94AE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C27EEBE-5C5F-0470-AFCF-95F92D94C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A5CBD-826F-4593-9873-96685965597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0DEB5C7-BDE0-67CE-4EA0-AB6772F64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65875" cy="35814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116931F-7349-E802-C6D4-FB3C9D4C8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57812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A5A6F4D-5958-43FE-6C6B-F0E5CF420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6562D-85F1-49D0-80A8-7BEE2DFB076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C65EEB8-9B58-0E57-7844-B82F99BEC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65875" cy="35814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20EC786-4AF8-7CFD-5079-1AFF356FE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57812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0A6E04D-FD6D-F1CA-8860-78E25ADC6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FC0B14-8312-495D-B8F9-F32951A0362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D3CBE8FB-C15A-921C-B750-AF1F5D434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727075"/>
            <a:ext cx="4859337" cy="3586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5006" tIns="47503" rIns="95006" bIns="475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A3410FA-A844-0294-4FE0-170928DC51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940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CF562FB-AC74-F3AD-3B06-EDE401CDC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19E86-523C-48D5-ADB4-EE8D2C71DEA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54FC7B8-8F01-51A0-68AC-A3FFE4A666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5200" cy="35814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35A0E2C-C3B2-2496-34F9-7CA4F56F3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57812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C614B8D-8EFB-A028-7282-8893D51A1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F2723B-E581-4C2E-90EC-98D46AA4155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69D437D-66AA-A263-AB5F-E42A53575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65875" cy="358140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F482B1E-E9DF-6D2E-5F6A-883BF209A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57812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4BDA579-1C88-187E-A971-8D1A3D51F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A4556-4C27-4372-9956-1145E5E1570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FA3249BC-C43E-B376-288C-891923517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727075"/>
            <a:ext cx="4857750" cy="3587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006" tIns="47503" rIns="95006" bIns="475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0E15504-3280-5603-BA48-65C753813B9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940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D6A3318-CEE8-426A-FE70-46D242CE2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DBF0FB-6969-41BE-A075-CB21CE84A40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E7E9D1A-2953-362B-F16E-969B0D082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65875" cy="35814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0B99B59-C7D0-5BA1-39C4-282645203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57812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F4C6972-1E82-676A-C582-B58CCC408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0180C5-2048-4E0F-9610-9A8F0BD3D00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6005DEBD-5043-8496-CD8E-D805326FE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727075"/>
            <a:ext cx="4859337" cy="3586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5006" tIns="47503" rIns="95006" bIns="475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E2D6C51-3894-F099-2EFE-EBEA51D95C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940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F1477E9-C832-A4C8-E517-A913D13CC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EF21F1-E2BC-44EE-A8E1-D9C4098E800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889C2F-5767-BDF9-9099-3B0CD648FB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5200" cy="35814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F1CD5D6-F17E-9F24-5BB8-51867AAA5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57812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2E8FFDF-84F6-A64A-F8F0-0A870C284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5207D-9C89-4706-8BA1-367A29AAEBF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B4925097-A20D-9F1D-C077-11B92BF2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727075"/>
            <a:ext cx="4859337" cy="3586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5006" tIns="47503" rIns="95006" bIns="475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C65B15E-5F19-D773-8931-9AF7BF6D9B8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940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2B6639A-9A30-F542-9F4A-14261B831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0A0BE-B9EF-4481-A236-A3AC49BE15A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2168FF7-2875-2F71-A888-87074C7CB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5200" cy="35814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A532A88-F40E-40C1-AE57-A4A70B92C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57812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27DA-1A7E-4024-9FD8-AD79F0E5AE22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5DE5768-D960-DC90-507C-FC8CE154E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D0E1DA-EC59-42E7-A333-9036E38476D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B29FFF6D-8504-66C4-6B38-711E69E6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727075"/>
            <a:ext cx="4857750" cy="3587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006" tIns="47503" rIns="95006" bIns="475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8C1AFBC-F3CF-3CDE-61E8-91F8E317D53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940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BEA8955-3ADC-248C-5892-9A7E96210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10BF74-1C53-4325-91E4-14863E3FBD7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34DC0CFB-EB12-0A89-E8D6-9BC5336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727075"/>
            <a:ext cx="4857750" cy="3587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006" tIns="47503" rIns="95006" bIns="475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58AE46A-26F0-7CBE-0628-72ADF862CB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940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7A0BBEF-2C1C-E9C4-43CB-84DF406247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8BD30-785C-4E6B-AC0E-5F8EF4ADAAC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5C28A3E-FB35-7B1F-8C44-C9FA69F2D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65875" cy="35814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CE56C65-E771-0D5F-F431-AC23AF6A2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57812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3C67CC4-EB80-72AD-3EF2-411E79D42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CAFD1-7E8B-4D23-BB37-E5CE224F9D8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19F33346-8642-1F95-4A81-459B89DE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727075"/>
            <a:ext cx="4857750" cy="3587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006" tIns="47503" rIns="95006" bIns="475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312E2E5-3E7B-23BD-D685-0B7DD493A41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940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EC9D6D1-1419-D805-638B-DC546385F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93685-23CE-4679-B3E1-9F4EAFDDF3E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794ED46-3DC8-BCFC-F846-780565078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65875" cy="35814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FAB1A18-163C-D403-5C0C-088BA60F2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57812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663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D6CFAE7-F0C6-77F1-CA5F-52A031DD2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1577-FF52-4677-AAD4-3C79A078356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601FF64-7F4D-112D-6BFC-37B779CE7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69A40E9-97EB-53CD-3880-9EC7A52E9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C4D4D42-AB66-9839-7F95-464B272BF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1900-AB20-4FD1-84A3-A756A7046A4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6E05844-3CFF-D4C3-D9C9-049B498A1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7E36CAF-7B6F-4750-7146-342B45554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044959"/>
            <a:ext cx="10382944" cy="134414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200" spc="-10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none" spc="160" baseline="0">
                <a:solidFill>
                  <a:schemeClr val="tx2"/>
                </a:solidFill>
                <a:latin typeface="+mj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B.Tech admissions now open at Amrita Vishwa Vidyapeetha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63" y="15037"/>
            <a:ext cx="2400267" cy="48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45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854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234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1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6507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189" indent="-457189">
              <a:buSzPct val="150000"/>
              <a:buFont typeface="Arial" panose="020B0604020202020204" pitchFamily="34" charset="0"/>
              <a:buChar char="•"/>
              <a:defRPr sz="2400"/>
            </a:lvl1pPr>
            <a:lvl2pPr>
              <a:buSzPct val="150000"/>
              <a:defRPr sz="2400"/>
            </a:lvl2pPr>
            <a:lvl3pPr>
              <a:buSzPct val="150000"/>
              <a:defRPr sz="2400"/>
            </a:lvl3pPr>
            <a:lvl4pPr>
              <a:buSzPct val="150000"/>
              <a:defRPr sz="2400"/>
            </a:lvl4pPr>
            <a:lvl5pPr>
              <a:buSzPct val="150000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5135" y="6302541"/>
            <a:ext cx="763527" cy="486833"/>
          </a:xfrm>
        </p:spPr>
        <p:txBody>
          <a:bodyPr/>
          <a:lstStyle>
            <a:lvl1pPr>
              <a:defRPr sz="2667"/>
            </a:lvl1pPr>
          </a:lstStyle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6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2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7701" y="2948947"/>
            <a:ext cx="7721600" cy="13716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pic>
        <p:nvPicPr>
          <p:cNvPr id="6" name="Picture 5" descr="B.Tech admissions now open at Amrita Vishwa Vidyapeetha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63" y="15037"/>
            <a:ext cx="2400267" cy="48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8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2"/>
            <a:ext cx="10670976" cy="495752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667" b="0" cap="all" spc="-107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670976" cy="1066800"/>
          </a:xfrm>
        </p:spPr>
        <p:txBody>
          <a:bodyPr anchor="ctr">
            <a:normAutofit/>
          </a:bodyPr>
          <a:lstStyle>
            <a:lvl1pPr marL="0" indent="0">
              <a:buNone/>
              <a:defRPr sz="2933" b="0" cap="all" spc="160" baseline="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pic>
        <p:nvPicPr>
          <p:cNvPr id="10" name="Picture 9" descr="B.Tech admissions now open at Amrita Vishwa Vidyapeetha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63" y="15037"/>
            <a:ext cx="2400267" cy="48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06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1"/>
            <a:ext cx="438912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1"/>
            <a:ext cx="438912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4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3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 spc="133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7"/>
            <a:ext cx="4389120" cy="384048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0" kern="1200" cap="all" spc="13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7"/>
            <a:ext cx="4389120" cy="384048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8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3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2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20"/>
            <a:ext cx="10959008" cy="97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59008" cy="475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IN"/>
              <a:t>Department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5" y="5824645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fld id="{06AC2BAF-6E0E-4899-AC44-A744DBDDF03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B.Tech admissions now open at Amrita Vishwa Vidyapeetham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63" y="15037"/>
            <a:ext cx="2400267" cy="48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33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200" kern="1200" cap="none" spc="-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spcAft>
          <a:spcPts val="800"/>
        </a:spcAft>
        <a:buSzPct val="150000"/>
        <a:buFont typeface="Arial" pitchFamily="34" charset="0"/>
        <a:buNone/>
        <a:defRPr sz="26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243834" algn="l" defTabSz="121917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C1BB-7C38-722C-752E-B70689CC2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561F-5571-91B7-7343-CF470E64C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VJ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1399-F788-0C95-45D8-F8634806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358932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B5358BA-92B0-8CE5-2A25-0C153D8EE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Boosting Example</a:t>
            </a:r>
          </a:p>
        </p:txBody>
      </p:sp>
      <p:pic>
        <p:nvPicPr>
          <p:cNvPr id="11267" name="Picture 3" descr="t1">
            <a:extLst>
              <a:ext uri="{FF2B5EF4-FFF2-40B4-BE49-F238E27FC236}">
                <a16:creationId xmlns:a16="http://schemas.microsoft.com/office/drawing/2014/main" id="{2A30E8D4-863E-A04C-1BC4-45C3C716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0"/>
            <a:ext cx="22494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D333E7D-79C7-F5A4-F919-102B7CCB4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classifier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26025E64-FA45-8366-F40C-7CD5499DF338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1246188"/>
            <a:ext cx="5838825" cy="3841750"/>
            <a:chOff x="1392" y="785"/>
            <a:chExt cx="3678" cy="2420"/>
          </a:xfrm>
        </p:grpSpPr>
        <p:pic>
          <p:nvPicPr>
            <p:cNvPr id="12296" name="Picture 4" descr="t2">
              <a:extLst>
                <a:ext uri="{FF2B5EF4-FFF2-40B4-BE49-F238E27FC236}">
                  <a16:creationId xmlns:a16="http://schemas.microsoft.com/office/drawing/2014/main" id="{1801AA91-D7BB-266F-87D9-F9728F5E7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912"/>
              <a:ext cx="3098" cy="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Rectangle 5">
              <a:extLst>
                <a:ext uri="{FF2B5EF4-FFF2-40B4-BE49-F238E27FC236}">
                  <a16:creationId xmlns:a16="http://schemas.microsoft.com/office/drawing/2014/main" id="{078634E2-E03E-790C-44F4-BB8B44EA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2650"/>
              <a:ext cx="712" cy="5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298" name="Rectangle 6">
              <a:extLst>
                <a:ext uri="{FF2B5EF4-FFF2-40B4-BE49-F238E27FC236}">
                  <a16:creationId xmlns:a16="http://schemas.microsoft.com/office/drawing/2014/main" id="{590CC7F2-76CC-E55E-9B95-7B25A0069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785"/>
              <a:ext cx="2064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F7EA0671-4665-2736-AF75-1FDED36EBBAE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1363663"/>
            <a:ext cx="5172075" cy="3497262"/>
            <a:chOff x="1392" y="859"/>
            <a:chExt cx="3258" cy="2203"/>
          </a:xfrm>
        </p:grpSpPr>
        <p:pic>
          <p:nvPicPr>
            <p:cNvPr id="12294" name="Picture 8" descr="t2">
              <a:extLst>
                <a:ext uri="{FF2B5EF4-FFF2-40B4-BE49-F238E27FC236}">
                  <a16:creationId xmlns:a16="http://schemas.microsoft.com/office/drawing/2014/main" id="{57BCFDAE-26DC-3E07-9C50-7DEFEA563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912"/>
              <a:ext cx="3098" cy="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Rectangle 9">
              <a:extLst>
                <a:ext uri="{FF2B5EF4-FFF2-40B4-BE49-F238E27FC236}">
                  <a16:creationId xmlns:a16="http://schemas.microsoft.com/office/drawing/2014/main" id="{9D723C80-24B4-34F3-FC81-2F5004A66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859"/>
              <a:ext cx="1697" cy="1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534538" name="Picture 10" descr="t2">
            <a:extLst>
              <a:ext uri="{FF2B5EF4-FFF2-40B4-BE49-F238E27FC236}">
                <a16:creationId xmlns:a16="http://schemas.microsoft.com/office/drawing/2014/main" id="{6901B5F3-ECE7-49A2-B157-408B0AA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447801"/>
            <a:ext cx="49180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4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25C5178-4141-9267-70C3-DAADF875A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2 classifiers</a:t>
            </a:r>
          </a:p>
        </p:txBody>
      </p:sp>
      <p:pic>
        <p:nvPicPr>
          <p:cNvPr id="13315" name="Picture 3" descr="t3">
            <a:extLst>
              <a:ext uri="{FF2B5EF4-FFF2-40B4-BE49-F238E27FC236}">
                <a16:creationId xmlns:a16="http://schemas.microsoft.com/office/drawing/2014/main" id="{11983415-52EE-8D3C-2A06-7AFDE453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447801"/>
            <a:ext cx="7624763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FC6C557-E8A7-42D6-FF27-E52F900DE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3 classifiers</a:t>
            </a:r>
          </a:p>
        </p:txBody>
      </p:sp>
      <p:pic>
        <p:nvPicPr>
          <p:cNvPr id="14339" name="Picture 3" descr="t4">
            <a:extLst>
              <a:ext uri="{FF2B5EF4-FFF2-40B4-BE49-F238E27FC236}">
                <a16:creationId xmlns:a16="http://schemas.microsoft.com/office/drawing/2014/main" id="{0D1B8D52-FBE2-7A2C-A7E6-F923D425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600201"/>
            <a:ext cx="7720013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104C376-F450-4835-1A52-2672D544F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Final Classifier learned by Boosting</a:t>
            </a:r>
          </a:p>
        </p:txBody>
      </p:sp>
      <p:pic>
        <p:nvPicPr>
          <p:cNvPr id="15363" name="Picture 3" descr="final">
            <a:extLst>
              <a:ext uri="{FF2B5EF4-FFF2-40B4-BE49-F238E27FC236}">
                <a16:creationId xmlns:a16="http://schemas.microsoft.com/office/drawing/2014/main" id="{E287D63A-C9D9-0300-1D20-D5FDF518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1"/>
            <a:ext cx="754380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0FC8E7-2187-20EE-1FF5-7FC1C12DD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Final Classifier learned by Boosting</a:t>
            </a:r>
          </a:p>
        </p:txBody>
      </p:sp>
      <p:pic>
        <p:nvPicPr>
          <p:cNvPr id="16387" name="Picture 3" descr="final">
            <a:extLst>
              <a:ext uri="{FF2B5EF4-FFF2-40B4-BE49-F238E27FC236}">
                <a16:creationId xmlns:a16="http://schemas.microsoft.com/office/drawing/2014/main" id="{5E2DE175-D9A1-874C-A6EA-2B176DD0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1"/>
            <a:ext cx="754380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5F9CD3-1CDB-150B-1389-B55F5295C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altLang="en-US"/>
              <a:t>Boosting with Decision Stumps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C89DB23-9C70-42F1-70D5-26A696DFB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38138" indent="-338138" defTabSz="457200"/>
            <a:r>
              <a:rPr lang="en-US" altLang="en-US"/>
              <a:t>Viola-Jones algorithm</a:t>
            </a:r>
          </a:p>
          <a:p>
            <a:pPr marL="738188" lvl="1" indent="-280988" defTabSz="457200"/>
            <a:r>
              <a:rPr lang="en-US" altLang="en-US"/>
              <a:t>With K attributes (e.g., K = 160,000) we have 160,000 different decision stumps to choose from</a:t>
            </a:r>
          </a:p>
          <a:p>
            <a:pPr marL="738188" lvl="1" indent="-280988" defTabSz="457200"/>
            <a:endParaRPr lang="en-US" altLang="en-US"/>
          </a:p>
          <a:p>
            <a:pPr marL="738188" lvl="1" indent="-280988" defTabSz="457200"/>
            <a:r>
              <a:rPr lang="en-US" altLang="en-US"/>
              <a:t>At each stage of boosting </a:t>
            </a:r>
          </a:p>
          <a:p>
            <a:pPr lvl="2" defTabSz="457200"/>
            <a:r>
              <a:rPr lang="en-US" altLang="en-US"/>
              <a:t>given reweighted data from previous stage</a:t>
            </a:r>
          </a:p>
          <a:p>
            <a:pPr lvl="2" defTabSz="457200"/>
            <a:r>
              <a:rPr lang="en-US" altLang="en-US"/>
              <a:t>Train all K (160,000) single-feature perceptrons</a:t>
            </a:r>
          </a:p>
          <a:p>
            <a:pPr lvl="2" defTabSz="457200"/>
            <a:r>
              <a:rPr lang="en-US" altLang="en-US"/>
              <a:t>Select the single best classifier at this stage</a:t>
            </a:r>
          </a:p>
          <a:p>
            <a:pPr lvl="2" defTabSz="457200"/>
            <a:r>
              <a:rPr lang="en-US" altLang="en-US"/>
              <a:t>Combine it with the other previously selected classifiers</a:t>
            </a:r>
          </a:p>
          <a:p>
            <a:pPr lvl="2" defTabSz="457200"/>
            <a:r>
              <a:rPr lang="en-US" altLang="en-US"/>
              <a:t>Reweight the data</a:t>
            </a:r>
          </a:p>
          <a:p>
            <a:pPr lvl="2" defTabSz="457200"/>
            <a:r>
              <a:rPr lang="en-US" altLang="en-US"/>
              <a:t>Learn all K classifiers again, select the best, combine, reweight</a:t>
            </a:r>
          </a:p>
          <a:p>
            <a:pPr lvl="2" defTabSz="457200"/>
            <a:r>
              <a:rPr lang="en-US" altLang="en-US"/>
              <a:t>Repeat until you have T classifiers selected</a:t>
            </a:r>
          </a:p>
          <a:p>
            <a:pPr lvl="2" defTabSz="457200"/>
            <a:endParaRPr lang="en-US" altLang="en-US"/>
          </a:p>
          <a:p>
            <a:pPr marL="738188" lvl="1" indent="-280988" defTabSz="457200"/>
            <a:r>
              <a:rPr lang="en-US" altLang="en-US"/>
              <a:t>Very computationally intensive</a:t>
            </a:r>
          </a:p>
          <a:p>
            <a:pPr lvl="2" defTabSz="457200"/>
            <a:r>
              <a:rPr lang="en-US" altLang="en-US"/>
              <a:t>Learning K decision stumps T times</a:t>
            </a:r>
          </a:p>
          <a:p>
            <a:pPr lvl="2" defTabSz="457200"/>
            <a:r>
              <a:rPr lang="en-US" altLang="en-US"/>
              <a:t>E.g., K = 160,000 and T = 1000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26811A9-C952-2FC4-9F5C-0F2B1EDD5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altLang="en-US"/>
              <a:t>How is classifier combining done?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4F81085-2E50-6F5D-005A-569A4A6CF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38138" indent="-338138" defTabSz="457200"/>
            <a:r>
              <a:rPr lang="en-US" altLang="en-US"/>
              <a:t>At each stage we select the best classifier on the current iteration and combine it with the set of classifiers learned so far</a:t>
            </a:r>
          </a:p>
          <a:p>
            <a:pPr marL="338138" indent="-338138" defTabSz="457200"/>
            <a:endParaRPr lang="en-US" altLang="en-US"/>
          </a:p>
          <a:p>
            <a:pPr marL="338138" indent="-338138" defTabSz="457200"/>
            <a:r>
              <a:rPr lang="en-US" altLang="en-US"/>
              <a:t>How are the classifiers combined?</a:t>
            </a:r>
          </a:p>
          <a:p>
            <a:pPr marL="738188" lvl="1" indent="-280988" defTabSz="457200"/>
            <a:r>
              <a:rPr lang="en-US" altLang="en-US"/>
              <a:t>Take the weight*feature for each classifier, sum these up, and compare to a threshold (very simple)</a:t>
            </a:r>
          </a:p>
          <a:p>
            <a:pPr marL="738188" lvl="1" indent="-280988" defTabSz="457200"/>
            <a:endParaRPr lang="en-US" altLang="en-US"/>
          </a:p>
          <a:p>
            <a:pPr marL="738188" lvl="1" indent="-280988" defTabSz="457200"/>
            <a:r>
              <a:rPr lang="en-US" altLang="en-US"/>
              <a:t>Boosting algorithm automatically provides the appropriate weight for each classifier and the threshold</a:t>
            </a:r>
          </a:p>
          <a:p>
            <a:pPr marL="738188" lvl="1" indent="-280988" defTabSz="457200"/>
            <a:endParaRPr lang="en-US" altLang="en-US"/>
          </a:p>
          <a:p>
            <a:pPr marL="738188" lvl="1" indent="-280988" defTabSz="457200"/>
            <a:r>
              <a:rPr lang="en-US" altLang="en-US"/>
              <a:t>This version of boosting is known as the AdaBoost algorithm</a:t>
            </a:r>
          </a:p>
          <a:p>
            <a:pPr marL="738188" lvl="1" indent="-280988" defTabSz="457200"/>
            <a:endParaRPr lang="en-US" altLang="en-US"/>
          </a:p>
          <a:p>
            <a:pPr marL="738188" lvl="1" indent="-280988" defTabSz="457200"/>
            <a:r>
              <a:rPr lang="en-US" altLang="en-US"/>
              <a:t>Some nice mathematical theory shows that it is in fact a very powerful machine learning technique</a:t>
            </a:r>
          </a:p>
          <a:p>
            <a:pPr marL="738188" lvl="1" indent="-280988" defTabSz="457200"/>
            <a:endParaRPr lang="en-US" altLang="en-US"/>
          </a:p>
          <a:p>
            <a:pPr marL="738188" lvl="1" indent="-280988" defTabSz="457200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0F9A291-8B5E-37DB-E265-C31048937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49251"/>
            <a:ext cx="7775575" cy="523875"/>
          </a:xfrm>
          <a:noFill/>
        </p:spPr>
        <p:txBody>
          <a:bodyPr vert="horz" lIns="0" tIns="0" rIns="0" bIns="0" rtlCol="0" anchor="ctr">
            <a:normAutofit/>
          </a:bodyPr>
          <a:lstStyle/>
          <a:p>
            <a:pPr defTabSz="457200">
              <a:lnSpc>
                <a:spcPct val="124000"/>
              </a:lnSpc>
              <a:buClr>
                <a:srgbClr val="003366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800"/>
              <a:t>Reduction in Error as Boosting adds Classifiers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8BBF1AEE-F771-78F3-B71C-84E89844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6" y="1600200"/>
            <a:ext cx="66770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DC15398-5E0B-4418-6055-875941C39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altLang="en-US"/>
              <a:t>Useful Features Learned by Boosting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13896170-BF07-311A-2CA4-2C7640AC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51816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7E0B334-519C-210E-4434-AF4AD9D3F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04801"/>
            <a:ext cx="7777163" cy="614363"/>
          </a:xfrm>
        </p:spPr>
        <p:txBody>
          <a:bodyPr vert="horz" lIns="90360" tIns="44280" rIns="90360" bIns="44280" rtlCol="0" anchor="ctr">
            <a:norm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Viola-Jones Face Detection Algorithm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7A5C316-4C68-5DD8-940A-E7A2CA1ED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1"/>
            <a:ext cx="7853363" cy="5033963"/>
          </a:xfrm>
        </p:spPr>
        <p:txBody>
          <a:bodyPr vert="horz" lIns="90360" tIns="44280" rIns="90360" bIns="44280" rtlCol="0">
            <a:normAutofit fontScale="92500" lnSpcReduction="10000"/>
          </a:bodyPr>
          <a:lstStyle/>
          <a:p>
            <a:pPr marL="338138" indent="-33813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Overview : 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Viola Jones technique overview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Features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Integral Images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Feature Extraction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Weak Classifiers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Boosting and classifier evaluation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Cascade of boosted classifiers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Example Results</a:t>
            </a:r>
            <a:br>
              <a:rPr lang="en-GB" altLang="en-US"/>
            </a:br>
            <a:endParaRPr lang="en-GB" altLang="en-US"/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8138" indent="-338138" defTabSz="45720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br>
              <a:rPr lang="en-GB" altLang="en-US"/>
            </a:br>
            <a:r>
              <a:rPr lang="en-GB" altLang="en-US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D67A18D-79BC-F7E3-9D88-60398F3A8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altLang="en-US"/>
              <a:t>A Cascade of Classifiers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38D7054C-D8B9-7ACB-C1DD-44C9209B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03" y="1272432"/>
            <a:ext cx="6359525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75F5F41-603A-A721-31B1-1D1CAB0D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" y="4768235"/>
            <a:ext cx="3810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A4C6E5-D845-18A3-4A89-B3CBAEABC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altLang="en-US"/>
              <a:t>Detection in Real Images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4559EE5-ECC4-0B71-6D24-8BBC46B72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38138" indent="-338138" defTabSz="457200"/>
            <a:r>
              <a:rPr lang="en-US" altLang="en-US"/>
              <a:t>Basic classifier operates on 24 x 24 subwindows</a:t>
            </a:r>
          </a:p>
          <a:p>
            <a:pPr marL="338138" indent="-338138" defTabSz="457200"/>
            <a:endParaRPr lang="en-US" altLang="en-US"/>
          </a:p>
          <a:p>
            <a:pPr marL="338138" indent="-338138" defTabSz="457200"/>
            <a:r>
              <a:rPr lang="en-US" altLang="en-US"/>
              <a:t>Scaling:</a:t>
            </a:r>
          </a:p>
          <a:p>
            <a:pPr marL="738188" lvl="1" indent="-280988" defTabSz="457200"/>
            <a:r>
              <a:rPr lang="en-US" altLang="en-US"/>
              <a:t>Scale the detector (rather than the images)</a:t>
            </a:r>
          </a:p>
          <a:p>
            <a:pPr marL="738188" lvl="1" indent="-280988" defTabSz="457200"/>
            <a:r>
              <a:rPr lang="en-US" altLang="en-US"/>
              <a:t>Features can easily be evaluated at any scale</a:t>
            </a:r>
          </a:p>
          <a:p>
            <a:pPr marL="738188" lvl="1" indent="-280988" defTabSz="457200"/>
            <a:r>
              <a:rPr lang="en-US" altLang="en-US"/>
              <a:t>Scale by factors of 1.25</a:t>
            </a:r>
          </a:p>
          <a:p>
            <a:pPr marL="738188" lvl="1" indent="-280988" defTabSz="457200"/>
            <a:endParaRPr lang="en-US" altLang="en-US"/>
          </a:p>
          <a:p>
            <a:pPr marL="338138" indent="-338138" defTabSz="457200"/>
            <a:r>
              <a:rPr lang="en-US" altLang="en-US"/>
              <a:t>Location:</a:t>
            </a:r>
          </a:p>
          <a:p>
            <a:pPr marL="738188" lvl="1" indent="-280988" defTabSz="457200"/>
            <a:r>
              <a:rPr lang="en-US" altLang="en-US"/>
              <a:t>Move detector around the image (e.g., 1 pixel increments)</a:t>
            </a:r>
          </a:p>
          <a:p>
            <a:pPr marL="738188" lvl="1" indent="-280988" defTabSz="457200"/>
            <a:endParaRPr lang="en-US" altLang="en-US"/>
          </a:p>
          <a:p>
            <a:pPr marL="338138" indent="-338138" defTabSz="457200"/>
            <a:r>
              <a:rPr lang="en-US" altLang="en-US"/>
              <a:t>Final Detections</a:t>
            </a:r>
          </a:p>
          <a:p>
            <a:pPr marL="738188" lvl="1" indent="-280988" defTabSz="457200"/>
            <a:r>
              <a:rPr lang="en-US" altLang="en-US"/>
              <a:t>A real face may result in multiple nearby detections  </a:t>
            </a:r>
          </a:p>
          <a:p>
            <a:pPr marL="738188" lvl="1" indent="-280988" defTabSz="457200"/>
            <a:r>
              <a:rPr lang="en-US" altLang="en-US"/>
              <a:t>Postprocess detected subwindows to combine overlapping detections into a single detection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69D6235-A02C-2E9C-75D5-E54AA7219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49251"/>
            <a:ext cx="7775575" cy="523875"/>
          </a:xfrm>
        </p:spPr>
        <p:txBody>
          <a:bodyPr vert="horz" lIns="0" tIns="0" rIns="0" bIns="0" rtlCol="0" anchor="ctr">
            <a:normAutofit/>
          </a:bodyPr>
          <a:lstStyle/>
          <a:p>
            <a:pPr defTabSz="457200">
              <a:lnSpc>
                <a:spcPct val="12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Training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6E4F45C-5B27-9E83-265B-39CEAFF30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1"/>
            <a:ext cx="7851775" cy="4943475"/>
          </a:xfrm>
        </p:spPr>
        <p:txBody>
          <a:bodyPr vert="horz" lIns="0" tIns="0" rIns="0" bIns="0" rtlCol="0">
            <a:normAutofit/>
          </a:bodyPr>
          <a:lstStyle/>
          <a:p>
            <a:pPr marL="338138" indent="-338138" defTabSz="457200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Examples of 24x24 images with faces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774A390-BA6B-2545-2D51-83DCFD94B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800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9B825AE-A530-7236-B3F0-595F41FE5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altLang="en-US"/>
              <a:t>Small set of 111 Training Images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B508012E-EB03-EC17-6CC5-BA0222E5D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066800"/>
            <a:ext cx="6580188" cy="544830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562D934-CEF3-C702-7C4A-315824E50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49251"/>
            <a:ext cx="7775575" cy="523875"/>
          </a:xfrm>
        </p:spPr>
        <p:txBody>
          <a:bodyPr vert="horz" lIns="0" tIns="0" rIns="0" bIns="0" rtlCol="0" anchor="ctr">
            <a:normAutofit/>
          </a:bodyPr>
          <a:lstStyle/>
          <a:p>
            <a:pPr defTabSz="457200">
              <a:lnSpc>
                <a:spcPct val="12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800"/>
              <a:t>Sample results using the Viola-Jones Detector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679976E-D10C-A296-F82F-FBF1FAA0E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1"/>
            <a:ext cx="7851775" cy="4943475"/>
          </a:xfrm>
        </p:spPr>
        <p:txBody>
          <a:bodyPr vert="horz" lIns="0" tIns="0" rIns="0" bIns="0" rtlCol="0">
            <a:normAutofit/>
          </a:bodyPr>
          <a:lstStyle/>
          <a:p>
            <a:pPr marL="338138" indent="-338138" defTabSz="457200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Notice detection at multiple scales 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8EC33C01-036C-7BDA-0D14-4ED7F43E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2743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A8B92097-930C-0362-B9FD-D8C10D046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9276"/>
            <a:ext cx="50292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403DA24-773B-524F-8AD0-05AFC58E1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altLang="en-US"/>
              <a:t>More Detection Examples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917ED0D8-94FE-A960-C61B-2DFF73BC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990601"/>
            <a:ext cx="96932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Histograms of Oriented Gradients for Human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1" y="838200"/>
            <a:ext cx="446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Another Descriptor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BDB11C3-36E4-0D28-D140-9A91C45B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1" y="1828801"/>
            <a:ext cx="7987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1. Compute gradients in the region to be described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2. Put them in bins according to orientation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3. Group the cells into large blocks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4. Normalize each block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5. Train classifiers to decide if these are parts of a human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828801"/>
            <a:ext cx="8351966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Gradients</a:t>
            </a:r>
          </a:p>
          <a:p>
            <a:r>
              <a:rPr lang="en-US" sz="2400" dirty="0"/>
              <a:t>   [-1 0 1] and [-1 0 1]</a:t>
            </a:r>
            <a:r>
              <a:rPr lang="en-US" sz="2400" baseline="30000" dirty="0"/>
              <a:t>T </a:t>
            </a:r>
            <a:r>
              <a:rPr lang="en-US" sz="2400" dirty="0"/>
              <a:t> were good enough.</a:t>
            </a:r>
          </a:p>
          <a:p>
            <a:endParaRPr lang="en-US" sz="2400" baseline="300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Cell Histograms</a:t>
            </a:r>
          </a:p>
          <a:p>
            <a:r>
              <a:rPr lang="en-US" sz="2400" dirty="0"/>
              <a:t>   Each pixel within the cell casts a weighted vote for an </a:t>
            </a:r>
          </a:p>
          <a:p>
            <a:r>
              <a:rPr lang="en-US" sz="2400" dirty="0"/>
              <a:t>   orientation-based histogram channel based on the values </a:t>
            </a:r>
          </a:p>
          <a:p>
            <a:r>
              <a:rPr lang="en-US" sz="2400" dirty="0"/>
              <a:t>   found in the gradient computation. (9 channels worked)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Blocks</a:t>
            </a:r>
          </a:p>
          <a:p>
            <a:r>
              <a:rPr lang="en-US" sz="2400" dirty="0"/>
              <a:t>   Group the cells together into larger blocks, either </a:t>
            </a:r>
            <a:r>
              <a:rPr lang="en-US" sz="2400" dirty="0">
                <a:solidFill>
                  <a:srgbClr val="7030A0"/>
                </a:solidFill>
              </a:rPr>
              <a:t>R-HOG</a:t>
            </a:r>
          </a:p>
          <a:p>
            <a:r>
              <a:rPr lang="en-US" sz="2400" dirty="0"/>
              <a:t>   blocks (rectangular) or </a:t>
            </a:r>
            <a:r>
              <a:rPr lang="en-US" sz="2400" dirty="0">
                <a:solidFill>
                  <a:srgbClr val="7030A0"/>
                </a:solidFill>
              </a:rPr>
              <a:t>C-HOG</a:t>
            </a:r>
            <a:r>
              <a:rPr lang="en-US" sz="2400" dirty="0"/>
              <a:t> blocks (</a:t>
            </a:r>
            <a:r>
              <a:rPr lang="en-US" sz="2400"/>
              <a:t>circular).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1524000"/>
            <a:ext cx="3587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Block Normalization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125" t="41406" r="41250" b="32813"/>
          <a:stretch>
            <a:fillRect/>
          </a:stretch>
        </p:blipFill>
        <p:spPr bwMode="auto">
          <a:xfrm>
            <a:off x="2667000" y="3200400"/>
            <a:ext cx="640541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71801" y="2209801"/>
            <a:ext cx="653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tried 4 different kinds of normalization.</a:t>
            </a:r>
          </a:p>
          <a:p>
            <a:r>
              <a:rPr lang="en-US" dirty="0"/>
              <a:t>Let </a:t>
            </a:r>
            <a:r>
              <a:rPr lang="en-US" dirty="0">
                <a:sym typeface="Symbol"/>
              </a:rPr>
              <a:t></a:t>
            </a:r>
            <a:r>
              <a:rPr lang="en-US" dirty="0"/>
              <a:t> be the block to be normalized and e be a small constant.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D8CD313-761E-A814-DB8F-BE4BF013C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04801"/>
            <a:ext cx="7777163" cy="614363"/>
          </a:xfrm>
        </p:spPr>
        <p:txBody>
          <a:bodyPr vert="horz" lIns="90360" tIns="44280" rIns="90360" bIns="44280" rtlCol="0" anchor="ctr">
            <a:norm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Viola Jones Technique 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8E0B80-6DAE-42F1-A186-1D9ED60BB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7848600" cy="5029200"/>
          </a:xfrm>
        </p:spPr>
        <p:txBody>
          <a:bodyPr vert="horz" lIns="90360" tIns="44280" rIns="90360" bIns="44280" rtlCol="0">
            <a:normAutofit fontScale="92500"/>
          </a:bodyPr>
          <a:lstStyle/>
          <a:p>
            <a:pPr marL="338138" indent="-338138" defTabSz="457200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Three major contributions/phases of the algorithm : 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Feature extraction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Learning using boosting and decision stumps</a:t>
            </a:r>
          </a:p>
          <a:p>
            <a:pPr marL="738188" lvl="1" indent="-28098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Multi-scale detection algorithm</a:t>
            </a:r>
          </a:p>
          <a:p>
            <a:pPr marL="738188" lvl="1" indent="-280988" defTabSz="45720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marL="338138" indent="-338138" defTabSz="457200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Feature extraction and feature evaluation.</a:t>
            </a:r>
          </a:p>
          <a:p>
            <a:pPr marL="738188" lvl="1" indent="-280988" defTabSz="457200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Rectangular features are used, with a new image representation their calculation is very fast.</a:t>
            </a:r>
          </a:p>
          <a:p>
            <a:pPr marL="738188" lvl="1" indent="-280988" defTabSz="457200">
              <a:spcBef>
                <a:spcPts val="45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8138" indent="-338138" defTabSz="457200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Classifier learning using a method called boosting</a:t>
            </a:r>
          </a:p>
          <a:p>
            <a:pPr marL="738188" lvl="1" indent="-280988" defTabSz="457200">
              <a:spcBef>
                <a:spcPts val="45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8138" indent="-338138" defTabSz="457200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 combination of simple classifiers is very effective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02E4-6E07-0468-3462-4AACF4E7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9047A-CF6E-BAD8-2EC8-1E6A020E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AB1BA-185C-52C8-5C05-E2FCFACC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7DAA1-36E3-67D4-30BD-BED3E61F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30</a:t>
            </a:fld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013605-B8A8-FC00-2839-E4C145E6A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411741"/>
            <a:ext cx="86201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4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2847-E462-CD52-72E4-DFA8377E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calculation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90DD2-502C-4F0A-3EEB-6C01B945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B73E5-2697-DDED-118B-95FB5A3C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28039-D93F-04A9-6961-DB95F25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31</a:t>
            </a:fld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81C61F-AB6D-B759-6F61-C9043E54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9548"/>
            <a:ext cx="4736841" cy="292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21E50-E9BF-9373-93B4-CCCD36CD8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07" y="1393284"/>
            <a:ext cx="2029108" cy="1181265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D9B3DD9-4E7C-B745-722E-74115194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88" y="3026316"/>
            <a:ext cx="5844780" cy="292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72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23F5-63E2-FDCA-FF63-22FDC17C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of gradients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5EAB1-B469-F537-843D-96944675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D760-4F41-D620-8B1E-65706FF2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5949A-8B51-702E-4438-5BA1DDF0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32</a:t>
            </a:fld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AFF9AE3-80F8-BB85-3C2D-C877B9BA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27" y="915955"/>
            <a:ext cx="2438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1559E83-9E95-802B-AF74-D0457EE3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67" y="78260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70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E615-34C7-C03F-DB3D-44529501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D06F0-CA41-E10B-9F2F-3E2223D3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6307-047E-57B1-5BD2-D650CF05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8BC4F-4316-995E-40E7-17752C26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33</a:t>
            </a:fld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EFC173-5B02-83EC-4388-D9B2E5FA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80" y="1352550"/>
            <a:ext cx="58674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079AC06-01F9-5318-E656-80130771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69" y="1352550"/>
            <a:ext cx="3928965" cy="278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istogram of 8x8 cell - bar graph representing the 9-bin histogram values calculated.">
            <a:extLst>
              <a:ext uri="{FF2B5EF4-FFF2-40B4-BE49-F238E27FC236}">
                <a16:creationId xmlns:a16="http://schemas.microsoft.com/office/drawing/2014/main" id="{B00A57FD-6141-8E51-9C25-D3F5D717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2" y="4441988"/>
            <a:ext cx="3354549" cy="19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57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C0A9-65B9-B5A5-4B0A-EA453AF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16x16 Normalization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78911-2333-1117-EE46-6D868B5F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CE484-4CC1-539F-E5FD-4AA88E1D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83834-8B11-8C21-D31F-95B42EC3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2BAF-6E0E-4899-AC44-A744DBDDF038}" type="slidenum">
              <a:rPr lang="en-IN" smtClean="0"/>
              <a:t>34</a:t>
            </a:fld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C80925-81AC-B386-0F69-5000075B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444" y="638732"/>
            <a:ext cx="290512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OG 16x16 Block Normalization concept explained - histogram is normalized so they are not affected by lighting variations.">
            <a:extLst>
              <a:ext uri="{FF2B5EF4-FFF2-40B4-BE49-F238E27FC236}">
                <a16:creationId xmlns:a16="http://schemas.microsoft.com/office/drawing/2014/main" id="{9B77E8A8-6B53-FCCC-4E36-D3FEB83C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68" y="1281510"/>
            <a:ext cx="24193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C83A9D-A709-9666-7E8E-4F7306A79B96}"/>
              </a:ext>
            </a:extLst>
          </p:cNvPr>
          <p:cNvSpPr txBox="1"/>
          <p:nvPr/>
        </p:nvSpPr>
        <p:spPr>
          <a:xfrm>
            <a:off x="3700365" y="1674674"/>
            <a:ext cx="4791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200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an RGB </a:t>
            </a:r>
            <a:r>
              <a:rPr lang="en-IN" sz="1200" b="0" i="0" dirty="0" err="1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200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vector [ 128, 64, 32 ]. The length of this vector is $\sqrt{128^2 + 64^2 + 32^2} = 146.64. This is also called the L2 norm of the vector. Dividing each element of this vector by 146.64 gives us a normalized vector [0.87, 0.43, 0.22].</a:t>
            </a:r>
          </a:p>
          <a:p>
            <a:pPr algn="l"/>
            <a:r>
              <a:rPr lang="en-IN" sz="1200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200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vector in which the elements are twice the value of the first vector 2 x [ 128, 64, 32 ] = [ 256, 128, 64 ]. You can work it out yourself to see that normalizing [ 256, 128, 64 ] will result in [0.87, 0.43, 0.22], which is the same as the normalized version of the original RGB vector. You can see that normalizing a vector removes the scale.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2CC08-D2C3-6C34-61DA-09C710468254}"/>
              </a:ext>
            </a:extLst>
          </p:cNvPr>
          <p:cNvSpPr txBox="1"/>
          <p:nvPr/>
        </p:nvSpPr>
        <p:spPr>
          <a:xfrm>
            <a:off x="3700365" y="3429000"/>
            <a:ext cx="4697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 i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A 16×16 block has 4 histograms which can be concatenated to form a 36 x 1 element vector and it can be normalized just the way a 3×1 vector is normalized. The window is then moved by 8 pixels ( see animation ) and a normalized 36×1 vector is calculated over this window and the process is repeated.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AFE44-8EEF-1AAD-CF45-85C4624FC2EF}"/>
              </a:ext>
            </a:extLst>
          </p:cNvPr>
          <p:cNvSpPr txBox="1"/>
          <p:nvPr/>
        </p:nvSpPr>
        <p:spPr>
          <a:xfrm>
            <a:off x="3799778" y="4601429"/>
            <a:ext cx="44118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positions of the 16×16 blocks do we have ? There are 7 horizontal and 15 vertical positions making a total of 7 x 15 = 105 positions.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16×16 block is represented by a 36×1 vector. So when we concatenate them all into one </a:t>
            </a:r>
            <a:r>
              <a:rPr lang="en-IN" sz="1200" dirty="0" err="1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gaint</a:t>
            </a:r>
            <a:r>
              <a:rPr lang="en-IN" sz="12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we obtain a 36×105 = 3780 dimensional vector.</a:t>
            </a:r>
          </a:p>
        </p:txBody>
      </p:sp>
    </p:spTree>
    <p:extLst>
      <p:ext uri="{BB962C8B-B14F-4D97-AF65-F5344CB8AC3E}">
        <p14:creationId xmlns:p14="http://schemas.microsoft.com/office/powerpoint/2010/main" val="482148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r>
              <a:rPr lang="en-US" dirty="0"/>
              <a:t>Pictorial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1875" t="27344" r="9375" b="41980"/>
          <a:stretch>
            <a:fillRect/>
          </a:stretch>
        </p:blipFill>
        <p:spPr bwMode="auto">
          <a:xfrm>
            <a:off x="1676400" y="1524000"/>
            <a:ext cx="904728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1" y="4419602"/>
            <a:ext cx="7962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average gradient image over training examples</a:t>
            </a:r>
          </a:p>
          <a:p>
            <a:pPr marL="342900" indent="-342900">
              <a:buAutoNum type="alphaLcParenBoth"/>
            </a:pPr>
            <a:r>
              <a:rPr lang="en-US" dirty="0"/>
              <a:t>each “pixel” shows max positive SVM weight in the block centered on that pixel</a:t>
            </a:r>
          </a:p>
          <a:p>
            <a:pPr marL="342900" indent="-342900">
              <a:buAutoNum type="alphaLcParenBoth"/>
            </a:pPr>
            <a:r>
              <a:rPr lang="en-US" dirty="0"/>
              <a:t>same as (b) for negative SVM weights</a:t>
            </a:r>
          </a:p>
          <a:p>
            <a:pPr marL="342900" indent="-342900">
              <a:buAutoNum type="alphaLcParenBoth"/>
            </a:pPr>
            <a:r>
              <a:rPr lang="en-US" dirty="0"/>
              <a:t>test image</a:t>
            </a:r>
          </a:p>
          <a:p>
            <a:pPr marL="342900" indent="-342900">
              <a:buAutoNum type="alphaLcParenBoth"/>
            </a:pPr>
            <a:r>
              <a:rPr lang="en-US" dirty="0"/>
              <a:t>its R-HOG descriptor</a:t>
            </a:r>
          </a:p>
          <a:p>
            <a:pPr marL="342900" indent="-342900">
              <a:buAutoNum type="alphaLcParenBoth"/>
            </a:pPr>
            <a:r>
              <a:rPr lang="en-US" dirty="0"/>
              <a:t>R-HOG descriptor weighted by positive SVM weights</a:t>
            </a:r>
          </a:p>
          <a:p>
            <a:pPr marL="342900" indent="-342900">
              <a:buAutoNum type="alphaLcParenBoth"/>
            </a:pPr>
            <a:r>
              <a:rPr lang="en-US" dirty="0"/>
              <a:t>R-HOG descriptor weighted by negative SVM weights</a:t>
            </a:r>
          </a:p>
          <a:p>
            <a:pPr marL="342900" indent="-342900">
              <a:buAutoNum type="alphaLcParenBoth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0" y="12954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787196-12BC-69B4-5AB8-149197D22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04801"/>
            <a:ext cx="7777163" cy="614363"/>
          </a:xfrm>
        </p:spPr>
        <p:txBody>
          <a:bodyPr vert="horz" lIns="90360" tIns="44280" rIns="90360" bIns="44280" rtlCol="0" anchor="ctr">
            <a:norm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Features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846177B-005A-24D3-FF42-4700822CC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1"/>
            <a:ext cx="7853363" cy="5033963"/>
          </a:xfrm>
        </p:spPr>
        <p:txBody>
          <a:bodyPr vert="horz" lIns="90360" tIns="44280" rIns="90360" bIns="44280" rtlCol="0">
            <a:normAutofit/>
          </a:bodyPr>
          <a:lstStyle/>
          <a:p>
            <a:pPr marL="338138" indent="-338138" defTabSz="457200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Four basic types.</a:t>
            </a:r>
          </a:p>
          <a:p>
            <a:pPr marL="738188" lvl="1" indent="-280988" defTabSz="457200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They are easy to calculate.</a:t>
            </a:r>
          </a:p>
          <a:p>
            <a:pPr marL="738188" lvl="1" indent="-280988" defTabSz="457200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white areas are subtracted from the black ones.</a:t>
            </a:r>
          </a:p>
          <a:p>
            <a:pPr marL="738188" lvl="1" indent="-280988" defTabSz="457200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A special representation of the sample called the </a:t>
            </a:r>
            <a:r>
              <a:rPr lang="en-GB" altLang="en-US" sz="1800" b="1"/>
              <a:t>integral image</a:t>
            </a:r>
            <a:r>
              <a:rPr lang="en-GB" altLang="en-US" sz="1800"/>
              <a:t> makes feature extraction faster.</a:t>
            </a:r>
          </a:p>
          <a:p>
            <a:pPr marL="338138" indent="-338138" defTabSz="45720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br>
              <a:rPr lang="en-GB" altLang="en-US"/>
            </a:br>
            <a:r>
              <a:rPr lang="en-GB" altLang="en-US"/>
              <a:t>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2CE1B1F-CCEA-AFD8-20CC-03D572F1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2772747"/>
            <a:ext cx="35814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BF3328A7-AA2D-C247-3F51-E27D6E6C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1"/>
            <a:ext cx="35814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E45E4C9-545D-7743-6034-F81CE530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00" y="4844435"/>
            <a:ext cx="3581401" cy="18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9714630-687E-C198-2389-3858924A2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04801"/>
            <a:ext cx="7777163" cy="614363"/>
          </a:xfrm>
        </p:spPr>
        <p:txBody>
          <a:bodyPr vert="horz" lIns="90360" tIns="44280" rIns="90360" bIns="44280" rtlCol="0" anchor="ctr">
            <a:norm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Integral images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0C6D821-661E-6582-4E55-4E838D890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20009" y="1324334"/>
            <a:ext cx="7853363" cy="5033963"/>
          </a:xfrm>
        </p:spPr>
        <p:txBody>
          <a:bodyPr vert="horz" lIns="90360" tIns="44280" rIns="90360" bIns="44280" rtlCol="0">
            <a:normAutofit fontScale="85000" lnSpcReduction="10000"/>
          </a:bodyPr>
          <a:lstStyle/>
          <a:p>
            <a:pPr marL="338138" indent="-338138" defTabSz="457200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Summed area tables</a:t>
            </a:r>
          </a:p>
          <a:p>
            <a:pPr marL="338138" indent="-338138" defTabSz="457200"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/>
          </a:p>
          <a:p>
            <a:pPr marL="338138" indent="-338138" defTabSz="457200"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/>
          </a:p>
          <a:p>
            <a:pPr marL="338138" indent="-338138" defTabSz="457200"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/>
          </a:p>
          <a:p>
            <a:pPr marL="338138" indent="-338138" defTabSz="457200"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/>
          </a:p>
          <a:p>
            <a:pPr marL="338138" indent="-338138" defTabSz="457200"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/>
          </a:p>
          <a:p>
            <a:pPr marL="338138" indent="-338138" defTabSz="457200"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/>
          </a:p>
          <a:p>
            <a:pPr marL="338138" indent="-338138" defTabSz="457200"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/>
          </a:p>
          <a:p>
            <a:pPr marL="338138" indent="-338138" defTabSz="457200"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/>
          </a:p>
          <a:p>
            <a:pPr marL="338138" indent="-338138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 representation that means any rectangle’s values can be calculated in four accesses of the integral image.</a:t>
            </a:r>
          </a:p>
          <a:p>
            <a:pPr marL="338138" indent="-338138" defTabSz="45720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br>
              <a:rPr lang="en-GB" altLang="en-US" dirty="0"/>
            </a:br>
            <a:r>
              <a:rPr lang="en-GB" altLang="en-US" dirty="0"/>
              <a:t>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4693E62-46E1-EA9B-7ED0-64D515EC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0" y="1657708"/>
            <a:ext cx="33131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4CE6E5B-8B42-6477-44B8-7B99BC1B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765624"/>
            <a:ext cx="4892350" cy="27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4E778CE-BC04-C3B6-E8A8-08DFD9114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altLang="en-US"/>
              <a:t>Fast Computation of Pixel Sums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790F74A7-CE20-A71A-0FEE-2EC6C1A8B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272" y="1233487"/>
            <a:ext cx="883126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A1F8FD-6F4F-98D9-328C-1B550811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20" y="1233487"/>
            <a:ext cx="5561045" cy="30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5B177AC-C3CF-06E8-77E8-85C9B27C7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04801"/>
            <a:ext cx="7777163" cy="614363"/>
          </a:xfrm>
        </p:spPr>
        <p:txBody>
          <a:bodyPr vert="horz" lIns="90360" tIns="44280" rIns="90360" bIns="44280" rtlCol="0" anchor="ctr">
            <a:norm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Feature Extraction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EAFD2E9-A5F7-F7B4-7609-E81AA0E6C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1"/>
            <a:ext cx="7853363" cy="5033963"/>
          </a:xfrm>
        </p:spPr>
        <p:txBody>
          <a:bodyPr vert="horz" lIns="90360" tIns="44280" rIns="90360" bIns="44280" rtlCol="0">
            <a:normAutofit/>
          </a:bodyPr>
          <a:lstStyle/>
          <a:p>
            <a:pPr marL="338138" indent="-338138" defTabSz="457200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Features are extracted from sub windows of a sample image.</a:t>
            </a:r>
          </a:p>
          <a:p>
            <a:pPr marL="738188" lvl="1" indent="-280988" defTabSz="457200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base size for a sub window is 24 by 24 pixels.</a:t>
            </a:r>
          </a:p>
          <a:p>
            <a:pPr marL="738188" lvl="1" indent="-280988" defTabSz="457200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Each of the four feature types are scaled and shifted across all possible combinations</a:t>
            </a:r>
          </a:p>
          <a:p>
            <a:pPr lvl="2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In a 24 pixel by 24 pixel sub window there are ~160,000 possible features to be calculated.</a:t>
            </a:r>
          </a:p>
          <a:p>
            <a:pPr lvl="2" defTabSz="45720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15F2781-A5F6-63CC-E82E-5184C37F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52800"/>
            <a:ext cx="4724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849573D-3F6E-F029-237C-473026971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altLang="en-US"/>
              <a:t>Learning with many features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0848C6A-FE51-80EA-DD0E-4FF1A7CD4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772400" cy="5334000"/>
          </a:xfrm>
        </p:spPr>
        <p:txBody>
          <a:bodyPr>
            <a:normAutofit fontScale="77500" lnSpcReduction="20000"/>
          </a:bodyPr>
          <a:lstStyle/>
          <a:p>
            <a:pPr marL="338138" indent="-338138" defTabSz="457200">
              <a:lnSpc>
                <a:spcPct val="90000"/>
              </a:lnSpc>
            </a:pPr>
            <a:r>
              <a:rPr lang="en-US" altLang="en-US"/>
              <a:t>We have 160,000 features – how can we learn a classifier with only a few hundred training examples without overfitting?</a:t>
            </a:r>
          </a:p>
          <a:p>
            <a:pPr marL="338138" indent="-338138" defTabSz="457200">
              <a:lnSpc>
                <a:spcPct val="90000"/>
              </a:lnSpc>
            </a:pPr>
            <a:endParaRPr lang="en-US" altLang="en-US"/>
          </a:p>
          <a:p>
            <a:pPr marL="338138" indent="-338138" defTabSz="457200">
              <a:lnSpc>
                <a:spcPct val="90000"/>
              </a:lnSpc>
            </a:pPr>
            <a:r>
              <a:rPr lang="en-US" altLang="en-US"/>
              <a:t>Idea:</a:t>
            </a:r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Learn a single very simple classifier (a “weak classifier”)</a:t>
            </a:r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Classify the data</a:t>
            </a:r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Look at where it makes errors</a:t>
            </a:r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Reweight the data so that the inputs where we made errors get higher weight in the learning process</a:t>
            </a:r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Now learn a 2</a:t>
            </a:r>
            <a:r>
              <a:rPr lang="en-US" altLang="en-US" baseline="30000"/>
              <a:t>nd</a:t>
            </a:r>
            <a:r>
              <a:rPr lang="en-US" altLang="en-US"/>
              <a:t> simple classifier on the weighted data</a:t>
            </a:r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Combine the 1</a:t>
            </a:r>
            <a:r>
              <a:rPr lang="en-US" altLang="en-US" baseline="30000"/>
              <a:t>st</a:t>
            </a:r>
            <a:r>
              <a:rPr lang="en-US" altLang="en-US"/>
              <a:t> and 2</a:t>
            </a:r>
            <a:r>
              <a:rPr lang="en-US" altLang="en-US" baseline="30000"/>
              <a:t>nd</a:t>
            </a:r>
            <a:r>
              <a:rPr lang="en-US" altLang="en-US"/>
              <a:t> classifier and weight the data according to where they make errors</a:t>
            </a:r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Learn a 3</a:t>
            </a:r>
            <a:r>
              <a:rPr lang="en-US" altLang="en-US" baseline="30000"/>
              <a:t>rd</a:t>
            </a:r>
            <a:r>
              <a:rPr lang="en-US" altLang="en-US"/>
              <a:t> classifier on the weighted data</a:t>
            </a:r>
          </a:p>
          <a:p>
            <a:pPr marL="738188" lvl="1" indent="-280988" defTabSz="457200">
              <a:lnSpc>
                <a:spcPct val="90000"/>
              </a:lnSpc>
            </a:pPr>
            <a:endParaRPr lang="en-US" altLang="en-US"/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… and so on until we learn T simple classifiers</a:t>
            </a:r>
          </a:p>
          <a:p>
            <a:pPr marL="738188" lvl="1" indent="-280988" defTabSz="457200">
              <a:lnSpc>
                <a:spcPct val="90000"/>
              </a:lnSpc>
            </a:pPr>
            <a:endParaRPr lang="en-US" altLang="en-US"/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Final classifier is the combination of all T classifiers</a:t>
            </a:r>
          </a:p>
          <a:p>
            <a:pPr marL="738188" lvl="1" indent="-280988" defTabSz="457200">
              <a:lnSpc>
                <a:spcPct val="90000"/>
              </a:lnSpc>
            </a:pPr>
            <a:endParaRPr lang="en-US" altLang="en-US"/>
          </a:p>
          <a:p>
            <a:pPr marL="738188" lvl="1" indent="-280988" defTabSz="457200">
              <a:lnSpc>
                <a:spcPct val="90000"/>
              </a:lnSpc>
            </a:pPr>
            <a:r>
              <a:rPr lang="en-US" altLang="en-US"/>
              <a:t>This procedure is called “Boosting” – works very well in practice.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61E646A-71B7-1128-A8B7-10F5EA322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“Decision Stumps”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C6D8695-4D7B-CD4C-25DE-43733B2A3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Decision stumps = decision tree with only a single root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Certainly a very weak learner!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Say the attributes are real-valued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Decision stump algorithm looks at all possible thresholds for each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Selects the one with the max information 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Resulting classifier is a simple threshold on a single feature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Outputs a +1 if the attribute is above a certain threshold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Outputs a -1 if the attribute is below the threshold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Note: can restrict the search for to the n-1 “midpoint” locations between a sorted list of attribute values for each feature. So complexity is n log n per attribute.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Note this is exactly equivalent to learning a perceptron with a single intercept term (so we could also learn these stumps via gradient descent and mean squared error)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4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5A91787F-FADF-4622-A7FE-36ED0CAD60D9}" vid="{063E6F3D-AFA5-48E1-84EC-1D02049281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1374</Words>
  <Application>Microsoft Office PowerPoint</Application>
  <PresentationFormat>Widescreen</PresentationFormat>
  <Paragraphs>215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Times New Roman</vt:lpstr>
      <vt:lpstr>Theme4</vt:lpstr>
      <vt:lpstr>Face Detection</vt:lpstr>
      <vt:lpstr>Viola-Jones Face Detection Algorithm</vt:lpstr>
      <vt:lpstr>Viola Jones Technique Overview</vt:lpstr>
      <vt:lpstr>Features</vt:lpstr>
      <vt:lpstr>Integral images</vt:lpstr>
      <vt:lpstr>Fast Computation of Pixel Sums</vt:lpstr>
      <vt:lpstr>Feature Extraction</vt:lpstr>
      <vt:lpstr>Learning with many features</vt:lpstr>
      <vt:lpstr>“Decision Stumps”</vt:lpstr>
      <vt:lpstr>Boosting Example</vt:lpstr>
      <vt:lpstr>First classifier</vt:lpstr>
      <vt:lpstr>First 2 classifiers</vt:lpstr>
      <vt:lpstr>First 3 classifiers</vt:lpstr>
      <vt:lpstr>Final Classifier learned by Boosting</vt:lpstr>
      <vt:lpstr>Final Classifier learned by Boosting</vt:lpstr>
      <vt:lpstr>Boosting with Decision Stumps</vt:lpstr>
      <vt:lpstr>How is classifier combining done?</vt:lpstr>
      <vt:lpstr>Reduction in Error as Boosting adds Classifiers</vt:lpstr>
      <vt:lpstr>Useful Features Learned by Boosting</vt:lpstr>
      <vt:lpstr>A Cascade of Classifiers</vt:lpstr>
      <vt:lpstr>Detection in Real Images</vt:lpstr>
      <vt:lpstr>Training</vt:lpstr>
      <vt:lpstr>Small set of 111 Training Images</vt:lpstr>
      <vt:lpstr>Sample results using the Viola-Jones Detector</vt:lpstr>
      <vt:lpstr>More Detection Examples</vt:lpstr>
      <vt:lpstr>Histograms of Oriented Gradients for Human Detection</vt:lpstr>
      <vt:lpstr>Overview</vt:lpstr>
      <vt:lpstr>Details</vt:lpstr>
      <vt:lpstr>More Details</vt:lpstr>
      <vt:lpstr>Pre processing</vt:lpstr>
      <vt:lpstr>Gradient calculation</vt:lpstr>
      <vt:lpstr>Histogram of gradients</vt:lpstr>
      <vt:lpstr>PowerPoint Presentation</vt:lpstr>
      <vt:lpstr>16x16 Normalization</vt:lpstr>
      <vt:lpstr>Pictorial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dc:creator>Nandi Vardhan Harlalli Rajendra</dc:creator>
  <cp:lastModifiedBy>Nandi Vardhan Harlalli Rajendra</cp:lastModifiedBy>
  <cp:revision>2</cp:revision>
  <dcterms:created xsi:type="dcterms:W3CDTF">2022-05-21T05:27:39Z</dcterms:created>
  <dcterms:modified xsi:type="dcterms:W3CDTF">2022-05-21T05:57:26Z</dcterms:modified>
</cp:coreProperties>
</file>