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4" r:id="rId4"/>
  </p:sldMasterIdLst>
  <p:notesMasterIdLst>
    <p:notesMasterId r:id="rId31"/>
  </p:notesMasterIdLst>
  <p:handoutMasterIdLst>
    <p:handoutMasterId r:id="rId32"/>
  </p:handoutMasterIdLst>
  <p:sldIdLst>
    <p:sldId id="754" r:id="rId5"/>
    <p:sldId id="814" r:id="rId6"/>
    <p:sldId id="875" r:id="rId7"/>
    <p:sldId id="835" r:id="rId8"/>
    <p:sldId id="839" r:id="rId9"/>
    <p:sldId id="854" r:id="rId10"/>
    <p:sldId id="876" r:id="rId11"/>
    <p:sldId id="840" r:id="rId12"/>
    <p:sldId id="869" r:id="rId13"/>
    <p:sldId id="870" r:id="rId14"/>
    <p:sldId id="871" r:id="rId15"/>
    <p:sldId id="874" r:id="rId16"/>
    <p:sldId id="873" r:id="rId17"/>
    <p:sldId id="872" r:id="rId18"/>
    <p:sldId id="877" r:id="rId19"/>
    <p:sldId id="879" r:id="rId20"/>
    <p:sldId id="878" r:id="rId21"/>
    <p:sldId id="881" r:id="rId22"/>
    <p:sldId id="880" r:id="rId23"/>
    <p:sldId id="882" r:id="rId24"/>
    <p:sldId id="770" r:id="rId25"/>
    <p:sldId id="883" r:id="rId26"/>
    <p:sldId id="884" r:id="rId27"/>
    <p:sldId id="868" r:id="rId28"/>
    <p:sldId id="288" r:id="rId29"/>
    <p:sldId id="848" r:id="rId30"/>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A00"/>
    <a:srgbClr val="868686"/>
    <a:srgbClr val="E26D32"/>
    <a:srgbClr val="76B900"/>
    <a:srgbClr val="5A5A5A"/>
    <a:srgbClr val="F2F2F2"/>
    <a:srgbClr val="0071C5"/>
    <a:srgbClr val="9A4216"/>
    <a:srgbClr val="4E2D00"/>
    <a:srgbClr val="0D3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4"/>
    <p:restoredTop sz="71988" autoAdjust="0"/>
  </p:normalViewPr>
  <p:slideViewPr>
    <p:cSldViewPr snapToGrid="0">
      <p:cViewPr varScale="1">
        <p:scale>
          <a:sx n="109" d="100"/>
          <a:sy n="109" d="100"/>
        </p:scale>
        <p:origin x="840" y="102"/>
      </p:cViewPr>
      <p:guideLst>
        <p:guide orient="horz" pos="1316"/>
        <p:guide orient="horz" pos="3050"/>
        <p:guide orient="horz" pos="3189"/>
        <p:guide pos="5455"/>
        <p:guide orient="horz" pos="975"/>
        <p:guide pos="3457"/>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Lee (Developer Programs)" userId="f47351a6-0e28-4941-b6cd-419bf959951c" providerId="ADAL" clId="{A8BE3777-F88D-4E82-8507-0949FF76594C}"/>
    <pc:docChg chg="undo custSel modSld">
      <pc:chgData name="Kevin Lee (Developer Programs)" userId="f47351a6-0e28-4941-b6cd-419bf959951c" providerId="ADAL" clId="{A8BE3777-F88D-4E82-8507-0949FF76594C}" dt="2022-08-03T17:47:16.865" v="1200" actId="20577"/>
      <pc:docMkLst>
        <pc:docMk/>
      </pc:docMkLst>
      <pc:sldChg chg="modSp mod">
        <pc:chgData name="Kevin Lee (Developer Programs)" userId="f47351a6-0e28-4941-b6cd-419bf959951c" providerId="ADAL" clId="{A8BE3777-F88D-4E82-8507-0949FF76594C}" dt="2022-08-03T17:03:15.757" v="7" actId="20577"/>
        <pc:sldMkLst>
          <pc:docMk/>
          <pc:sldMk cId="3116770051" sldId="754"/>
        </pc:sldMkLst>
        <pc:spChg chg="mod">
          <ac:chgData name="Kevin Lee (Developer Programs)" userId="f47351a6-0e28-4941-b6cd-419bf959951c" providerId="ADAL" clId="{A8BE3777-F88D-4E82-8507-0949FF76594C}" dt="2022-08-03T17:03:15.757" v="7" actId="20577"/>
          <ac:spMkLst>
            <pc:docMk/>
            <pc:sldMk cId="3116770051" sldId="754"/>
            <ac:spMk id="5" creationId="{00000000-0000-0000-0000-000000000000}"/>
          </ac:spMkLst>
        </pc:spChg>
      </pc:sldChg>
      <pc:sldChg chg="modNotesTx">
        <pc:chgData name="Kevin Lee (Developer Programs)" userId="f47351a6-0e28-4941-b6cd-419bf959951c" providerId="ADAL" clId="{A8BE3777-F88D-4E82-8507-0949FF76594C}" dt="2022-08-03T17:01:49.272" v="4"/>
        <pc:sldMkLst>
          <pc:docMk/>
          <pc:sldMk cId="1604735966" sldId="835"/>
        </pc:sldMkLst>
      </pc:sldChg>
      <pc:sldChg chg="modNotesTx">
        <pc:chgData name="Kevin Lee (Developer Programs)" userId="f47351a6-0e28-4941-b6cd-419bf959951c" providerId="ADAL" clId="{A8BE3777-F88D-4E82-8507-0949FF76594C}" dt="2022-08-03T17:29:20.113" v="752"/>
        <pc:sldMkLst>
          <pc:docMk/>
          <pc:sldMk cId="760242322" sldId="840"/>
        </pc:sldMkLst>
      </pc:sldChg>
      <pc:sldChg chg="modNotesTx">
        <pc:chgData name="Kevin Lee (Developer Programs)" userId="f47351a6-0e28-4941-b6cd-419bf959951c" providerId="ADAL" clId="{A8BE3777-F88D-4E82-8507-0949FF76594C}" dt="2022-08-03T17:07:01.798" v="25" actId="20577"/>
        <pc:sldMkLst>
          <pc:docMk/>
          <pc:sldMk cId="1400122703" sldId="854"/>
        </pc:sldMkLst>
      </pc:sldChg>
      <pc:sldChg chg="modNotesTx">
        <pc:chgData name="Kevin Lee (Developer Programs)" userId="f47351a6-0e28-4941-b6cd-419bf959951c" providerId="ADAL" clId="{A8BE3777-F88D-4E82-8507-0949FF76594C}" dt="2022-08-03T17:15:09.301" v="239" actId="20577"/>
        <pc:sldMkLst>
          <pc:docMk/>
          <pc:sldMk cId="1018327566" sldId="869"/>
        </pc:sldMkLst>
      </pc:sldChg>
      <pc:sldChg chg="modNotesTx">
        <pc:chgData name="Kevin Lee (Developer Programs)" userId="f47351a6-0e28-4941-b6cd-419bf959951c" providerId="ADAL" clId="{A8BE3777-F88D-4E82-8507-0949FF76594C}" dt="2022-08-03T17:16:02.831" v="384" actId="20577"/>
        <pc:sldMkLst>
          <pc:docMk/>
          <pc:sldMk cId="4054707690" sldId="870"/>
        </pc:sldMkLst>
      </pc:sldChg>
      <pc:sldChg chg="modNotesTx">
        <pc:chgData name="Kevin Lee (Developer Programs)" userId="f47351a6-0e28-4941-b6cd-419bf959951c" providerId="ADAL" clId="{A8BE3777-F88D-4E82-8507-0949FF76594C}" dt="2022-08-03T17:19:03.444" v="639" actId="20577"/>
        <pc:sldMkLst>
          <pc:docMk/>
          <pc:sldMk cId="962656923" sldId="871"/>
        </pc:sldMkLst>
      </pc:sldChg>
      <pc:sldChg chg="modNotesTx">
        <pc:chgData name="Kevin Lee (Developer Programs)" userId="f47351a6-0e28-4941-b6cd-419bf959951c" providerId="ADAL" clId="{A8BE3777-F88D-4E82-8507-0949FF76594C}" dt="2022-08-03T17:32:21.223" v="835" actId="20577"/>
        <pc:sldMkLst>
          <pc:docMk/>
          <pc:sldMk cId="3125389322" sldId="872"/>
        </pc:sldMkLst>
      </pc:sldChg>
      <pc:sldChg chg="modNotesTx">
        <pc:chgData name="Kevin Lee (Developer Programs)" userId="f47351a6-0e28-4941-b6cd-419bf959951c" providerId="ADAL" clId="{A8BE3777-F88D-4E82-8507-0949FF76594C}" dt="2022-08-03T17:32:04.429" v="825"/>
        <pc:sldMkLst>
          <pc:docMk/>
          <pc:sldMk cId="407570346" sldId="873"/>
        </pc:sldMkLst>
      </pc:sldChg>
      <pc:sldChg chg="modNotesTx">
        <pc:chgData name="Kevin Lee (Developer Programs)" userId="f47351a6-0e28-4941-b6cd-419bf959951c" providerId="ADAL" clId="{A8BE3777-F88D-4E82-8507-0949FF76594C}" dt="2022-08-03T17:20:14.859" v="741" actId="20577"/>
        <pc:sldMkLst>
          <pc:docMk/>
          <pc:sldMk cId="252969584" sldId="874"/>
        </pc:sldMkLst>
      </pc:sldChg>
      <pc:sldChg chg="modNotesTx">
        <pc:chgData name="Kevin Lee (Developer Programs)" userId="f47351a6-0e28-4941-b6cd-419bf959951c" providerId="ADAL" clId="{A8BE3777-F88D-4E82-8507-0949FF76594C}" dt="2022-08-03T17:00:18.044" v="3" actId="20577"/>
        <pc:sldMkLst>
          <pc:docMk/>
          <pc:sldMk cId="3997939057" sldId="875"/>
        </pc:sldMkLst>
      </pc:sldChg>
      <pc:sldChg chg="modNotesTx">
        <pc:chgData name="Kevin Lee (Developer Programs)" userId="f47351a6-0e28-4941-b6cd-419bf959951c" providerId="ADAL" clId="{A8BE3777-F88D-4E82-8507-0949FF76594C}" dt="2022-08-03T17:07:57.629" v="27" actId="20577"/>
        <pc:sldMkLst>
          <pc:docMk/>
          <pc:sldMk cId="1820229403" sldId="876"/>
        </pc:sldMkLst>
      </pc:sldChg>
      <pc:sldChg chg="modNotesTx">
        <pc:chgData name="Kevin Lee (Developer Programs)" userId="f47351a6-0e28-4941-b6cd-419bf959951c" providerId="ADAL" clId="{A8BE3777-F88D-4E82-8507-0949FF76594C}" dt="2022-08-03T17:46:21.671" v="982" actId="20577"/>
        <pc:sldMkLst>
          <pc:docMk/>
          <pc:sldMk cId="1771411510" sldId="878"/>
        </pc:sldMkLst>
      </pc:sldChg>
      <pc:sldChg chg="modNotesTx">
        <pc:chgData name="Kevin Lee (Developer Programs)" userId="f47351a6-0e28-4941-b6cd-419bf959951c" providerId="ADAL" clId="{A8BE3777-F88D-4E82-8507-0949FF76594C}" dt="2022-08-03T17:38:17.880" v="840"/>
        <pc:sldMkLst>
          <pc:docMk/>
          <pc:sldMk cId="2996895090" sldId="879"/>
        </pc:sldMkLst>
      </pc:sldChg>
      <pc:sldChg chg="modNotesTx">
        <pc:chgData name="Kevin Lee (Developer Programs)" userId="f47351a6-0e28-4941-b6cd-419bf959951c" providerId="ADAL" clId="{A8BE3777-F88D-4E82-8507-0949FF76594C}" dt="2022-08-03T17:47:16.865" v="1200" actId="20577"/>
        <pc:sldMkLst>
          <pc:docMk/>
          <pc:sldMk cId="3233015071" sldId="880"/>
        </pc:sldMkLst>
      </pc:sldChg>
      <pc:sldChg chg="modNotesTx">
        <pc:chgData name="Kevin Lee (Developer Programs)" userId="f47351a6-0e28-4941-b6cd-419bf959951c" providerId="ADAL" clId="{A8BE3777-F88D-4E82-8507-0949FF76594C}" dt="2022-08-03T17:46:52.227" v="1088" actId="20577"/>
        <pc:sldMkLst>
          <pc:docMk/>
          <pc:sldMk cId="1637693387" sldId="881"/>
        </pc:sldMkLst>
      </pc:sldChg>
      <pc:sldChg chg="modNotesTx">
        <pc:chgData name="Kevin Lee (Developer Programs)" userId="f47351a6-0e28-4941-b6cd-419bf959951c" providerId="ADAL" clId="{A8BE3777-F88D-4E82-8507-0949FF76594C}" dt="2022-08-03T17:44:58.060" v="886" actId="20577"/>
        <pc:sldMkLst>
          <pc:docMk/>
          <pc:sldMk cId="150015338" sldId="8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8/3/2022</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a:t>We can stack LSTM layers to create a deep neural network. Based on our experimentation, we were able to achieve good results with 3 layers of stacked LSTMs, but will recommend more experimentation when you have time.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11</a:t>
            </a:fld>
            <a:endParaRPr lang="en-US"/>
          </a:p>
        </p:txBody>
      </p:sp>
    </p:spTree>
    <p:extLst>
      <p:ext uri="{BB962C8B-B14F-4D97-AF65-F5344CB8AC3E}">
        <p14:creationId xmlns:p14="http://schemas.microsoft.com/office/powerpoint/2010/main" val="3719167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a:t>This is what the architecture of 3 layers of stacked LSTM model looks like.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3978796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b="0" dirty="0"/>
              <a:t>A more advanced architecture, </a:t>
            </a:r>
            <a:r>
              <a:rPr lang="en-US" b="1" dirty="0"/>
              <a:t>CNN LSTM Sequence Prediction</a:t>
            </a:r>
            <a:r>
              <a:rPr lang="en-US" dirty="0"/>
              <a:t> model, is rising in popularity. This model is designed specifically for sequential prediction with spatial inputs (e.g. videos), however, could be applied to time series prediction as well. The CNN LSTM uses a convolutional neural layer to extract features from the sequence on top of the LSTM layers which also inherently extract features. Since we are dealing with one dimensional time series, we are going to use 1D convolutional network, starting with a kernel size of 12 and 50 filters. We also use a max pooling layer of size 2 to shrink the data size. Figure 5 shows the architecture of the new model.</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1829670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30"/>
              </a:spcBef>
              <a:spcAft>
                <a:spcPts val="0"/>
              </a:spcAft>
              <a:buClrTx/>
              <a:buSzTx/>
              <a:buFontTx/>
              <a:buNone/>
              <a:tabLst/>
              <a:defRPr/>
            </a:pPr>
            <a:r>
              <a:rPr lang="en-US" dirty="0"/>
              <a:t>This is what the architecture of CNN LSTM model looks like.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a:p>
        </p:txBody>
      </p:sp>
    </p:spTree>
    <p:extLst>
      <p:ext uri="{BB962C8B-B14F-4D97-AF65-F5344CB8AC3E}">
        <p14:creationId xmlns:p14="http://schemas.microsoft.com/office/powerpoint/2010/main" val="312437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15</a:t>
            </a:fld>
            <a:endParaRPr lang="en-US"/>
          </a:p>
        </p:txBody>
      </p:sp>
    </p:spTree>
    <p:extLst>
      <p:ext uri="{BB962C8B-B14F-4D97-AF65-F5344CB8AC3E}">
        <p14:creationId xmlns:p14="http://schemas.microsoft.com/office/powerpoint/2010/main" val="697257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err="1"/>
              <a:t>Keras</a:t>
            </a:r>
            <a:r>
              <a:rPr lang="en-US" dirty="0"/>
              <a:t> is an open-source software library that provides a Python interface for artificial neural networks. It supports multiple backend neural network computation, including TensorFlow. In fact, the release of TensorFlow 2.0 (2019) made </a:t>
            </a:r>
            <a:r>
              <a:rPr lang="en-US" dirty="0" err="1"/>
              <a:t>Keras</a:t>
            </a:r>
            <a:r>
              <a:rPr lang="en-US" dirty="0"/>
              <a:t> the official high-level API of TensorFlow for quick and easy model design and training. In the context of the course, we use </a:t>
            </a:r>
            <a:r>
              <a:rPr lang="en-US" dirty="0" err="1"/>
              <a:t>Keras</a:t>
            </a:r>
            <a:r>
              <a:rPr lang="en-US" dirty="0"/>
              <a:t> as an interface for the TensorFlow library, since it is the backend we choose.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a:p>
        </p:txBody>
      </p:sp>
    </p:spTree>
    <p:extLst>
      <p:ext uri="{BB962C8B-B14F-4D97-AF65-F5344CB8AC3E}">
        <p14:creationId xmlns:p14="http://schemas.microsoft.com/office/powerpoint/2010/main" val="2884716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err="1"/>
              <a:t>Keras</a:t>
            </a:r>
            <a:r>
              <a:rPr lang="en-US" dirty="0"/>
              <a:t> supports popular neural network frameworks and can run on CPU and GPU.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1471404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a:t>Here is a snippet of how easy </a:t>
            </a:r>
            <a:r>
              <a:rPr lang="en-US" dirty="0" err="1"/>
              <a:t>Keras</a:t>
            </a:r>
            <a:r>
              <a:rPr lang="en-US" dirty="0"/>
              <a:t> has made deep learning development.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18</a:t>
            </a:fld>
            <a:endParaRPr lang="en-US"/>
          </a:p>
        </p:txBody>
      </p:sp>
    </p:spTree>
    <p:extLst>
      <p:ext uri="{BB962C8B-B14F-4D97-AF65-F5344CB8AC3E}">
        <p14:creationId xmlns:p14="http://schemas.microsoft.com/office/powerpoint/2010/main" val="2287457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a:t>With </a:t>
            </a:r>
            <a:r>
              <a:rPr lang="en-US" dirty="0" err="1"/>
              <a:t>Keras</a:t>
            </a:r>
            <a:r>
              <a:rPr lang="en-US" dirty="0"/>
              <a:t>, you can quickly visualize the neural network architecture with </a:t>
            </a:r>
            <a:r>
              <a:rPr lang="en-US" dirty="0" err="1"/>
              <a:t>model.summary</a:t>
            </a:r>
            <a:r>
              <a:rPr lang="en-US" dirty="0"/>
              <a:t>().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19</a:t>
            </a:fld>
            <a:endParaRPr lang="en-US"/>
          </a:p>
        </p:txBody>
      </p:sp>
    </p:spTree>
    <p:extLst>
      <p:ext uri="{BB962C8B-B14F-4D97-AF65-F5344CB8AC3E}">
        <p14:creationId xmlns:p14="http://schemas.microsoft.com/office/powerpoint/2010/main" val="3412424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a:t>In this lab, we will develop a "classifier" which will indicate, based on SMART drive data, that a given hard drive will fail within the "</a:t>
            </a:r>
            <a:r>
              <a:rPr lang="en-US" dirty="0" err="1"/>
              <a:t>sequnce_length</a:t>
            </a:r>
            <a:r>
              <a:rPr lang="en-US" dirty="0"/>
              <a:t>“. By increasing the </a:t>
            </a:r>
            <a:r>
              <a:rPr lang="en-US" dirty="0" err="1"/>
              <a:t>sequence_length</a:t>
            </a:r>
            <a:r>
              <a:rPr lang="en-US" dirty="0"/>
              <a:t>, we could potentially learn to detect failures further in the future. In addition, different failure types could have different failure windows, so an ensemble of models, each with different windows and sequences could be leveraged for more advanced RUL predictions.</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20</a:t>
            </a:fld>
            <a:endParaRPr lang="en-US"/>
          </a:p>
        </p:txBody>
      </p:sp>
    </p:spTree>
    <p:extLst>
      <p:ext uri="{BB962C8B-B14F-4D97-AF65-F5344CB8AC3E}">
        <p14:creationId xmlns:p14="http://schemas.microsoft.com/office/powerpoint/2010/main" val="2276370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b="0" i="0" u="none" strike="noStrike" cap="none" dirty="0">
                <a:solidFill>
                  <a:schemeClr val="dk1"/>
                </a:solidFill>
                <a:latin typeface="Trebuchet MS"/>
                <a:ea typeface="Trebuchet MS"/>
                <a:cs typeface="Trebuchet MS"/>
                <a:sym typeface="Trebuchet MS"/>
              </a:rPr>
              <a:t>In the second lab, we’ll train LSTM models for time series prediction. We will discuss RNN and LSTM models, as well as the Vanishing Gradient Problem. Furthermore, we’ll experiment with different RNN architectures.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a:t>
            </a:fld>
            <a:endParaRPr lang="en-US"/>
          </a:p>
        </p:txBody>
      </p:sp>
    </p:spTree>
    <p:extLst>
      <p:ext uri="{BB962C8B-B14F-4D97-AF65-F5344CB8AC3E}">
        <p14:creationId xmlns:p14="http://schemas.microsoft.com/office/powerpoint/2010/main" val="228903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22</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895193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23</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4256647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24</a:t>
            </a:fld>
            <a:endParaRPr lang="en-US"/>
          </a:p>
        </p:txBody>
      </p:sp>
    </p:spTree>
    <p:extLst>
      <p:ext uri="{BB962C8B-B14F-4D97-AF65-F5344CB8AC3E}">
        <p14:creationId xmlns:p14="http://schemas.microsoft.com/office/powerpoint/2010/main" val="541301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25</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71460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26</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269326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330"/>
              </a:spcBef>
              <a:spcAft>
                <a:spcPts val="0"/>
              </a:spcAft>
              <a:buSzPts val="1400"/>
              <a:buNone/>
            </a:pPr>
            <a:r>
              <a:rPr lang="en-US" sz="1100" b="0" i="0" u="none" strike="noStrike" cap="none" dirty="0">
                <a:solidFill>
                  <a:schemeClr val="dk1"/>
                </a:solidFill>
                <a:latin typeface="Trebuchet MS"/>
                <a:ea typeface="Trebuchet MS"/>
                <a:cs typeface="Trebuchet MS"/>
                <a:sym typeface="Trebuchet MS"/>
              </a:rPr>
              <a:t>The workshop is appropriately broken down into 3 labs: </a:t>
            </a:r>
          </a:p>
          <a:p>
            <a:pPr marL="228600" marR="0" lvl="0" indent="-228600" algn="l" rtl="0">
              <a:lnSpc>
                <a:spcPct val="100000"/>
              </a:lnSpc>
              <a:spcBef>
                <a:spcPts val="330"/>
              </a:spcBef>
              <a:spcAft>
                <a:spcPts val="0"/>
              </a:spcAft>
              <a:buSzPts val="1400"/>
              <a:buAutoNum type="arabicPeriod"/>
            </a:pPr>
            <a:r>
              <a:rPr lang="en-US" sz="1100" b="0" i="0" u="none" strike="noStrike" cap="none" dirty="0">
                <a:solidFill>
                  <a:schemeClr val="dk1"/>
                </a:solidFill>
                <a:latin typeface="Trebuchet MS"/>
                <a:ea typeface="Trebuchet MS"/>
                <a:cs typeface="Trebuchet MS"/>
                <a:sym typeface="Trebuchet MS"/>
              </a:rPr>
              <a:t>In the first lab, we’ll train an </a:t>
            </a:r>
            <a:r>
              <a:rPr lang="en-US" sz="1100" b="0" i="0" u="none" strike="noStrike" cap="none" dirty="0" err="1">
                <a:solidFill>
                  <a:schemeClr val="dk1"/>
                </a:solidFill>
                <a:latin typeface="Trebuchet MS"/>
                <a:ea typeface="Trebuchet MS"/>
                <a:cs typeface="Trebuchet MS"/>
                <a:sym typeface="Trebuchet MS"/>
              </a:rPr>
              <a:t>XGBoost</a:t>
            </a:r>
            <a:r>
              <a:rPr lang="en-US" sz="1100" b="0" i="0" u="none" strike="noStrike" cap="none" dirty="0">
                <a:solidFill>
                  <a:schemeClr val="dk1"/>
                </a:solidFill>
                <a:latin typeface="Trebuchet MS"/>
                <a:ea typeface="Trebuchet MS"/>
                <a:cs typeface="Trebuchet MS"/>
                <a:sym typeface="Trebuchet MS"/>
              </a:rPr>
              <a:t> model for failure classification. We will discuss the </a:t>
            </a:r>
            <a:r>
              <a:rPr lang="en-US" sz="1100" b="0" i="0" u="none" strike="noStrike" cap="none" dirty="0" err="1">
                <a:solidFill>
                  <a:schemeClr val="dk1"/>
                </a:solidFill>
                <a:latin typeface="Trebuchet MS"/>
                <a:ea typeface="Trebuchet MS"/>
                <a:cs typeface="Trebuchet MS"/>
                <a:sym typeface="Trebuchet MS"/>
              </a:rPr>
              <a:t>XGBoost</a:t>
            </a:r>
            <a:r>
              <a:rPr lang="en-US" sz="1100" b="0" i="0" u="none" strike="noStrike" cap="none" dirty="0">
                <a:solidFill>
                  <a:schemeClr val="dk1"/>
                </a:solidFill>
                <a:latin typeface="Trebuchet MS"/>
                <a:ea typeface="Trebuchet MS"/>
                <a:cs typeface="Trebuchet MS"/>
                <a:sym typeface="Trebuchet MS"/>
              </a:rPr>
              <a:t> model as model evaluation metrics. </a:t>
            </a:r>
          </a:p>
          <a:p>
            <a:pPr marL="228600" marR="0" lvl="0" indent="-228600" algn="l" rtl="0">
              <a:lnSpc>
                <a:spcPct val="100000"/>
              </a:lnSpc>
              <a:spcBef>
                <a:spcPts val="330"/>
              </a:spcBef>
              <a:spcAft>
                <a:spcPts val="0"/>
              </a:spcAft>
              <a:buSzPts val="1400"/>
              <a:buAutoNum type="arabicPeriod"/>
            </a:pPr>
            <a:r>
              <a:rPr lang="en-US" sz="1100" b="0" i="0" u="none" strike="noStrike" cap="none" dirty="0">
                <a:solidFill>
                  <a:schemeClr val="dk1"/>
                </a:solidFill>
                <a:latin typeface="Trebuchet MS"/>
                <a:ea typeface="Trebuchet MS"/>
                <a:cs typeface="Trebuchet MS"/>
                <a:sym typeface="Trebuchet MS"/>
              </a:rPr>
              <a:t>In the second lab, we’ll train LSTM models for time series prediction. We will discuss RNN and LSTM models, as well as the Vanishing Gradient Problem. Furthermore, we’ll experiment with different RNN architectures. </a:t>
            </a:r>
          </a:p>
          <a:p>
            <a:pPr marL="228600" marR="0" lvl="0" indent="-228600" algn="l" rtl="0">
              <a:lnSpc>
                <a:spcPct val="100000"/>
              </a:lnSpc>
              <a:spcBef>
                <a:spcPts val="330"/>
              </a:spcBef>
              <a:spcAft>
                <a:spcPts val="0"/>
              </a:spcAft>
              <a:buSzPts val="1400"/>
              <a:buAutoNum type="arabicPeriod"/>
            </a:pPr>
            <a:r>
              <a:rPr lang="en-US" sz="1100" b="0" i="0" u="none" strike="noStrike" cap="none" dirty="0">
                <a:solidFill>
                  <a:schemeClr val="dk1"/>
                </a:solidFill>
                <a:latin typeface="Trebuchet MS"/>
                <a:ea typeface="Trebuchet MS"/>
                <a:cs typeface="Trebuchet MS"/>
                <a:sym typeface="Trebuchet MS"/>
              </a:rPr>
              <a:t>In the third lab, we’ll train an Autoencoder for anomaly detection. We will discuss a deep autoencoder networks and perform hyperparameter tuning as well as threshold setting.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257075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5</a:t>
            </a:fld>
            <a:endParaRPr lang="en-US"/>
          </a:p>
        </p:txBody>
      </p:sp>
    </p:spTree>
    <p:extLst>
      <p:ext uri="{BB962C8B-B14F-4D97-AF65-F5344CB8AC3E}">
        <p14:creationId xmlns:p14="http://schemas.microsoft.com/office/powerpoint/2010/main" val="411762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Recurrent Neural Network (RNN) is a class of artificial neural network that has memory or feedback loops that allow it to better recognize patterns in data. RNNs are an extension of regular artificial neural networks that add connections feeding the hidden layers of the neural network back into themselves - these are called recurrent connections. The recurrent connections provide a recurrent network with visibility of not just the current data sample it has been provided, but also it's previous hidden state. A recurrent network with a feedback loop can be visualized as multiple copies of a neural network, with the output of one serving as an input to the next. Unlike traditional neural networks, recurrent nets use their understanding of past events to process the input vector rather than starting from scratch every time.</a:t>
            </a:r>
          </a:p>
          <a:p>
            <a:endParaRPr lang="en-US" dirty="0"/>
          </a:p>
          <a:p>
            <a:r>
              <a:rPr lang="en-US" dirty="0"/>
              <a:t>A RNN is particularly useful when a sequence of data is being processed to make a classification decision or regression estimate but it can also be used on non-sequential data. Recurrent neural networks are typically used to solve tasks related to time series data. We can teach RNNs to learn and understand sequences of events. </a:t>
            </a: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2739737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a:t>Like multi-layer </a:t>
            </a:r>
            <a:r>
              <a:rPr lang="en-US" dirty="0" err="1"/>
              <a:t>perceptrons</a:t>
            </a:r>
            <a:r>
              <a:rPr lang="en-US" dirty="0"/>
              <a:t>, recurrent neural networks can also be trained using the stochastic gradient descent (SGD), batch gradient descent, or mini-batch gradient descent algorithms. The only difference is in the back-propagation step that computes the weight updates for our slightly more complex network structure. After the error in the prediction is calculated in the first pass through the network, the error gradient, starting at the last output neuron, is computed and back-propagated to the hidden units for that time-step. This process is then repeated for each of the previous time-steps in order. The gradients that back-propagate to the hidden units are coming from both the output neurons and the units in the hidden state one step ahead in the sequence. We call this process Backpropagation Through Time (BPTT).</a:t>
            </a:r>
          </a:p>
          <a:p>
            <a:pPr marL="0" lvl="0" indent="0" algn="l" rtl="0">
              <a:spcBef>
                <a:spcPts val="330"/>
              </a:spcBef>
              <a:spcAft>
                <a:spcPts val="0"/>
              </a:spcAft>
              <a:buNone/>
            </a:pPr>
            <a:endParaRPr lang="en-US" dirty="0"/>
          </a:p>
          <a:p>
            <a:pPr marL="0" lvl="0" indent="0" algn="l" rtl="0">
              <a:spcBef>
                <a:spcPts val="330"/>
              </a:spcBef>
              <a:spcAft>
                <a:spcPts val="0"/>
              </a:spcAft>
              <a:buNone/>
            </a:pPr>
            <a:r>
              <a:rPr lang="en-US" dirty="0"/>
              <a:t>We can increase the number of neurons in the hidden layer and we can stack multiple hidden layers to create a deep RNN architecture. Unfortunately simple RNNs with many stacked layers can be brittle and difficult to train. This brittleness arises because the backpropagation of gradients within a neural network is a recursive multiplication process. This means that if the gradients are small they will shrink exponentially and if they are large they will grow exponentially. These problems are called the "vanishing" and "exploding" gradients respectively.</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1108449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a:t>Some types of recurrent neural networks have a memory that enables them to remember important events that happened many time steps in the past. What distinguishes sequence learning from other regression and classification tasks is the need to use models such as LSTMs (Long Short-Term Memory) to learn temporal dependence in input data. This memory of past input is crucial for successful sequence learning. LSTM provides better performance compared to other RNN architectures by alleviating what is called the vanishing gradient problem, where the gradient gets smaller and smaller with each layer until it is too small to affect the deepest layers.</a:t>
            </a:r>
          </a:p>
          <a:p>
            <a:pPr marL="0" lvl="0" indent="0" algn="l" rtl="0">
              <a:spcBef>
                <a:spcPts val="330"/>
              </a:spcBef>
              <a:spcAft>
                <a:spcPts val="0"/>
              </a:spcAft>
              <a:buNone/>
            </a:pPr>
            <a:endParaRPr lang="en-US" dirty="0"/>
          </a:p>
          <a:p>
            <a:pPr marL="0" lvl="0" indent="0" algn="l" rtl="0">
              <a:spcBef>
                <a:spcPts val="330"/>
              </a:spcBef>
              <a:spcAft>
                <a:spcPts val="0"/>
              </a:spcAft>
              <a:buNone/>
            </a:pPr>
            <a:r>
              <a:rPr lang="en-US" dirty="0"/>
              <a:t>Similar to the RNN model, the LSTM architecture consists of linear units with a self-connection that allows the flow of a value (forward pass) or gradient (backward pass) to be preserved and subsequently retrieved at the required time step. The self-recurrent unit, the memory cell, is capable of storing information which lies a dozen of time-steps in the past. This is very powerful for many tasks. For example, for text data, an LSTM unit can store information contained in the previous paragraph and apply this information to a sentence in the current paragraph.</a:t>
            </a:r>
          </a:p>
          <a:p>
            <a:pPr marL="0" lvl="0" indent="0" algn="l" rtl="0">
              <a:spcBef>
                <a:spcPts val="330"/>
              </a:spcBef>
              <a:spcAft>
                <a:spcPts val="0"/>
              </a:spcAft>
              <a:buNone/>
            </a:pPr>
            <a:endParaRPr lang="en-US" dirty="0"/>
          </a:p>
          <a:p>
            <a:pPr marL="0" lvl="0" indent="0" algn="l" rtl="0">
              <a:spcBef>
                <a:spcPts val="330"/>
              </a:spcBef>
              <a:spcAft>
                <a:spcPts val="0"/>
              </a:spcAft>
              <a:buNone/>
            </a:pPr>
            <a:r>
              <a:rPr lang="en-US" dirty="0"/>
              <a:t>With the memory cell in LSTMs, we have continuous gradient flow (errors maintain their value) which thus eliminates the vanishing gradient problem and enables learning from sequences which are hundreds of time steps long. LSTM models are powerful enough to learn the most important past </a:t>
            </a:r>
            <a:r>
              <a:rPr lang="en-US" dirty="0" err="1"/>
              <a:t>behaviours</a:t>
            </a:r>
            <a:r>
              <a:rPr lang="en-US" dirty="0"/>
              <a:t> and understand whether or not those past </a:t>
            </a:r>
            <a:r>
              <a:rPr lang="en-US" dirty="0" err="1"/>
              <a:t>behaviours</a:t>
            </a:r>
            <a:r>
              <a:rPr lang="en-US" dirty="0"/>
              <a:t> are important features in making future predictions.</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8</a:t>
            </a:fld>
            <a:endParaRPr lang="en-US"/>
          </a:p>
        </p:txBody>
      </p:sp>
    </p:spTree>
    <p:extLst>
      <p:ext uri="{BB962C8B-B14F-4D97-AF65-F5344CB8AC3E}">
        <p14:creationId xmlns:p14="http://schemas.microsoft.com/office/powerpoint/2010/main" val="2623312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a:t>Applications of recurrent neural networks include natural language processing, speech recognition, machine translation, character-level language modeling, image classification, image captioning, stock prediction, and financial engineering. We will use LSTM to build a model using </a:t>
            </a:r>
            <a:r>
              <a:rPr lang="en-US" dirty="0" err="1"/>
              <a:t>Backblaze</a:t>
            </a:r>
            <a:r>
              <a:rPr lang="en-US" dirty="0"/>
              <a:t> data to predict failure based on sequences of data-points.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9</a:t>
            </a:fld>
            <a:endParaRPr lang="en-US"/>
          </a:p>
        </p:txBody>
      </p:sp>
    </p:spTree>
    <p:extLst>
      <p:ext uri="{BB962C8B-B14F-4D97-AF65-F5344CB8AC3E}">
        <p14:creationId xmlns:p14="http://schemas.microsoft.com/office/powerpoint/2010/main" val="3560452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a:t>We will have to transform the dataset differently than we had done in Lab 1 in order to create time-series features.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10</a:t>
            </a:fld>
            <a:endParaRPr lang="en-US"/>
          </a:p>
        </p:txBody>
      </p:sp>
    </p:spTree>
    <p:extLst>
      <p:ext uri="{BB962C8B-B14F-4D97-AF65-F5344CB8AC3E}">
        <p14:creationId xmlns:p14="http://schemas.microsoft.com/office/powerpoint/2010/main" val="692820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pic>
        <p:nvPicPr>
          <p:cNvPr id="5" name="Picture 4">
            <a:extLst>
              <a:ext uri="{FF2B5EF4-FFF2-40B4-BE49-F238E27FC236}">
                <a16:creationId xmlns:a16="http://schemas.microsoft.com/office/drawing/2014/main" id="{4BA72641-7874-43A2-B962-3ECD2E50BF7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E8C60738-E7B0-43C1-9119-216D2DE92553}"/>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413FF3-1B39-4AA7-BB6E-7F5034E78A4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38D8577-1225-4B52-9348-8E3F33E451AC}"/>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pic>
        <p:nvPicPr>
          <p:cNvPr id="5" name="Picture 4">
            <a:extLst>
              <a:ext uri="{FF2B5EF4-FFF2-40B4-BE49-F238E27FC236}">
                <a16:creationId xmlns:a16="http://schemas.microsoft.com/office/drawing/2014/main" id="{A29FC787-6D2D-4D63-AD20-8C0D2C2181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B852731D-58BB-48F6-A34B-649B1C37C9A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1410237" y="1023461"/>
            <a:ext cx="9152357" cy="476499"/>
          </a:xfrm>
          <a:prstGeom prst="rect">
            <a:avLst/>
          </a:prstGeom>
        </p:spPr>
        <p:txBody>
          <a:bodyPr vert="horz" lIns="91440" tIns="45720" rIns="91440" bIns="45720" rtlCol="0" anchor="ctr">
            <a:noAutofit/>
          </a:bodyPr>
          <a:lstStyle>
            <a:lvl1pPr>
              <a:defRPr cap="all" baseline="0"/>
            </a:lvl1pPr>
          </a:lstStyle>
          <a:p>
            <a:r>
              <a:rPr lang="en-US"/>
              <a:t>TITLE GOES HERE</a:t>
            </a:r>
          </a:p>
        </p:txBody>
      </p:sp>
      <p:sp>
        <p:nvSpPr>
          <p:cNvPr id="9" name="Text Placeholder 5"/>
          <p:cNvSpPr>
            <a:spLocks noGrp="1"/>
          </p:cNvSpPr>
          <p:nvPr>
            <p:ph idx="1"/>
          </p:nvPr>
        </p:nvSpPr>
        <p:spPr>
          <a:xfrm>
            <a:off x="1397358" y="1648495"/>
            <a:ext cx="9152357" cy="39078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Slide Number Placeholder 1">
            <a:extLst>
              <a:ext uri="{FF2B5EF4-FFF2-40B4-BE49-F238E27FC236}">
                <a16:creationId xmlns:a16="http://schemas.microsoft.com/office/drawing/2014/main" id="{4F182D70-8AED-4620-8C47-8CD34348DF3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61010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44">
          <p15:clr>
            <a:srgbClr val="FBAE40"/>
          </p15:clr>
        </p15:guide>
        <p15:guide id="2" pos="8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ubtitle, and Content - NO LOGO &amp; PAGE NUMBER">
  <p:cSld name="1_Title, Subtitle, and Content - NO LOGO &amp; PAGE NUMBER">
    <p:spTree>
      <p:nvGrpSpPr>
        <p:cNvPr id="1" name="Shape 388"/>
        <p:cNvGrpSpPr/>
        <p:nvPr/>
      </p:nvGrpSpPr>
      <p:grpSpPr>
        <a:xfrm>
          <a:off x="0" y="0"/>
          <a:ext cx="0" cy="0"/>
          <a:chOff x="0" y="0"/>
          <a:chExt cx="0" cy="0"/>
        </a:xfrm>
      </p:grpSpPr>
      <p:sp>
        <p:nvSpPr>
          <p:cNvPr id="389" name="Google Shape;389;p83"/>
          <p:cNvSpPr/>
          <p:nvPr/>
        </p:nvSpPr>
        <p:spPr>
          <a:xfrm>
            <a:off x="0" y="0"/>
            <a:ext cx="10972800" cy="6172200"/>
          </a:xfrm>
          <a:prstGeom prst="rect">
            <a:avLst/>
          </a:prstGeom>
          <a:solidFill>
            <a:schemeClr val="lt1"/>
          </a:solid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dirty="0">
              <a:solidFill>
                <a:srgbClr val="FFFFFF"/>
              </a:solidFill>
              <a:latin typeface="Trebuchet MS"/>
              <a:ea typeface="Trebuchet MS"/>
              <a:cs typeface="Trebuchet MS"/>
              <a:sym typeface="Trebuchet MS"/>
            </a:endParaRPr>
          </a:p>
        </p:txBody>
      </p:sp>
      <p:sp>
        <p:nvSpPr>
          <p:cNvPr id="390" name="Google Shape;390;p83"/>
          <p:cNvSpPr txBox="1">
            <a:spLocks noGrp="1"/>
          </p:cNvSpPr>
          <p:nvPr>
            <p:ph type="title"/>
          </p:nvPr>
        </p:nvSpPr>
        <p:spPr>
          <a:xfrm>
            <a:off x="498348" y="661226"/>
            <a:ext cx="9976104" cy="590931"/>
          </a:xfrm>
          <a:prstGeom prst="rect">
            <a:avLst/>
          </a:prstGeom>
          <a:noFill/>
          <a:ln>
            <a:noFill/>
          </a:ln>
        </p:spPr>
        <p:txBody>
          <a:bodyPr spcFirstLastPara="1" wrap="square" lIns="91425" tIns="45700" rIns="91425" bIns="45700" anchor="b" anchorCtr="0"/>
          <a:lstStyle>
            <a:lvl1pPr marR="0" lvl="0" algn="ctr">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91" name="Google Shape;391;p83"/>
          <p:cNvSpPr txBox="1">
            <a:spLocks noGrp="1"/>
          </p:cNvSpPr>
          <p:nvPr>
            <p:ph type="body" idx="1"/>
          </p:nvPr>
        </p:nvSpPr>
        <p:spPr>
          <a:xfrm>
            <a:off x="512064" y="2103035"/>
            <a:ext cx="9948672" cy="3693758"/>
          </a:xfrm>
          <a:prstGeom prst="rect">
            <a:avLst/>
          </a:prstGeom>
          <a:noFill/>
          <a:ln>
            <a:noFill/>
          </a:ln>
        </p:spPr>
        <p:txBody>
          <a:bodyPr spcFirstLastPara="1" wrap="square" lIns="91425" tIns="45700" rIns="91425" bIns="45700" anchor="t" anchorCtr="0"/>
          <a:lstStyle>
            <a:lvl1pPr marL="457200" marR="0" lvl="0" indent="-228600" algn="l">
              <a:lnSpc>
                <a:spcPct val="90000"/>
              </a:lnSpc>
              <a:spcBef>
                <a:spcPts val="900"/>
              </a:spcBef>
              <a:spcAft>
                <a:spcPts val="0"/>
              </a:spcAft>
              <a:buClr>
                <a:schemeClr val="dk1"/>
              </a:buClr>
              <a:buSzPts val="2222"/>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55600" algn="l">
              <a:lnSpc>
                <a:spcPct val="100000"/>
              </a:lnSpc>
              <a:spcBef>
                <a:spcPts val="900"/>
              </a:spcBef>
              <a:spcAft>
                <a:spcPts val="0"/>
              </a:spcAft>
              <a:buClr>
                <a:schemeClr val="dk1"/>
              </a:buClr>
              <a:buSzPts val="20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69697" algn="l">
              <a:lnSpc>
                <a:spcPct val="100000"/>
              </a:lnSpc>
              <a:spcBef>
                <a:spcPts val="400"/>
              </a:spcBef>
              <a:spcAft>
                <a:spcPts val="0"/>
              </a:spcAft>
              <a:buClr>
                <a:schemeClr val="dk1"/>
              </a:buClr>
              <a:buSzPts val="2222"/>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92" name="Google Shape;392;p83"/>
          <p:cNvSpPr txBox="1">
            <a:spLocks noGrp="1"/>
          </p:cNvSpPr>
          <p:nvPr>
            <p:ph type="body" idx="2"/>
          </p:nvPr>
        </p:nvSpPr>
        <p:spPr>
          <a:xfrm>
            <a:off x="498348" y="1183334"/>
            <a:ext cx="9976104" cy="525463"/>
          </a:xfrm>
          <a:prstGeom prst="rect">
            <a:avLst/>
          </a:prstGeom>
          <a:noFill/>
          <a:ln>
            <a:noFill/>
          </a:ln>
        </p:spPr>
        <p:txBody>
          <a:bodyPr spcFirstLastPara="1" wrap="square" lIns="91425" tIns="45700" rIns="91425" bIns="45700" anchor="t" anchorCtr="0"/>
          <a:lstStyle>
            <a:lvl1pPr marL="457200" marR="0" lvl="0" indent="-228600" algn="ctr">
              <a:lnSpc>
                <a:spcPct val="90000"/>
              </a:lnSpc>
              <a:spcBef>
                <a:spcPts val="900"/>
              </a:spcBef>
              <a:spcAft>
                <a:spcPts val="0"/>
              </a:spcAft>
              <a:buClr>
                <a:schemeClr val="dk1"/>
              </a:buClr>
              <a:buSzPts val="2667"/>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a:lnSpc>
                <a:spcPct val="100000"/>
              </a:lnSpc>
              <a:spcBef>
                <a:spcPts val="90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a:lnSpc>
                <a:spcPct val="100000"/>
              </a:lnSpc>
              <a:spcBef>
                <a:spcPts val="56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6" name="Slide Number Placeholder 1">
            <a:extLst>
              <a:ext uri="{FF2B5EF4-FFF2-40B4-BE49-F238E27FC236}">
                <a16:creationId xmlns:a16="http://schemas.microsoft.com/office/drawing/2014/main" id="{1400B1C5-A9BF-DC41-978D-F29005BEE85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287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1">
            <a:extLst>
              <a:ext uri="{FF2B5EF4-FFF2-40B4-BE49-F238E27FC236}">
                <a16:creationId xmlns:a16="http://schemas.microsoft.com/office/drawing/2014/main" id="{BB225B5C-2DA2-4AA1-B0A4-96B127C51399}"/>
              </a:ext>
            </a:extLst>
          </p:cNvPr>
          <p:cNvSpPr>
            <a:spLocks noGrp="1"/>
          </p:cNvSpPr>
          <p:nvPr>
            <p:ph type="sldNum" sz="quarter" idx="4"/>
          </p:nvPr>
        </p:nvSpPr>
        <p:spPr>
          <a:xfrm>
            <a:off x="7499840" y="5762708"/>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8008FFFF-A12D-4210-9755-24CCC24BAD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E6439415-2676-4258-AA0B-A765D756C5AD}"/>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F255A0F7-D7A3-4874-8020-4251CD73AD7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F27B3777-ECE2-4CD9-8EB9-D027E7F3E122}"/>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D9866997-1EDA-446A-BBAF-484F3542608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238F2B1-9E31-47F8-8439-42D7561F87E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0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5">
            <a:extLst>
              <a:ext uri="{FF2B5EF4-FFF2-40B4-BE49-F238E27FC236}">
                <a16:creationId xmlns:a16="http://schemas.microsoft.com/office/drawing/2014/main" id="{D5D701AE-AF55-4412-8601-822B5E1BA931}"/>
              </a:ext>
            </a:extLst>
          </p:cNvPr>
          <p:cNvSpPr>
            <a:spLocks noGrp="1"/>
          </p:cNvSpPr>
          <p:nvPr>
            <p:ph type="sldNum" sz="quarter" idx="11"/>
          </p:nvPr>
        </p:nvSpPr>
        <p:spPr/>
        <p:txBody>
          <a:bodyPr/>
          <a:lstStyle/>
          <a:p>
            <a:fld id="{D1EEACBE-03EC-4E7A-962F-F75CCA5C4C08}" type="slidenum">
              <a:rPr lang="en-US" smtClean="0"/>
              <a:t>‹#›</a:t>
            </a:fld>
            <a:endParaRPr lang="en-US"/>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2" name="Slide Number Placeholder 1">
            <a:extLst>
              <a:ext uri="{FF2B5EF4-FFF2-40B4-BE49-F238E27FC236}">
                <a16:creationId xmlns:a16="http://schemas.microsoft.com/office/drawing/2014/main" id="{CC96599F-6C22-4B8E-92B7-1D5AAA88574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
        <p:nvSpPr>
          <p:cNvPr id="3" name="Footer Placeholder 2">
            <a:extLst>
              <a:ext uri="{FF2B5EF4-FFF2-40B4-BE49-F238E27FC236}">
                <a16:creationId xmlns:a16="http://schemas.microsoft.com/office/drawing/2014/main" id="{ED786F46-DDFB-47A5-ABE4-5424C4B1A2C2}"/>
              </a:ext>
            </a:extLst>
          </p:cNvPr>
          <p:cNvSpPr>
            <a:spLocks noGrp="1"/>
          </p:cNvSpPr>
          <p:nvPr>
            <p:ph type="ftr" sz="quarter" idx="3"/>
          </p:nvPr>
        </p:nvSpPr>
        <p:spPr>
          <a:xfrm>
            <a:off x="3635375" y="5721350"/>
            <a:ext cx="3702050" cy="32861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1" r:id="rId2"/>
    <p:sldLayoutId id="2147483896" r:id="rId3"/>
    <p:sldLayoutId id="2147483971" r:id="rId4"/>
    <p:sldLayoutId id="2147483917" r:id="rId5"/>
    <p:sldLayoutId id="2147483969" r:id="rId6"/>
    <p:sldLayoutId id="2147483919" r:id="rId7"/>
    <p:sldLayoutId id="2147483954" r:id="rId8"/>
    <p:sldLayoutId id="2147483897" r:id="rId9"/>
    <p:sldLayoutId id="2147483898" r:id="rId10"/>
    <p:sldLayoutId id="2147483926" r:id="rId11"/>
    <p:sldLayoutId id="2147483899" r:id="rId12"/>
    <p:sldLayoutId id="2147483901" r:id="rId13"/>
    <p:sldLayoutId id="2147483982" r:id="rId14"/>
    <p:sldLayoutId id="2147483991"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24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machinelearningmastery.com/stacked-long-short-term-memory-network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computersciencewiki.org/index.php/Max-pooling_/_Pooling"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ensorflow/tensorflow"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keras.io/" TargetMode="External"/><Relationship Id="rId5" Type="http://schemas.openxmlformats.org/officeDocument/2006/relationships/hyperlink" Target="https://github.com/Theano/Theano" TargetMode="External"/><Relationship Id="rId4" Type="http://schemas.openxmlformats.org/officeDocument/2006/relationships/hyperlink" Target="https://github.com/Microsoft/cntk"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503432" y="1514200"/>
            <a:ext cx="10185903" cy="982855"/>
          </a:xfrm>
        </p:spPr>
        <p:txBody>
          <a:bodyPr/>
          <a:lstStyle/>
          <a:p>
            <a:r>
              <a:rPr lang="en-US" sz="4000" cap="none" dirty="0">
                <a:solidFill>
                  <a:srgbClr val="3B5C00"/>
                </a:solidFill>
                <a:latin typeface="Arial" panose="020B0604020202020204" pitchFamily="34" charset="0"/>
                <a:ea typeface="Trebuchet MS"/>
                <a:cs typeface="Arial" panose="020B0604020202020204" pitchFamily="34" charset="0"/>
                <a:sym typeface="Trebuchet MS"/>
              </a:rPr>
              <a:t>Applications of AI for Predictive Maintenance</a:t>
            </a:r>
            <a:endParaRPr lang="en-US" sz="4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888960"/>
            <a:ext cx="9976104" cy="590931"/>
          </a:xfrm>
        </p:spPr>
        <p:txBody>
          <a:bodyPr/>
          <a:lstStyle/>
          <a:p>
            <a:r>
              <a:rPr lang="en-US" sz="3200" dirty="0"/>
              <a:t>LSTM - create sequences of data based on the serial number</a:t>
            </a:r>
          </a:p>
        </p:txBody>
      </p:sp>
      <p:pic>
        <p:nvPicPr>
          <p:cNvPr id="12290" name="Picture 2" descr="http://ec2-52-40-136-0.us-west-2.compute.amazonaws.com:9980/eqvBEcDZ/notebooks/tasks/l-mf-04/task/img/lstm_simple.png">
            <a:extLst>
              <a:ext uri="{FF2B5EF4-FFF2-40B4-BE49-F238E27FC236}">
                <a16:creationId xmlns:a16="http://schemas.microsoft.com/office/drawing/2014/main" id="{BE913E5C-16B4-462C-8E3D-B2479918B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936" y="1585924"/>
            <a:ext cx="5446776" cy="22536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65AF7B3-E518-420F-B849-F8AA1CF47A9E}"/>
              </a:ext>
            </a:extLst>
          </p:cNvPr>
          <p:cNvSpPr/>
          <p:nvPr/>
        </p:nvSpPr>
        <p:spPr>
          <a:xfrm>
            <a:off x="498348" y="4140875"/>
            <a:ext cx="9121140" cy="1477328"/>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Here we have n time steps representing each data point in the </a:t>
            </a:r>
            <a:r>
              <a:rPr lang="en-US" dirty="0" err="1">
                <a:solidFill>
                  <a:schemeClr val="bg1"/>
                </a:solidFill>
              </a:rPr>
              <a:t>DataFrame</a:t>
            </a:r>
            <a:r>
              <a:rPr lang="en-US" dirty="0">
                <a:solidFill>
                  <a:schemeClr val="bg1"/>
                </a:solidFill>
              </a:rPr>
              <a:t>.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Also, only the last RNN (LSTM) cell is outputting the value  𝑦 , which in our model indicates whether the data sequence ends up in a failure state or not. Note that the input values  𝑥1,𝑥2,…,𝑥𝑛  are multi-dimensional values and not single scalars.</a:t>
            </a:r>
          </a:p>
        </p:txBody>
      </p:sp>
      <p:sp>
        <p:nvSpPr>
          <p:cNvPr id="9" name="Slide Number Placeholder 8">
            <a:extLst>
              <a:ext uri="{FF2B5EF4-FFF2-40B4-BE49-F238E27FC236}">
                <a16:creationId xmlns:a16="http://schemas.microsoft.com/office/drawing/2014/main" id="{671E8CDD-2B6A-4A06-BEE6-5CA1AE355FF4}"/>
              </a:ext>
            </a:extLst>
          </p:cNvPr>
          <p:cNvSpPr>
            <a:spLocks noGrp="1"/>
          </p:cNvSpPr>
          <p:nvPr>
            <p:ph type="sldNum" sz="quarter" idx="4"/>
          </p:nvPr>
        </p:nvSpPr>
        <p:spPr/>
        <p:txBody>
          <a:bodyPr/>
          <a:lstStyle/>
          <a:p>
            <a:fld id="{D1EEACBE-03EC-4E7A-962F-F75CCA5C4C08}" type="slidenum">
              <a:rPr lang="en-US" smtClean="0"/>
              <a:pPr/>
              <a:t>10</a:t>
            </a:fld>
            <a:endParaRPr lang="en-US" dirty="0"/>
          </a:p>
        </p:txBody>
      </p:sp>
    </p:spTree>
    <p:extLst>
      <p:ext uri="{BB962C8B-B14F-4D97-AF65-F5344CB8AC3E}">
        <p14:creationId xmlns:p14="http://schemas.microsoft.com/office/powerpoint/2010/main" val="405470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Stacked LSTMs</a:t>
            </a:r>
          </a:p>
        </p:txBody>
      </p:sp>
      <p:sp>
        <p:nvSpPr>
          <p:cNvPr id="2" name="Rectangle 1">
            <a:extLst>
              <a:ext uri="{FF2B5EF4-FFF2-40B4-BE49-F238E27FC236}">
                <a16:creationId xmlns:a16="http://schemas.microsoft.com/office/drawing/2014/main" id="{ED987629-7566-4BC0-9626-9E56AC1942C1}"/>
              </a:ext>
            </a:extLst>
          </p:cNvPr>
          <p:cNvSpPr/>
          <p:nvPr/>
        </p:nvSpPr>
        <p:spPr>
          <a:xfrm>
            <a:off x="498348" y="2347436"/>
            <a:ext cx="9976104" cy="923330"/>
          </a:xfrm>
          <a:prstGeom prst="rect">
            <a:avLst/>
          </a:prstGeom>
        </p:spPr>
        <p:txBody>
          <a:bodyPr wrap="square">
            <a:spAutoFit/>
          </a:bodyPr>
          <a:lstStyle/>
          <a:p>
            <a:r>
              <a:rPr lang="en-US" dirty="0">
                <a:solidFill>
                  <a:srgbClr val="000000"/>
                </a:solidFill>
                <a:latin typeface="Helvetica Neue"/>
              </a:rPr>
              <a:t>In reality, one-layer LSTM nodes are barely enough to capture the information encoded within a sequence. Alternatively, </a:t>
            </a:r>
            <a:r>
              <a:rPr lang="en-US" u="sng" dirty="0">
                <a:solidFill>
                  <a:srgbClr val="76B900"/>
                </a:solidFill>
                <a:latin typeface="Helvetica Neue"/>
                <a:hlinkClick r:id="rId3"/>
              </a:rPr>
              <a:t>stacked LSTMs</a:t>
            </a:r>
            <a:r>
              <a:rPr lang="en-US" dirty="0">
                <a:solidFill>
                  <a:srgbClr val="000000"/>
                </a:solidFill>
                <a:latin typeface="Helvetica Neue"/>
              </a:rPr>
              <a:t> allow capturing more data complexity. In our model, we are going to use three layers of stacked LSTMs as shown in the next slide.</a:t>
            </a:r>
            <a:endParaRPr lang="en-US" dirty="0"/>
          </a:p>
        </p:txBody>
      </p:sp>
      <p:sp>
        <p:nvSpPr>
          <p:cNvPr id="4" name="Slide Number Placeholder 3">
            <a:extLst>
              <a:ext uri="{FF2B5EF4-FFF2-40B4-BE49-F238E27FC236}">
                <a16:creationId xmlns:a16="http://schemas.microsoft.com/office/drawing/2014/main" id="{13104E0B-C441-476F-B8B4-0D79D4A16098}"/>
              </a:ext>
            </a:extLst>
          </p:cNvPr>
          <p:cNvSpPr>
            <a:spLocks noGrp="1"/>
          </p:cNvSpPr>
          <p:nvPr>
            <p:ph type="sldNum" sz="quarter" idx="4"/>
          </p:nvPr>
        </p:nvSpPr>
        <p:spPr/>
        <p:txBody>
          <a:bodyPr/>
          <a:lstStyle/>
          <a:p>
            <a:fld id="{D1EEACBE-03EC-4E7A-962F-F75CCA5C4C08}" type="slidenum">
              <a:rPr lang="en-US" smtClean="0"/>
              <a:pPr/>
              <a:t>11</a:t>
            </a:fld>
            <a:endParaRPr lang="en-US" dirty="0"/>
          </a:p>
        </p:txBody>
      </p:sp>
    </p:spTree>
    <p:extLst>
      <p:ext uri="{BB962C8B-B14F-4D97-AF65-F5344CB8AC3E}">
        <p14:creationId xmlns:p14="http://schemas.microsoft.com/office/powerpoint/2010/main" val="96265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Stacked LSTMs</a:t>
            </a:r>
          </a:p>
        </p:txBody>
      </p:sp>
      <p:pic>
        <p:nvPicPr>
          <p:cNvPr id="14338" name="Picture 2" descr="http://ec2-52-40-136-0.us-west-2.compute.amazonaws.com:9980/eqvBEcDZ/notebooks/tasks/l-mf-04/task/img/lstm_stacked.png">
            <a:extLst>
              <a:ext uri="{FF2B5EF4-FFF2-40B4-BE49-F238E27FC236}">
                <a16:creationId xmlns:a16="http://schemas.microsoft.com/office/drawing/2014/main" id="{2498969A-BCBA-4692-9749-2F5C57478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109" y="1191089"/>
            <a:ext cx="5518340" cy="379002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05B7095-3B9D-42A4-83C1-DE403AAA24A5}"/>
              </a:ext>
            </a:extLst>
          </p:cNvPr>
          <p:cNvSpPr>
            <a:spLocks noGrp="1"/>
          </p:cNvSpPr>
          <p:nvPr>
            <p:ph type="sldNum" sz="quarter" idx="4"/>
          </p:nvPr>
        </p:nvSpPr>
        <p:spPr/>
        <p:txBody>
          <a:bodyPr/>
          <a:lstStyle/>
          <a:p>
            <a:fld id="{D1EEACBE-03EC-4E7A-962F-F75CCA5C4C08}" type="slidenum">
              <a:rPr lang="en-US" smtClean="0"/>
              <a:pPr/>
              <a:t>12</a:t>
            </a:fld>
            <a:endParaRPr lang="en-US" dirty="0"/>
          </a:p>
        </p:txBody>
      </p:sp>
    </p:spTree>
    <p:extLst>
      <p:ext uri="{BB962C8B-B14F-4D97-AF65-F5344CB8AC3E}">
        <p14:creationId xmlns:p14="http://schemas.microsoft.com/office/powerpoint/2010/main" val="25296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CNN LSTM Architecture</a:t>
            </a:r>
          </a:p>
        </p:txBody>
      </p:sp>
      <p:sp>
        <p:nvSpPr>
          <p:cNvPr id="2" name="Rectangle 1">
            <a:extLst>
              <a:ext uri="{FF2B5EF4-FFF2-40B4-BE49-F238E27FC236}">
                <a16:creationId xmlns:a16="http://schemas.microsoft.com/office/drawing/2014/main" id="{82247D33-39F6-4ECD-B9B1-F28608539D7B}"/>
              </a:ext>
            </a:extLst>
          </p:cNvPr>
          <p:cNvSpPr/>
          <p:nvPr/>
        </p:nvSpPr>
        <p:spPr>
          <a:xfrm>
            <a:off x="292608" y="1793439"/>
            <a:ext cx="10181844" cy="1200329"/>
          </a:xfrm>
          <a:prstGeom prst="rect">
            <a:avLst/>
          </a:prstGeom>
        </p:spPr>
        <p:txBody>
          <a:bodyPr wrap="square">
            <a:spAutoFit/>
          </a:bodyPr>
          <a:lstStyle/>
          <a:p>
            <a:r>
              <a:rPr lang="en-US" dirty="0">
                <a:solidFill>
                  <a:srgbClr val="000000"/>
                </a:solidFill>
                <a:latin typeface="Helvetica Neue"/>
              </a:rPr>
              <a:t>The CNN LSTM uses a convolutional neural layer to extract features from the sequence on top of the LSTM layers, which also inherently extract features. Since we are dealing with a one dimensional time series, we are going to use 1D convolutional network, starting with a kernel size of 12 and 50 filters. We also use a </a:t>
            </a:r>
            <a:r>
              <a:rPr lang="en-US" u="sng" dirty="0">
                <a:solidFill>
                  <a:srgbClr val="76B900"/>
                </a:solidFill>
                <a:latin typeface="Helvetica Neue"/>
                <a:hlinkClick r:id="rId3"/>
              </a:rPr>
              <a:t>max pooling</a:t>
            </a:r>
            <a:r>
              <a:rPr lang="en-US" dirty="0">
                <a:solidFill>
                  <a:srgbClr val="000000"/>
                </a:solidFill>
                <a:latin typeface="Helvetica Neue"/>
              </a:rPr>
              <a:t> layer of size 2 to shrink the dimension </a:t>
            </a:r>
            <a:r>
              <a:rPr lang="en-US">
                <a:solidFill>
                  <a:srgbClr val="000000"/>
                </a:solidFill>
                <a:latin typeface="Helvetica Neue"/>
              </a:rPr>
              <a:t>of the data</a:t>
            </a:r>
            <a:r>
              <a:rPr lang="en-US" dirty="0">
                <a:solidFill>
                  <a:srgbClr val="000000"/>
                </a:solidFill>
                <a:latin typeface="Helvetica Neue"/>
              </a:rPr>
              <a:t>. </a:t>
            </a:r>
            <a:endParaRPr lang="en-US" dirty="0"/>
          </a:p>
        </p:txBody>
      </p:sp>
      <p:sp>
        <p:nvSpPr>
          <p:cNvPr id="4" name="Slide Number Placeholder 3">
            <a:extLst>
              <a:ext uri="{FF2B5EF4-FFF2-40B4-BE49-F238E27FC236}">
                <a16:creationId xmlns:a16="http://schemas.microsoft.com/office/drawing/2014/main" id="{10FE7509-0CE7-4ECE-AB44-60EF49155D16}"/>
              </a:ext>
            </a:extLst>
          </p:cNvPr>
          <p:cNvSpPr>
            <a:spLocks noGrp="1"/>
          </p:cNvSpPr>
          <p:nvPr>
            <p:ph type="sldNum" sz="quarter" idx="4"/>
          </p:nvPr>
        </p:nvSpPr>
        <p:spPr/>
        <p:txBody>
          <a:bodyPr/>
          <a:lstStyle/>
          <a:p>
            <a:fld id="{D1EEACBE-03EC-4E7A-962F-F75CCA5C4C08}" type="slidenum">
              <a:rPr lang="en-US" smtClean="0"/>
              <a:pPr/>
              <a:t>13</a:t>
            </a:fld>
            <a:endParaRPr lang="en-US" dirty="0"/>
          </a:p>
        </p:txBody>
      </p:sp>
    </p:spTree>
    <p:extLst>
      <p:ext uri="{BB962C8B-B14F-4D97-AF65-F5344CB8AC3E}">
        <p14:creationId xmlns:p14="http://schemas.microsoft.com/office/powerpoint/2010/main" val="40757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CNN LSTM Architecture</a:t>
            </a:r>
          </a:p>
        </p:txBody>
      </p:sp>
      <p:pic>
        <p:nvPicPr>
          <p:cNvPr id="15362" name="Picture 2" descr="http://ec2-52-40-136-0.us-west-2.compute.amazonaws.com:9980/eqvBEcDZ/notebooks/tasks/l-mf-04/task/img/lstm_conv.png">
            <a:extLst>
              <a:ext uri="{FF2B5EF4-FFF2-40B4-BE49-F238E27FC236}">
                <a16:creationId xmlns:a16="http://schemas.microsoft.com/office/drawing/2014/main" id="{E3BAE195-CABA-4702-B995-0641EB65A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70038"/>
            <a:ext cx="10972800" cy="30321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FAC912A-D5A4-49EA-9C4E-DAA83262FD6A}"/>
              </a:ext>
            </a:extLst>
          </p:cNvPr>
          <p:cNvSpPr>
            <a:spLocks noGrp="1"/>
          </p:cNvSpPr>
          <p:nvPr>
            <p:ph type="sldNum" sz="quarter" idx="4"/>
          </p:nvPr>
        </p:nvSpPr>
        <p:spPr/>
        <p:txBody>
          <a:bodyPr/>
          <a:lstStyle/>
          <a:p>
            <a:fld id="{D1EEACBE-03EC-4E7A-962F-F75CCA5C4C08}" type="slidenum">
              <a:rPr lang="en-US" smtClean="0"/>
              <a:pPr/>
              <a:t>14</a:t>
            </a:fld>
            <a:endParaRPr lang="en-US" dirty="0"/>
          </a:p>
        </p:txBody>
      </p:sp>
    </p:spTree>
    <p:extLst>
      <p:ext uri="{BB962C8B-B14F-4D97-AF65-F5344CB8AC3E}">
        <p14:creationId xmlns:p14="http://schemas.microsoft.com/office/powerpoint/2010/main" val="312538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err="1"/>
              <a:t>Keras</a:t>
            </a:r>
            <a:endParaRPr lang="en-US" sz="3600" dirty="0"/>
          </a:p>
        </p:txBody>
      </p:sp>
    </p:spTree>
    <p:extLst>
      <p:ext uri="{BB962C8B-B14F-4D97-AF65-F5344CB8AC3E}">
        <p14:creationId xmlns:p14="http://schemas.microsoft.com/office/powerpoint/2010/main" val="367932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endParaRPr lang="en-US" sz="3200" dirty="0"/>
          </a:p>
        </p:txBody>
      </p:sp>
      <p:sp>
        <p:nvSpPr>
          <p:cNvPr id="2" name="Rectangle 1">
            <a:extLst>
              <a:ext uri="{FF2B5EF4-FFF2-40B4-BE49-F238E27FC236}">
                <a16:creationId xmlns:a16="http://schemas.microsoft.com/office/drawing/2014/main" id="{82247D33-39F6-4ECD-B9B1-F28608539D7B}"/>
              </a:ext>
            </a:extLst>
          </p:cNvPr>
          <p:cNvSpPr/>
          <p:nvPr/>
        </p:nvSpPr>
        <p:spPr>
          <a:xfrm>
            <a:off x="2228243" y="996697"/>
            <a:ext cx="6516313" cy="369332"/>
          </a:xfrm>
          <a:prstGeom prst="rect">
            <a:avLst/>
          </a:prstGeom>
        </p:spPr>
        <p:txBody>
          <a:bodyPr wrap="square">
            <a:spAutoFit/>
          </a:bodyPr>
          <a:lstStyle/>
          <a:p>
            <a:r>
              <a:rPr lang="en-US" dirty="0" err="1">
                <a:solidFill>
                  <a:schemeClr val="tx2"/>
                </a:solidFill>
                <a:latin typeface="Helvetica Neue"/>
              </a:rPr>
              <a:t>Keras</a:t>
            </a:r>
            <a:r>
              <a:rPr lang="en-US" dirty="0">
                <a:solidFill>
                  <a:schemeClr val="tx2"/>
                </a:solidFill>
                <a:latin typeface="Helvetica Neue"/>
              </a:rPr>
              <a:t>: an API for specifying &amp; training differentiable programs</a:t>
            </a:r>
          </a:p>
        </p:txBody>
      </p:sp>
      <p:sp>
        <p:nvSpPr>
          <p:cNvPr id="8" name="Rectangle 7">
            <a:extLst>
              <a:ext uri="{FF2B5EF4-FFF2-40B4-BE49-F238E27FC236}">
                <a16:creationId xmlns:a16="http://schemas.microsoft.com/office/drawing/2014/main" id="{C9735F50-BEE7-4B42-A468-4F72CE941822}"/>
              </a:ext>
            </a:extLst>
          </p:cNvPr>
          <p:cNvSpPr/>
          <p:nvPr/>
        </p:nvSpPr>
        <p:spPr>
          <a:xfrm>
            <a:off x="961052" y="1587628"/>
            <a:ext cx="9513399" cy="2862322"/>
          </a:xfrm>
          <a:prstGeom prst="rect">
            <a:avLst/>
          </a:prstGeom>
        </p:spPr>
        <p:txBody>
          <a:bodyPr wrap="square">
            <a:spAutoFit/>
          </a:bodyPr>
          <a:lstStyle/>
          <a:p>
            <a:r>
              <a:rPr lang="en-US" dirty="0">
                <a:solidFill>
                  <a:srgbClr val="404040"/>
                </a:solidFill>
                <a:latin typeface="Lato"/>
              </a:rPr>
              <a:t>“</a:t>
            </a:r>
            <a:r>
              <a:rPr lang="en-US" dirty="0" err="1">
                <a:solidFill>
                  <a:srgbClr val="404040"/>
                </a:solidFill>
                <a:latin typeface="Lato"/>
              </a:rPr>
              <a:t>Keras</a:t>
            </a:r>
            <a:r>
              <a:rPr lang="en-US" dirty="0">
                <a:solidFill>
                  <a:srgbClr val="404040"/>
                </a:solidFill>
                <a:latin typeface="Lato"/>
              </a:rPr>
              <a:t> is a high-level neural networks API, written in Python and capable of running on top of </a:t>
            </a:r>
            <a:r>
              <a:rPr lang="en-US" dirty="0">
                <a:solidFill>
                  <a:srgbClr val="8E4A4A"/>
                </a:solidFill>
                <a:latin typeface="Lato"/>
                <a:hlinkClick r:id="rId3"/>
              </a:rPr>
              <a:t>TensorFlow</a:t>
            </a:r>
            <a:r>
              <a:rPr lang="en-US" dirty="0">
                <a:solidFill>
                  <a:srgbClr val="404040"/>
                </a:solidFill>
                <a:latin typeface="Lato"/>
              </a:rPr>
              <a:t>, </a:t>
            </a:r>
            <a:r>
              <a:rPr lang="en-US" dirty="0">
                <a:solidFill>
                  <a:srgbClr val="8E4A4A"/>
                </a:solidFill>
                <a:latin typeface="Lato"/>
                <a:hlinkClick r:id="rId4"/>
              </a:rPr>
              <a:t>CNTK</a:t>
            </a:r>
            <a:r>
              <a:rPr lang="en-US" dirty="0">
                <a:solidFill>
                  <a:srgbClr val="404040"/>
                </a:solidFill>
                <a:latin typeface="Lato"/>
              </a:rPr>
              <a:t>, or </a:t>
            </a:r>
            <a:r>
              <a:rPr lang="en-US" dirty="0">
                <a:solidFill>
                  <a:srgbClr val="8E4A4A"/>
                </a:solidFill>
                <a:latin typeface="Lato"/>
                <a:hlinkClick r:id="rId5"/>
              </a:rPr>
              <a:t>Theano</a:t>
            </a:r>
            <a:r>
              <a:rPr lang="en-US" dirty="0">
                <a:solidFill>
                  <a:srgbClr val="404040"/>
                </a:solidFill>
                <a:latin typeface="Lato"/>
              </a:rPr>
              <a:t>. It was developed with a focus on enabling fast experimentation. </a:t>
            </a:r>
            <a:r>
              <a:rPr lang="en-US" i="1" dirty="0">
                <a:solidFill>
                  <a:srgbClr val="404040"/>
                </a:solidFill>
                <a:latin typeface="Lato"/>
              </a:rPr>
              <a:t>Being able to go from idea to result with the least possible delay is key to doing good research.</a:t>
            </a:r>
            <a:br>
              <a:rPr lang="en-US" dirty="0">
                <a:solidFill>
                  <a:srgbClr val="404040"/>
                </a:solidFill>
                <a:latin typeface="Lato"/>
              </a:rPr>
            </a:br>
            <a:endParaRPr lang="en-US" dirty="0">
              <a:solidFill>
                <a:srgbClr val="404040"/>
              </a:solidFill>
              <a:latin typeface="Lato"/>
            </a:endParaRPr>
          </a:p>
          <a:p>
            <a:pPr marL="182880" indent="-182880">
              <a:buFont typeface="Arial" panose="020B0604020202020204" pitchFamily="34" charset="0"/>
              <a:buChar char="•"/>
            </a:pPr>
            <a:r>
              <a:rPr lang="en-US" dirty="0">
                <a:solidFill>
                  <a:srgbClr val="404040"/>
                </a:solidFill>
                <a:latin typeface="Lato"/>
              </a:rPr>
              <a:t>Allows for easy and fast prototyping (through user friendliness, modularity, and extensibility).</a:t>
            </a:r>
          </a:p>
          <a:p>
            <a:pPr marL="182880" indent="-182880">
              <a:buFont typeface="Arial" panose="020B0604020202020204" pitchFamily="34" charset="0"/>
              <a:buChar char="•"/>
            </a:pPr>
            <a:r>
              <a:rPr lang="en-US" dirty="0">
                <a:solidFill>
                  <a:srgbClr val="404040"/>
                </a:solidFill>
                <a:latin typeface="Lato"/>
              </a:rPr>
              <a:t>Supports both convolutional networks and recurrent networks, as well as combinations of the two.</a:t>
            </a:r>
          </a:p>
          <a:p>
            <a:pPr marL="182880" indent="-182880">
              <a:buFont typeface="Arial" panose="020B0604020202020204" pitchFamily="34" charset="0"/>
              <a:buChar char="•"/>
            </a:pPr>
            <a:r>
              <a:rPr lang="en-US" dirty="0">
                <a:solidFill>
                  <a:srgbClr val="404040"/>
                </a:solidFill>
                <a:latin typeface="Lato"/>
              </a:rPr>
              <a:t>Runs seamlessly on CPU and GPU.”</a:t>
            </a:r>
            <a:endParaRPr lang="en-US" b="0" i="0" dirty="0">
              <a:solidFill>
                <a:srgbClr val="404040"/>
              </a:solidFill>
              <a:effectLst/>
              <a:latin typeface="Lato"/>
            </a:endParaRPr>
          </a:p>
        </p:txBody>
      </p:sp>
      <p:sp>
        <p:nvSpPr>
          <p:cNvPr id="9" name="Rectangle 8">
            <a:extLst>
              <a:ext uri="{FF2B5EF4-FFF2-40B4-BE49-F238E27FC236}">
                <a16:creationId xmlns:a16="http://schemas.microsoft.com/office/drawing/2014/main" id="{5446FF81-6A0C-4C71-9B76-0EAA6AC770F9}"/>
              </a:ext>
            </a:extLst>
          </p:cNvPr>
          <p:cNvSpPr/>
          <p:nvPr/>
        </p:nvSpPr>
        <p:spPr>
          <a:xfrm>
            <a:off x="8744556" y="4517661"/>
            <a:ext cx="1523174" cy="246221"/>
          </a:xfrm>
          <a:prstGeom prst="rect">
            <a:avLst/>
          </a:prstGeom>
        </p:spPr>
        <p:txBody>
          <a:bodyPr wrap="none">
            <a:spAutoFit/>
          </a:bodyPr>
          <a:lstStyle/>
          <a:p>
            <a:r>
              <a:rPr lang="en-US" sz="1000" dirty="0">
                <a:solidFill>
                  <a:schemeClr val="tx1">
                    <a:lumMod val="65000"/>
                  </a:schemeClr>
                </a:solidFill>
                <a:hlinkClick r:id="rId6">
                  <a:extLst>
                    <a:ext uri="{A12FA001-AC4F-418D-AE19-62706E023703}">
                      <ahyp:hlinkClr xmlns:ahyp="http://schemas.microsoft.com/office/drawing/2018/hyperlinkcolor" val="tx"/>
                    </a:ext>
                  </a:extLst>
                </a:hlinkClick>
              </a:rPr>
              <a:t>Source: https://keras.io/</a:t>
            </a:r>
            <a:endParaRPr lang="en-US" sz="1000" dirty="0">
              <a:solidFill>
                <a:schemeClr val="tx1">
                  <a:lumMod val="65000"/>
                </a:schemeClr>
              </a:solidFill>
            </a:endParaRPr>
          </a:p>
        </p:txBody>
      </p:sp>
      <p:sp>
        <p:nvSpPr>
          <p:cNvPr id="10" name="Slide Number Placeholder 9">
            <a:extLst>
              <a:ext uri="{FF2B5EF4-FFF2-40B4-BE49-F238E27FC236}">
                <a16:creationId xmlns:a16="http://schemas.microsoft.com/office/drawing/2014/main" id="{42D85DEF-4128-4F24-BCBC-3249DD31B4B5}"/>
              </a:ext>
            </a:extLst>
          </p:cNvPr>
          <p:cNvSpPr>
            <a:spLocks noGrp="1"/>
          </p:cNvSpPr>
          <p:nvPr>
            <p:ph type="sldNum" sz="quarter" idx="4"/>
          </p:nvPr>
        </p:nvSpPr>
        <p:spPr/>
        <p:txBody>
          <a:bodyPr/>
          <a:lstStyle/>
          <a:p>
            <a:fld id="{D1EEACBE-03EC-4E7A-962F-F75CCA5C4C08}" type="slidenum">
              <a:rPr lang="en-US" smtClean="0"/>
              <a:pPr/>
              <a:t>16</a:t>
            </a:fld>
            <a:endParaRPr lang="en-US" dirty="0"/>
          </a:p>
        </p:txBody>
      </p:sp>
    </p:spTree>
    <p:extLst>
      <p:ext uri="{BB962C8B-B14F-4D97-AF65-F5344CB8AC3E}">
        <p14:creationId xmlns:p14="http://schemas.microsoft.com/office/powerpoint/2010/main" val="299689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endParaRPr lang="en-US" sz="3200" dirty="0"/>
          </a:p>
        </p:txBody>
      </p:sp>
      <p:sp>
        <p:nvSpPr>
          <p:cNvPr id="2" name="Rectangle 1">
            <a:extLst>
              <a:ext uri="{FF2B5EF4-FFF2-40B4-BE49-F238E27FC236}">
                <a16:creationId xmlns:a16="http://schemas.microsoft.com/office/drawing/2014/main" id="{82247D33-39F6-4ECD-B9B1-F28608539D7B}"/>
              </a:ext>
            </a:extLst>
          </p:cNvPr>
          <p:cNvSpPr/>
          <p:nvPr/>
        </p:nvSpPr>
        <p:spPr>
          <a:xfrm>
            <a:off x="2228243" y="996697"/>
            <a:ext cx="6516313" cy="369332"/>
          </a:xfrm>
          <a:prstGeom prst="rect">
            <a:avLst/>
          </a:prstGeom>
        </p:spPr>
        <p:txBody>
          <a:bodyPr wrap="square">
            <a:spAutoFit/>
          </a:bodyPr>
          <a:lstStyle/>
          <a:p>
            <a:r>
              <a:rPr lang="en-US" dirty="0" err="1">
                <a:solidFill>
                  <a:schemeClr val="tx2"/>
                </a:solidFill>
                <a:latin typeface="Helvetica Neue"/>
              </a:rPr>
              <a:t>Keras</a:t>
            </a:r>
            <a:r>
              <a:rPr lang="en-US" dirty="0">
                <a:solidFill>
                  <a:schemeClr val="tx2"/>
                </a:solidFill>
                <a:latin typeface="Helvetica Neue"/>
              </a:rPr>
              <a:t>: an API for specifying &amp; training differentiable programs</a:t>
            </a:r>
          </a:p>
        </p:txBody>
      </p:sp>
      <p:sp>
        <p:nvSpPr>
          <p:cNvPr id="4" name="Rectangle 3">
            <a:extLst>
              <a:ext uri="{FF2B5EF4-FFF2-40B4-BE49-F238E27FC236}">
                <a16:creationId xmlns:a16="http://schemas.microsoft.com/office/drawing/2014/main" id="{26E5AAD5-4BED-49D2-95A1-1926C489197F}"/>
              </a:ext>
            </a:extLst>
          </p:cNvPr>
          <p:cNvSpPr/>
          <p:nvPr/>
        </p:nvSpPr>
        <p:spPr>
          <a:xfrm>
            <a:off x="3508310" y="1940767"/>
            <a:ext cx="3582955" cy="7371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KERAS API</a:t>
            </a:r>
          </a:p>
        </p:txBody>
      </p:sp>
      <p:sp>
        <p:nvSpPr>
          <p:cNvPr id="5" name="Rectangle 4">
            <a:extLst>
              <a:ext uri="{FF2B5EF4-FFF2-40B4-BE49-F238E27FC236}">
                <a16:creationId xmlns:a16="http://schemas.microsoft.com/office/drawing/2014/main" id="{C4F5BC4B-0646-42EF-8838-9739CD113850}"/>
              </a:ext>
            </a:extLst>
          </p:cNvPr>
          <p:cNvSpPr/>
          <p:nvPr/>
        </p:nvSpPr>
        <p:spPr>
          <a:xfrm>
            <a:off x="3508310" y="2757196"/>
            <a:ext cx="3582955" cy="7371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TensorFlow, CNTK, MXNET, …</a:t>
            </a:r>
          </a:p>
        </p:txBody>
      </p:sp>
      <p:sp>
        <p:nvSpPr>
          <p:cNvPr id="6" name="Rectangle 5">
            <a:extLst>
              <a:ext uri="{FF2B5EF4-FFF2-40B4-BE49-F238E27FC236}">
                <a16:creationId xmlns:a16="http://schemas.microsoft.com/office/drawing/2014/main" id="{D769F3F8-4AEC-47C7-9BB8-6E88D28670F0}"/>
              </a:ext>
            </a:extLst>
          </p:cNvPr>
          <p:cNvSpPr/>
          <p:nvPr/>
        </p:nvSpPr>
        <p:spPr>
          <a:xfrm>
            <a:off x="3508311" y="3573625"/>
            <a:ext cx="1782146" cy="73711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7" name="Rectangle 6">
            <a:extLst>
              <a:ext uri="{FF2B5EF4-FFF2-40B4-BE49-F238E27FC236}">
                <a16:creationId xmlns:a16="http://schemas.microsoft.com/office/drawing/2014/main" id="{29572803-22DD-4B2D-B0CB-9C970252B873}"/>
              </a:ext>
            </a:extLst>
          </p:cNvPr>
          <p:cNvSpPr/>
          <p:nvPr/>
        </p:nvSpPr>
        <p:spPr>
          <a:xfrm>
            <a:off x="5309119" y="3573624"/>
            <a:ext cx="1782146" cy="7371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GPU</a:t>
            </a:r>
          </a:p>
        </p:txBody>
      </p:sp>
      <p:sp>
        <p:nvSpPr>
          <p:cNvPr id="8" name="Slide Number Placeholder 7">
            <a:extLst>
              <a:ext uri="{FF2B5EF4-FFF2-40B4-BE49-F238E27FC236}">
                <a16:creationId xmlns:a16="http://schemas.microsoft.com/office/drawing/2014/main" id="{15D159F7-DBA2-4B35-A79D-D525722BACE1}"/>
              </a:ext>
            </a:extLst>
          </p:cNvPr>
          <p:cNvSpPr>
            <a:spLocks noGrp="1"/>
          </p:cNvSpPr>
          <p:nvPr>
            <p:ph type="sldNum" sz="quarter" idx="4"/>
          </p:nvPr>
        </p:nvSpPr>
        <p:spPr/>
        <p:txBody>
          <a:bodyPr/>
          <a:lstStyle/>
          <a:p>
            <a:fld id="{D1EEACBE-03EC-4E7A-962F-F75CCA5C4C08}" type="slidenum">
              <a:rPr lang="en-US" smtClean="0"/>
              <a:pPr/>
              <a:t>17</a:t>
            </a:fld>
            <a:endParaRPr lang="en-US" dirty="0"/>
          </a:p>
        </p:txBody>
      </p:sp>
    </p:spTree>
    <p:extLst>
      <p:ext uri="{BB962C8B-B14F-4D97-AF65-F5344CB8AC3E}">
        <p14:creationId xmlns:p14="http://schemas.microsoft.com/office/powerpoint/2010/main" val="177141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r>
              <a:rPr lang="en-US" sz="3200" dirty="0"/>
              <a:t> – CODE SIMPLICITY</a:t>
            </a:r>
          </a:p>
        </p:txBody>
      </p:sp>
      <p:sp>
        <p:nvSpPr>
          <p:cNvPr id="8" name="Rectangle 7">
            <a:extLst>
              <a:ext uri="{FF2B5EF4-FFF2-40B4-BE49-F238E27FC236}">
                <a16:creationId xmlns:a16="http://schemas.microsoft.com/office/drawing/2014/main" id="{DE582A46-4AB7-4389-9B2A-E129B329F8C2}"/>
              </a:ext>
            </a:extLst>
          </p:cNvPr>
          <p:cNvSpPr/>
          <p:nvPr/>
        </p:nvSpPr>
        <p:spPr>
          <a:xfrm>
            <a:off x="1143000" y="1147155"/>
            <a:ext cx="7232904" cy="923330"/>
          </a:xfrm>
          <a:prstGeom prst="rect">
            <a:avLst/>
          </a:prstGeom>
        </p:spPr>
        <p:txBody>
          <a:bodyPr wrap="square">
            <a:spAutoFit/>
          </a:bodyPr>
          <a:lstStyle/>
          <a:p>
            <a:r>
              <a:rPr lang="en-US" b="1" dirty="0">
                <a:solidFill>
                  <a:srgbClr val="333333"/>
                </a:solidFill>
                <a:latin typeface="SFMono-Regular"/>
              </a:rPr>
              <a:t># load model definition API</a:t>
            </a:r>
          </a:p>
          <a:p>
            <a:r>
              <a:rPr lang="en-US" b="1" dirty="0">
                <a:solidFill>
                  <a:srgbClr val="333333"/>
                </a:solidFill>
                <a:latin typeface="SFMono-Regular"/>
              </a:rPr>
              <a:t>from</a:t>
            </a:r>
            <a:r>
              <a:rPr lang="en-US" dirty="0">
                <a:solidFill>
                  <a:srgbClr val="000000"/>
                </a:solidFill>
                <a:latin typeface="SFMono-Regular"/>
              </a:rPr>
              <a:t> </a:t>
            </a:r>
            <a:r>
              <a:rPr lang="en-US" dirty="0" err="1">
                <a:solidFill>
                  <a:srgbClr val="000000"/>
                </a:solidFill>
                <a:latin typeface="SFMono-Regular"/>
              </a:rPr>
              <a:t>keras.models</a:t>
            </a:r>
            <a:r>
              <a:rPr lang="en-US" dirty="0">
                <a:solidFill>
                  <a:srgbClr val="000000"/>
                </a:solidFill>
                <a:latin typeface="SFMono-Regular"/>
              </a:rPr>
              <a:t> </a:t>
            </a:r>
            <a:r>
              <a:rPr lang="en-US" b="1" dirty="0">
                <a:solidFill>
                  <a:srgbClr val="333333"/>
                </a:solidFill>
                <a:latin typeface="SFMono-Regular"/>
              </a:rPr>
              <a:t>import</a:t>
            </a:r>
            <a:r>
              <a:rPr lang="en-US" dirty="0">
                <a:solidFill>
                  <a:srgbClr val="000000"/>
                </a:solidFill>
                <a:latin typeface="SFMono-Regular"/>
              </a:rPr>
              <a:t> Sequential</a:t>
            </a:r>
          </a:p>
          <a:p>
            <a:r>
              <a:rPr lang="en-US" dirty="0">
                <a:solidFill>
                  <a:srgbClr val="000000"/>
                </a:solidFill>
                <a:latin typeface="SFMono-Regular"/>
              </a:rPr>
              <a:t>model = Sequential()</a:t>
            </a:r>
            <a:endParaRPr lang="en-US" dirty="0"/>
          </a:p>
        </p:txBody>
      </p:sp>
      <p:sp>
        <p:nvSpPr>
          <p:cNvPr id="9" name="Rectangle 8">
            <a:extLst>
              <a:ext uri="{FF2B5EF4-FFF2-40B4-BE49-F238E27FC236}">
                <a16:creationId xmlns:a16="http://schemas.microsoft.com/office/drawing/2014/main" id="{706D907A-AD1E-4637-8F4C-F2D13347DAEC}"/>
              </a:ext>
            </a:extLst>
          </p:cNvPr>
          <p:cNvSpPr/>
          <p:nvPr/>
        </p:nvSpPr>
        <p:spPr>
          <a:xfrm>
            <a:off x="1143000" y="2049110"/>
            <a:ext cx="9125712" cy="1200329"/>
          </a:xfrm>
          <a:prstGeom prst="rect">
            <a:avLst/>
          </a:prstGeom>
        </p:spPr>
        <p:txBody>
          <a:bodyPr wrap="square">
            <a:spAutoFit/>
          </a:bodyPr>
          <a:lstStyle/>
          <a:p>
            <a:r>
              <a:rPr lang="en-US" b="1" dirty="0">
                <a:solidFill>
                  <a:srgbClr val="333333"/>
                </a:solidFill>
                <a:latin typeface="SFMono-Regular"/>
              </a:rPr>
              <a:t># load appropriate </a:t>
            </a:r>
            <a:r>
              <a:rPr lang="en-US" b="1" dirty="0" err="1">
                <a:solidFill>
                  <a:srgbClr val="333333"/>
                </a:solidFill>
                <a:latin typeface="SFMono-Regular"/>
              </a:rPr>
              <a:t>Keras</a:t>
            </a:r>
            <a:r>
              <a:rPr lang="en-US" b="1" dirty="0">
                <a:solidFill>
                  <a:srgbClr val="333333"/>
                </a:solidFill>
                <a:latin typeface="SFMono-Regular"/>
              </a:rPr>
              <a:t> layers and add to model</a:t>
            </a:r>
          </a:p>
          <a:p>
            <a:r>
              <a:rPr lang="en-US" b="1" dirty="0">
                <a:solidFill>
                  <a:srgbClr val="333333"/>
                </a:solidFill>
                <a:latin typeface="SFMono-Regular"/>
              </a:rPr>
              <a:t>from</a:t>
            </a:r>
            <a:r>
              <a:rPr lang="en-US" dirty="0">
                <a:solidFill>
                  <a:srgbClr val="000000"/>
                </a:solidFill>
                <a:latin typeface="SFMono-Regular"/>
              </a:rPr>
              <a:t> </a:t>
            </a:r>
            <a:r>
              <a:rPr lang="en-US" dirty="0" err="1">
                <a:solidFill>
                  <a:srgbClr val="000000"/>
                </a:solidFill>
                <a:latin typeface="SFMono-Regular"/>
              </a:rPr>
              <a:t>keras.layers</a:t>
            </a:r>
            <a:r>
              <a:rPr lang="en-US" dirty="0">
                <a:solidFill>
                  <a:srgbClr val="000000"/>
                </a:solidFill>
                <a:latin typeface="SFMono-Regular"/>
              </a:rPr>
              <a:t> </a:t>
            </a:r>
            <a:r>
              <a:rPr lang="en-US" b="1" dirty="0">
                <a:solidFill>
                  <a:srgbClr val="333333"/>
                </a:solidFill>
                <a:latin typeface="SFMono-Regular"/>
              </a:rPr>
              <a:t>import</a:t>
            </a:r>
            <a:r>
              <a:rPr lang="en-US" dirty="0">
                <a:solidFill>
                  <a:srgbClr val="000000"/>
                </a:solidFill>
                <a:latin typeface="SFMono-Regular"/>
              </a:rPr>
              <a:t> Dense</a:t>
            </a:r>
          </a:p>
          <a:p>
            <a:r>
              <a:rPr lang="en-US" dirty="0" err="1">
                <a:solidFill>
                  <a:srgbClr val="000000"/>
                </a:solidFill>
                <a:latin typeface="SFMono-Regular"/>
              </a:rPr>
              <a:t>model.add</a:t>
            </a:r>
            <a:r>
              <a:rPr lang="en-US" dirty="0">
                <a:solidFill>
                  <a:srgbClr val="000000"/>
                </a:solidFill>
                <a:latin typeface="SFMono-Regular"/>
              </a:rPr>
              <a:t>(Dense(units=</a:t>
            </a:r>
            <a:r>
              <a:rPr lang="en-US" dirty="0">
                <a:solidFill>
                  <a:srgbClr val="008080"/>
                </a:solidFill>
                <a:latin typeface="SFMono-Regular"/>
              </a:rPr>
              <a:t>64</a:t>
            </a:r>
            <a:r>
              <a:rPr lang="en-US" dirty="0">
                <a:solidFill>
                  <a:srgbClr val="000000"/>
                </a:solidFill>
                <a:latin typeface="SFMono-Regular"/>
              </a:rPr>
              <a:t>, activation=</a:t>
            </a:r>
            <a:r>
              <a:rPr lang="en-US" dirty="0">
                <a:solidFill>
                  <a:srgbClr val="DD1144"/>
                </a:solidFill>
                <a:latin typeface="SFMono-Regular"/>
              </a:rPr>
              <a:t>'</a:t>
            </a:r>
            <a:r>
              <a:rPr lang="en-US" dirty="0" err="1">
                <a:solidFill>
                  <a:srgbClr val="DD1144"/>
                </a:solidFill>
                <a:latin typeface="SFMono-Regular"/>
              </a:rPr>
              <a:t>relu</a:t>
            </a:r>
            <a:r>
              <a:rPr lang="en-US" dirty="0">
                <a:solidFill>
                  <a:srgbClr val="DD1144"/>
                </a:solidFill>
                <a:latin typeface="SFMono-Regular"/>
              </a:rPr>
              <a:t>'</a:t>
            </a:r>
            <a:r>
              <a:rPr lang="en-US" dirty="0">
                <a:solidFill>
                  <a:srgbClr val="000000"/>
                </a:solidFill>
                <a:latin typeface="SFMono-Regular"/>
              </a:rPr>
              <a:t>, </a:t>
            </a:r>
            <a:r>
              <a:rPr lang="en-US" dirty="0" err="1">
                <a:solidFill>
                  <a:srgbClr val="000000"/>
                </a:solidFill>
                <a:latin typeface="SFMono-Regular"/>
              </a:rPr>
              <a:t>input_dim</a:t>
            </a:r>
            <a:r>
              <a:rPr lang="en-US" dirty="0">
                <a:solidFill>
                  <a:srgbClr val="000000"/>
                </a:solidFill>
                <a:latin typeface="SFMono-Regular"/>
              </a:rPr>
              <a:t>=</a:t>
            </a:r>
            <a:r>
              <a:rPr lang="en-US" dirty="0">
                <a:solidFill>
                  <a:srgbClr val="008080"/>
                </a:solidFill>
                <a:latin typeface="SFMono-Regular"/>
              </a:rPr>
              <a:t>100</a:t>
            </a:r>
            <a:r>
              <a:rPr lang="en-US" dirty="0">
                <a:solidFill>
                  <a:srgbClr val="000000"/>
                </a:solidFill>
                <a:latin typeface="SFMono-Regular"/>
              </a:rPr>
              <a:t>))</a:t>
            </a:r>
          </a:p>
          <a:p>
            <a:r>
              <a:rPr lang="en-US" dirty="0" err="1">
                <a:solidFill>
                  <a:srgbClr val="000000"/>
                </a:solidFill>
                <a:latin typeface="SFMono-Regular"/>
              </a:rPr>
              <a:t>model.add</a:t>
            </a:r>
            <a:r>
              <a:rPr lang="en-US" dirty="0">
                <a:solidFill>
                  <a:srgbClr val="000000"/>
                </a:solidFill>
                <a:latin typeface="SFMono-Regular"/>
              </a:rPr>
              <a:t>(Dense(units=</a:t>
            </a:r>
            <a:r>
              <a:rPr lang="en-US" dirty="0">
                <a:solidFill>
                  <a:srgbClr val="008080"/>
                </a:solidFill>
                <a:latin typeface="SFMono-Regular"/>
              </a:rPr>
              <a:t>10</a:t>
            </a:r>
            <a:r>
              <a:rPr lang="en-US" dirty="0">
                <a:solidFill>
                  <a:srgbClr val="000000"/>
                </a:solidFill>
                <a:latin typeface="SFMono-Regular"/>
              </a:rPr>
              <a:t>, activation=</a:t>
            </a:r>
            <a:r>
              <a:rPr lang="en-US" dirty="0">
                <a:solidFill>
                  <a:srgbClr val="DD1144"/>
                </a:solidFill>
                <a:latin typeface="SFMono-Regular"/>
              </a:rPr>
              <a:t>'</a:t>
            </a:r>
            <a:r>
              <a:rPr lang="en-US" dirty="0" err="1">
                <a:solidFill>
                  <a:srgbClr val="DD1144"/>
                </a:solidFill>
                <a:latin typeface="SFMono-Regular"/>
              </a:rPr>
              <a:t>softmax</a:t>
            </a:r>
            <a:r>
              <a:rPr lang="en-US" dirty="0">
                <a:solidFill>
                  <a:srgbClr val="DD1144"/>
                </a:solidFill>
                <a:latin typeface="SFMono-Regular"/>
              </a:rPr>
              <a:t>'</a:t>
            </a:r>
            <a:r>
              <a:rPr lang="en-US" dirty="0">
                <a:solidFill>
                  <a:srgbClr val="000000"/>
                </a:solidFill>
                <a:latin typeface="SFMono-Regular"/>
              </a:rPr>
              <a:t>))</a:t>
            </a:r>
            <a:endParaRPr lang="en-US" dirty="0"/>
          </a:p>
        </p:txBody>
      </p:sp>
      <p:sp>
        <p:nvSpPr>
          <p:cNvPr id="10" name="Rectangle 9">
            <a:extLst>
              <a:ext uri="{FF2B5EF4-FFF2-40B4-BE49-F238E27FC236}">
                <a16:creationId xmlns:a16="http://schemas.microsoft.com/office/drawing/2014/main" id="{69BB0A2F-D59A-4A48-B2A4-8A2B5B2E0353}"/>
              </a:ext>
            </a:extLst>
          </p:cNvPr>
          <p:cNvSpPr/>
          <p:nvPr/>
        </p:nvSpPr>
        <p:spPr>
          <a:xfrm>
            <a:off x="1143000" y="3258738"/>
            <a:ext cx="8878824" cy="1200329"/>
          </a:xfrm>
          <a:prstGeom prst="rect">
            <a:avLst/>
          </a:prstGeom>
        </p:spPr>
        <p:txBody>
          <a:bodyPr wrap="square">
            <a:spAutoFit/>
          </a:bodyPr>
          <a:lstStyle/>
          <a:p>
            <a:r>
              <a:rPr lang="en-US" b="1" dirty="0">
                <a:solidFill>
                  <a:srgbClr val="000000"/>
                </a:solidFill>
                <a:latin typeface="SFMono-Regular"/>
              </a:rPr>
              <a:t># load appropriate optimizer and compile model</a:t>
            </a:r>
          </a:p>
          <a:p>
            <a:r>
              <a:rPr lang="en-US" b="1" dirty="0">
                <a:solidFill>
                  <a:srgbClr val="000000"/>
                </a:solidFill>
                <a:latin typeface="SFMono-Regular"/>
              </a:rPr>
              <a:t>from</a:t>
            </a:r>
            <a:r>
              <a:rPr lang="en-US" dirty="0">
                <a:solidFill>
                  <a:srgbClr val="000000"/>
                </a:solidFill>
                <a:latin typeface="SFMono-Regular"/>
              </a:rPr>
              <a:t> </a:t>
            </a:r>
            <a:r>
              <a:rPr lang="en-US" dirty="0" err="1">
                <a:solidFill>
                  <a:srgbClr val="000000"/>
                </a:solidFill>
                <a:latin typeface="SFMono-Regular"/>
              </a:rPr>
              <a:t>keras.optimizers</a:t>
            </a:r>
            <a:r>
              <a:rPr lang="en-US" dirty="0">
                <a:solidFill>
                  <a:srgbClr val="000000"/>
                </a:solidFill>
                <a:latin typeface="SFMono-Regular"/>
              </a:rPr>
              <a:t> </a:t>
            </a:r>
            <a:r>
              <a:rPr lang="en-US" b="1" dirty="0">
                <a:solidFill>
                  <a:srgbClr val="000000"/>
                </a:solidFill>
                <a:latin typeface="SFMono-Regular"/>
              </a:rPr>
              <a:t>import</a:t>
            </a:r>
            <a:r>
              <a:rPr lang="en-US" dirty="0">
                <a:solidFill>
                  <a:srgbClr val="000000"/>
                </a:solidFill>
                <a:latin typeface="SFMono-Regular"/>
              </a:rPr>
              <a:t> SGD</a:t>
            </a:r>
          </a:p>
          <a:p>
            <a:r>
              <a:rPr lang="en-US" dirty="0">
                <a:solidFill>
                  <a:srgbClr val="000000"/>
                </a:solidFill>
                <a:latin typeface="SFMono-Regular"/>
              </a:rPr>
              <a:t>optimizer1 = SGD(</a:t>
            </a:r>
            <a:r>
              <a:rPr lang="en-US" dirty="0" err="1">
                <a:solidFill>
                  <a:srgbClr val="000000"/>
                </a:solidFill>
                <a:latin typeface="SFMono-Regular"/>
              </a:rPr>
              <a:t>lr</a:t>
            </a:r>
            <a:r>
              <a:rPr lang="en-US" dirty="0">
                <a:solidFill>
                  <a:srgbClr val="000000"/>
                </a:solidFill>
                <a:latin typeface="SFMono-Regular"/>
              </a:rPr>
              <a:t>=</a:t>
            </a:r>
            <a:r>
              <a:rPr lang="en-US" dirty="0">
                <a:solidFill>
                  <a:srgbClr val="008080"/>
                </a:solidFill>
                <a:latin typeface="SFMono-Regular"/>
              </a:rPr>
              <a:t>0.01</a:t>
            </a:r>
            <a:r>
              <a:rPr lang="en-US" dirty="0">
                <a:solidFill>
                  <a:srgbClr val="000000"/>
                </a:solidFill>
                <a:latin typeface="SFMono-Regular"/>
              </a:rPr>
              <a:t>, momentum=</a:t>
            </a:r>
            <a:r>
              <a:rPr lang="en-US" dirty="0">
                <a:solidFill>
                  <a:srgbClr val="008080"/>
                </a:solidFill>
                <a:latin typeface="SFMono-Regular"/>
              </a:rPr>
              <a:t>0.9</a:t>
            </a:r>
            <a:r>
              <a:rPr lang="en-US" dirty="0">
                <a:solidFill>
                  <a:srgbClr val="000000"/>
                </a:solidFill>
                <a:latin typeface="SFMono-Regular"/>
              </a:rPr>
              <a:t>, </a:t>
            </a:r>
            <a:r>
              <a:rPr lang="en-US" dirty="0" err="1">
                <a:solidFill>
                  <a:srgbClr val="000000"/>
                </a:solidFill>
                <a:latin typeface="SFMono-Regular"/>
              </a:rPr>
              <a:t>nesterov</a:t>
            </a:r>
            <a:r>
              <a:rPr lang="en-US" dirty="0">
                <a:solidFill>
                  <a:srgbClr val="000000"/>
                </a:solidFill>
                <a:latin typeface="SFMono-Regular"/>
              </a:rPr>
              <a:t>=</a:t>
            </a:r>
            <a:r>
              <a:rPr lang="en-US" b="1" dirty="0">
                <a:solidFill>
                  <a:srgbClr val="333333"/>
                </a:solidFill>
                <a:latin typeface="SFMono-Regular"/>
              </a:rPr>
              <a:t>True</a:t>
            </a:r>
            <a:r>
              <a:rPr lang="en-US" b="1" dirty="0">
                <a:solidFill>
                  <a:srgbClr val="000000"/>
                </a:solidFill>
                <a:latin typeface="SFMono-Regular"/>
              </a:rPr>
              <a:t>)</a:t>
            </a:r>
            <a:r>
              <a:rPr lang="en-US" dirty="0">
                <a:solidFill>
                  <a:srgbClr val="000000"/>
                </a:solidFill>
                <a:latin typeface="SFMono-Regular"/>
              </a:rPr>
              <a:t> </a:t>
            </a:r>
          </a:p>
          <a:p>
            <a:r>
              <a:rPr lang="en-US" dirty="0" err="1">
                <a:solidFill>
                  <a:srgbClr val="000000"/>
                </a:solidFill>
                <a:latin typeface="SFMono-Regular"/>
              </a:rPr>
              <a:t>model.compile</a:t>
            </a:r>
            <a:r>
              <a:rPr lang="en-US" dirty="0">
                <a:solidFill>
                  <a:srgbClr val="000000"/>
                </a:solidFill>
                <a:latin typeface="SFMono-Regular"/>
              </a:rPr>
              <a:t>(loss=</a:t>
            </a:r>
            <a:r>
              <a:rPr lang="en-US" dirty="0">
                <a:solidFill>
                  <a:srgbClr val="FF0000"/>
                </a:solidFill>
                <a:latin typeface="SFMono-Regular"/>
              </a:rPr>
              <a:t>‘</a:t>
            </a:r>
            <a:r>
              <a:rPr lang="en-US" dirty="0" err="1">
                <a:solidFill>
                  <a:srgbClr val="FF0000"/>
                </a:solidFill>
                <a:latin typeface="SFMono-Regular"/>
              </a:rPr>
              <a:t>categorical_crossentropy</a:t>
            </a:r>
            <a:r>
              <a:rPr lang="en-US" dirty="0">
                <a:solidFill>
                  <a:srgbClr val="FF0000"/>
                </a:solidFill>
                <a:latin typeface="SFMono-Regular"/>
              </a:rPr>
              <a:t>’</a:t>
            </a:r>
            <a:r>
              <a:rPr lang="en-US" dirty="0">
                <a:solidFill>
                  <a:srgbClr val="000000"/>
                </a:solidFill>
                <a:latin typeface="SFMono-Regular"/>
              </a:rPr>
              <a:t>, optimizer=</a:t>
            </a:r>
            <a:r>
              <a:rPr lang="en-US" dirty="0">
                <a:solidFill>
                  <a:schemeClr val="bg1"/>
                </a:solidFill>
                <a:latin typeface="SFMono-Regular"/>
              </a:rPr>
              <a:t>optimizer1</a:t>
            </a:r>
            <a:r>
              <a:rPr lang="en-US" dirty="0">
                <a:solidFill>
                  <a:srgbClr val="000000"/>
                </a:solidFill>
                <a:latin typeface="SFMono-Regular"/>
              </a:rPr>
              <a:t>, metrics=[</a:t>
            </a:r>
            <a:r>
              <a:rPr lang="en-US" dirty="0">
                <a:solidFill>
                  <a:srgbClr val="DD1144"/>
                </a:solidFill>
                <a:latin typeface="SFMono-Regular"/>
              </a:rPr>
              <a:t>'accuracy'</a:t>
            </a:r>
            <a:r>
              <a:rPr lang="en-US" dirty="0">
                <a:solidFill>
                  <a:srgbClr val="000000"/>
                </a:solidFill>
                <a:latin typeface="SFMono-Regular"/>
              </a:rPr>
              <a:t>])</a:t>
            </a:r>
            <a:endParaRPr lang="en-US" dirty="0"/>
          </a:p>
        </p:txBody>
      </p:sp>
      <p:sp>
        <p:nvSpPr>
          <p:cNvPr id="12" name="Slide Number Placeholder 11">
            <a:extLst>
              <a:ext uri="{FF2B5EF4-FFF2-40B4-BE49-F238E27FC236}">
                <a16:creationId xmlns:a16="http://schemas.microsoft.com/office/drawing/2014/main" id="{4AF13431-1786-4EE5-A6A2-B0DB29D133FB}"/>
              </a:ext>
            </a:extLst>
          </p:cNvPr>
          <p:cNvSpPr>
            <a:spLocks noGrp="1"/>
          </p:cNvSpPr>
          <p:nvPr>
            <p:ph type="sldNum" sz="quarter" idx="4"/>
          </p:nvPr>
        </p:nvSpPr>
        <p:spPr>
          <a:xfrm>
            <a:off x="7499840" y="5913187"/>
            <a:ext cx="2468563" cy="328613"/>
          </a:xfrm>
        </p:spPr>
        <p:txBody>
          <a:bodyPr/>
          <a:lstStyle/>
          <a:p>
            <a:fld id="{D1EEACBE-03EC-4E7A-962F-F75CCA5C4C08}" type="slidenum">
              <a:rPr lang="en-US" smtClean="0"/>
              <a:pPr/>
              <a:t>18</a:t>
            </a:fld>
            <a:endParaRPr lang="en-US" dirty="0"/>
          </a:p>
        </p:txBody>
      </p:sp>
    </p:spTree>
    <p:extLst>
      <p:ext uri="{BB962C8B-B14F-4D97-AF65-F5344CB8AC3E}">
        <p14:creationId xmlns:p14="http://schemas.microsoft.com/office/powerpoint/2010/main" val="163769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r>
              <a:rPr lang="en-US" sz="3200" dirty="0"/>
              <a:t> – CODE SIMPLICITY</a:t>
            </a:r>
          </a:p>
        </p:txBody>
      </p:sp>
      <p:sp>
        <p:nvSpPr>
          <p:cNvPr id="12" name="Slide Number Placeholder 11">
            <a:extLst>
              <a:ext uri="{FF2B5EF4-FFF2-40B4-BE49-F238E27FC236}">
                <a16:creationId xmlns:a16="http://schemas.microsoft.com/office/drawing/2014/main" id="{4AF13431-1786-4EE5-A6A2-B0DB29D133FB}"/>
              </a:ext>
            </a:extLst>
          </p:cNvPr>
          <p:cNvSpPr>
            <a:spLocks noGrp="1"/>
          </p:cNvSpPr>
          <p:nvPr>
            <p:ph type="sldNum" sz="quarter" idx="4"/>
          </p:nvPr>
        </p:nvSpPr>
        <p:spPr>
          <a:xfrm>
            <a:off x="7499840" y="5913187"/>
            <a:ext cx="2468563" cy="328613"/>
          </a:xfrm>
        </p:spPr>
        <p:txBody>
          <a:bodyPr/>
          <a:lstStyle/>
          <a:p>
            <a:fld id="{D1EEACBE-03EC-4E7A-962F-F75CCA5C4C08}" type="slidenum">
              <a:rPr lang="en-US" smtClean="0"/>
              <a:pPr/>
              <a:t>19</a:t>
            </a:fld>
            <a:endParaRPr lang="en-US" dirty="0"/>
          </a:p>
        </p:txBody>
      </p:sp>
      <p:sp>
        <p:nvSpPr>
          <p:cNvPr id="13" name="Rectangle 12">
            <a:extLst>
              <a:ext uri="{FF2B5EF4-FFF2-40B4-BE49-F238E27FC236}">
                <a16:creationId xmlns:a16="http://schemas.microsoft.com/office/drawing/2014/main" id="{20932656-CB1F-4C3C-9851-00583763627F}"/>
              </a:ext>
            </a:extLst>
          </p:cNvPr>
          <p:cNvSpPr/>
          <p:nvPr/>
        </p:nvSpPr>
        <p:spPr>
          <a:xfrm>
            <a:off x="1143000" y="1158991"/>
            <a:ext cx="8878824" cy="3970318"/>
          </a:xfrm>
          <a:prstGeom prst="rect">
            <a:avLst/>
          </a:prstGeom>
        </p:spPr>
        <p:txBody>
          <a:bodyPr wrap="square">
            <a:spAutoFit/>
          </a:bodyPr>
          <a:lstStyle/>
          <a:p>
            <a:r>
              <a:rPr lang="en-US" b="1" dirty="0">
                <a:solidFill>
                  <a:srgbClr val="000000"/>
                </a:solidFill>
                <a:latin typeface="SFMono-Regular"/>
              </a:rPr>
              <a:t># visualize model</a:t>
            </a:r>
          </a:p>
          <a:p>
            <a:r>
              <a:rPr lang="en-US" dirty="0" err="1">
                <a:solidFill>
                  <a:srgbClr val="000000"/>
                </a:solidFill>
                <a:latin typeface="SFMono-Regular"/>
              </a:rPr>
              <a:t>model.summary</a:t>
            </a:r>
            <a:r>
              <a:rPr lang="en-US" dirty="0">
                <a:solidFill>
                  <a:srgbClr val="000000"/>
                </a:solidFill>
                <a:latin typeface="SFMono-Regular"/>
              </a:rPr>
              <a:t>()</a:t>
            </a:r>
          </a:p>
          <a:p>
            <a:r>
              <a:rPr lang="en-US" dirty="0">
                <a:solidFill>
                  <a:srgbClr val="000000"/>
                </a:solidFill>
                <a:latin typeface="SFMono-Regular"/>
              </a:rPr>
              <a:t>Model: "sequential_1"</a:t>
            </a:r>
          </a:p>
          <a:p>
            <a:r>
              <a:rPr lang="en-US" dirty="0">
                <a:solidFill>
                  <a:srgbClr val="000000"/>
                </a:solidFill>
                <a:latin typeface="SFMono-Regular"/>
              </a:rPr>
              <a:t>_________________________________________________________________</a:t>
            </a:r>
          </a:p>
          <a:p>
            <a:r>
              <a:rPr lang="en-US" dirty="0">
                <a:solidFill>
                  <a:srgbClr val="000000"/>
                </a:solidFill>
                <a:latin typeface="SFMono-Regular"/>
              </a:rPr>
              <a:t>Layer (type)                 Output Shape              Param #</a:t>
            </a:r>
          </a:p>
          <a:p>
            <a:r>
              <a:rPr lang="en-US" dirty="0">
                <a:solidFill>
                  <a:srgbClr val="000000"/>
                </a:solidFill>
                <a:latin typeface="SFMono-Regular"/>
              </a:rPr>
              <a:t>=================================================================</a:t>
            </a:r>
          </a:p>
          <a:p>
            <a:r>
              <a:rPr lang="en-US" dirty="0">
                <a:solidFill>
                  <a:srgbClr val="000000"/>
                </a:solidFill>
                <a:latin typeface="SFMono-Regular"/>
              </a:rPr>
              <a:t>dense_1 (Dense)              (None, 64)                6464</a:t>
            </a:r>
          </a:p>
          <a:p>
            <a:r>
              <a:rPr lang="en-US" dirty="0">
                <a:solidFill>
                  <a:srgbClr val="000000"/>
                </a:solidFill>
                <a:latin typeface="SFMono-Regular"/>
              </a:rPr>
              <a:t>_________________________________________________________________</a:t>
            </a:r>
          </a:p>
          <a:p>
            <a:r>
              <a:rPr lang="en-US" dirty="0">
                <a:solidFill>
                  <a:srgbClr val="000000"/>
                </a:solidFill>
                <a:latin typeface="SFMono-Regular"/>
              </a:rPr>
              <a:t>dense_2 (Dense)              (None, 10)                650</a:t>
            </a:r>
          </a:p>
          <a:p>
            <a:r>
              <a:rPr lang="en-US" dirty="0">
                <a:solidFill>
                  <a:srgbClr val="000000"/>
                </a:solidFill>
                <a:latin typeface="SFMono-Regular"/>
              </a:rPr>
              <a:t>=================================================================</a:t>
            </a:r>
          </a:p>
          <a:p>
            <a:r>
              <a:rPr lang="en-US" dirty="0">
                <a:solidFill>
                  <a:srgbClr val="000000"/>
                </a:solidFill>
                <a:latin typeface="SFMono-Regular"/>
              </a:rPr>
              <a:t>Total params: 7,114</a:t>
            </a:r>
          </a:p>
          <a:p>
            <a:r>
              <a:rPr lang="en-US" dirty="0">
                <a:solidFill>
                  <a:srgbClr val="000000"/>
                </a:solidFill>
                <a:latin typeface="SFMono-Regular"/>
              </a:rPr>
              <a:t>Trainable params: 7,114</a:t>
            </a:r>
          </a:p>
          <a:p>
            <a:r>
              <a:rPr lang="en-US" dirty="0">
                <a:solidFill>
                  <a:srgbClr val="000000"/>
                </a:solidFill>
                <a:latin typeface="SFMono-Regular"/>
              </a:rPr>
              <a:t>Non-trainable params: 0</a:t>
            </a:r>
          </a:p>
          <a:p>
            <a:r>
              <a:rPr lang="en-US" dirty="0">
                <a:solidFill>
                  <a:srgbClr val="000000"/>
                </a:solidFill>
                <a:latin typeface="SFMono-Regular"/>
              </a:rPr>
              <a:t>_________________________________________________________________</a:t>
            </a:r>
          </a:p>
        </p:txBody>
      </p:sp>
    </p:spTree>
    <p:extLst>
      <p:ext uri="{BB962C8B-B14F-4D97-AF65-F5344CB8AC3E}">
        <p14:creationId xmlns:p14="http://schemas.microsoft.com/office/powerpoint/2010/main" val="323301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Lab 2: </a:t>
            </a:r>
            <a:r>
              <a:rPr lang="en-US" sz="3600" dirty="0"/>
              <a:t>Training GPU LSTM models using </a:t>
            </a:r>
            <a:r>
              <a:rPr lang="en-US" sz="3600" dirty="0" err="1"/>
              <a:t>Keras</a:t>
            </a:r>
            <a:r>
              <a:rPr lang="en-US" sz="3600" dirty="0"/>
              <a:t> + </a:t>
            </a:r>
            <a:r>
              <a:rPr lang="en-US" sz="3600" dirty="0" err="1"/>
              <a:t>Tensorflow</a:t>
            </a:r>
            <a:r>
              <a:rPr lang="en-US" sz="3600" dirty="0"/>
              <a:t> for Time Series</a:t>
            </a:r>
            <a:br>
              <a:rPr lang="en-US" sz="3600" dirty="0"/>
            </a:br>
            <a:r>
              <a:rPr lang="en-US" sz="3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2499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NOTE ABOUT LAB AND RUL</a:t>
            </a:r>
          </a:p>
        </p:txBody>
      </p:sp>
      <p:sp>
        <p:nvSpPr>
          <p:cNvPr id="10" name="Slide Number Placeholder 9">
            <a:extLst>
              <a:ext uri="{FF2B5EF4-FFF2-40B4-BE49-F238E27FC236}">
                <a16:creationId xmlns:a16="http://schemas.microsoft.com/office/drawing/2014/main" id="{42D85DEF-4128-4F24-BCBC-3249DD31B4B5}"/>
              </a:ext>
            </a:extLst>
          </p:cNvPr>
          <p:cNvSpPr>
            <a:spLocks noGrp="1"/>
          </p:cNvSpPr>
          <p:nvPr>
            <p:ph type="sldNum" sz="quarter" idx="4"/>
          </p:nvPr>
        </p:nvSpPr>
        <p:spPr/>
        <p:txBody>
          <a:bodyPr/>
          <a:lstStyle/>
          <a:p>
            <a:fld id="{D1EEACBE-03EC-4E7A-962F-F75CCA5C4C08}" type="slidenum">
              <a:rPr lang="en-US" smtClean="0"/>
              <a:pPr/>
              <a:t>20</a:t>
            </a:fld>
            <a:endParaRPr lang="en-US" dirty="0"/>
          </a:p>
        </p:txBody>
      </p:sp>
      <p:grpSp>
        <p:nvGrpSpPr>
          <p:cNvPr id="29" name="Group 28">
            <a:extLst>
              <a:ext uri="{FF2B5EF4-FFF2-40B4-BE49-F238E27FC236}">
                <a16:creationId xmlns:a16="http://schemas.microsoft.com/office/drawing/2014/main" id="{798205A7-1538-4768-AF50-23DF53DC6AE2}"/>
              </a:ext>
            </a:extLst>
          </p:cNvPr>
          <p:cNvGrpSpPr/>
          <p:nvPr/>
        </p:nvGrpSpPr>
        <p:grpSpPr>
          <a:xfrm>
            <a:off x="2209055" y="2399970"/>
            <a:ext cx="251738" cy="1566341"/>
            <a:chOff x="1810288" y="2050922"/>
            <a:chExt cx="251738" cy="1566341"/>
          </a:xfrm>
        </p:grpSpPr>
        <p:sp>
          <p:nvSpPr>
            <p:cNvPr id="6" name="Rectangle 5">
              <a:extLst>
                <a:ext uri="{FF2B5EF4-FFF2-40B4-BE49-F238E27FC236}">
                  <a16:creationId xmlns:a16="http://schemas.microsoft.com/office/drawing/2014/main" id="{2405A92E-1CE9-4433-A1AD-5F9855A2DD9D}"/>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A430989-FC84-4D13-83F7-50B40E729E6F}"/>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B433BEB-00E4-409D-8E50-065BA14816A6}"/>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2751833-C2AA-4160-A43F-B03B3DB1E2C0}"/>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F21B6FF-3C83-4D49-8B82-18CB4B51B248}"/>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05156804-47C3-455C-A5CC-5545CBACC1FC}"/>
              </a:ext>
            </a:extLst>
          </p:cNvPr>
          <p:cNvSpPr txBox="1"/>
          <p:nvPr/>
        </p:nvSpPr>
        <p:spPr>
          <a:xfrm>
            <a:off x="1500925" y="2411480"/>
            <a:ext cx="537328"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Failed</a:t>
            </a:r>
          </a:p>
        </p:txBody>
      </p:sp>
      <p:sp>
        <p:nvSpPr>
          <p:cNvPr id="68" name="TextBox 67">
            <a:extLst>
              <a:ext uri="{FF2B5EF4-FFF2-40B4-BE49-F238E27FC236}">
                <a16:creationId xmlns:a16="http://schemas.microsoft.com/office/drawing/2014/main" id="{7BA54C59-6740-41CC-A965-E04285640C23}"/>
              </a:ext>
            </a:extLst>
          </p:cNvPr>
          <p:cNvSpPr txBox="1"/>
          <p:nvPr/>
        </p:nvSpPr>
        <p:spPr>
          <a:xfrm>
            <a:off x="1438409" y="2739867"/>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1</a:t>
            </a:r>
          </a:p>
        </p:txBody>
      </p:sp>
      <p:sp>
        <p:nvSpPr>
          <p:cNvPr id="70" name="TextBox 69">
            <a:extLst>
              <a:ext uri="{FF2B5EF4-FFF2-40B4-BE49-F238E27FC236}">
                <a16:creationId xmlns:a16="http://schemas.microsoft.com/office/drawing/2014/main" id="{D50CAA83-808B-4F6C-B768-E7BC73CC1D6C}"/>
              </a:ext>
            </a:extLst>
          </p:cNvPr>
          <p:cNvSpPr txBox="1"/>
          <p:nvPr/>
        </p:nvSpPr>
        <p:spPr>
          <a:xfrm>
            <a:off x="1438409" y="3068254"/>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2</a:t>
            </a:r>
          </a:p>
        </p:txBody>
      </p:sp>
      <p:sp>
        <p:nvSpPr>
          <p:cNvPr id="72" name="TextBox 71">
            <a:extLst>
              <a:ext uri="{FF2B5EF4-FFF2-40B4-BE49-F238E27FC236}">
                <a16:creationId xmlns:a16="http://schemas.microsoft.com/office/drawing/2014/main" id="{EEA7B45D-E75A-40BA-AF80-140F657A02AB}"/>
              </a:ext>
            </a:extLst>
          </p:cNvPr>
          <p:cNvSpPr txBox="1"/>
          <p:nvPr/>
        </p:nvSpPr>
        <p:spPr>
          <a:xfrm>
            <a:off x="1438409" y="3396641"/>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3</a:t>
            </a:r>
          </a:p>
        </p:txBody>
      </p:sp>
      <p:sp>
        <p:nvSpPr>
          <p:cNvPr id="74" name="TextBox 73">
            <a:extLst>
              <a:ext uri="{FF2B5EF4-FFF2-40B4-BE49-F238E27FC236}">
                <a16:creationId xmlns:a16="http://schemas.microsoft.com/office/drawing/2014/main" id="{88B33AF2-3EFC-4918-A9CA-7D1C0BE27FFE}"/>
              </a:ext>
            </a:extLst>
          </p:cNvPr>
          <p:cNvSpPr txBox="1"/>
          <p:nvPr/>
        </p:nvSpPr>
        <p:spPr>
          <a:xfrm>
            <a:off x="1438409" y="3725026"/>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4</a:t>
            </a:r>
          </a:p>
        </p:txBody>
      </p:sp>
      <p:sp>
        <p:nvSpPr>
          <p:cNvPr id="76" name="TextBox 75">
            <a:extLst>
              <a:ext uri="{FF2B5EF4-FFF2-40B4-BE49-F238E27FC236}">
                <a16:creationId xmlns:a16="http://schemas.microsoft.com/office/drawing/2014/main" id="{BB6FA181-FCCF-433B-BF59-5D9352D93B0C}"/>
              </a:ext>
            </a:extLst>
          </p:cNvPr>
          <p:cNvSpPr txBox="1"/>
          <p:nvPr/>
        </p:nvSpPr>
        <p:spPr>
          <a:xfrm rot="18000000">
            <a:off x="2169172" y="2050578"/>
            <a:ext cx="51328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a:t>
            </a:r>
          </a:p>
        </p:txBody>
      </p:sp>
      <p:sp>
        <p:nvSpPr>
          <p:cNvPr id="78" name="TextBox 77">
            <a:extLst>
              <a:ext uri="{FF2B5EF4-FFF2-40B4-BE49-F238E27FC236}">
                <a16:creationId xmlns:a16="http://schemas.microsoft.com/office/drawing/2014/main" id="{3DA19E1C-FA94-404F-AEAE-F608C4DDCE89}"/>
              </a:ext>
            </a:extLst>
          </p:cNvPr>
          <p:cNvSpPr txBox="1"/>
          <p:nvPr/>
        </p:nvSpPr>
        <p:spPr>
          <a:xfrm rot="18000000">
            <a:off x="2456514"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N+1</a:t>
            </a:r>
          </a:p>
        </p:txBody>
      </p:sp>
      <p:sp>
        <p:nvSpPr>
          <p:cNvPr id="80" name="TextBox 79">
            <a:extLst>
              <a:ext uri="{FF2B5EF4-FFF2-40B4-BE49-F238E27FC236}">
                <a16:creationId xmlns:a16="http://schemas.microsoft.com/office/drawing/2014/main" id="{8B89A4A2-4B16-407F-947E-16875A1571B8}"/>
              </a:ext>
            </a:extLst>
          </p:cNvPr>
          <p:cNvSpPr txBox="1"/>
          <p:nvPr/>
        </p:nvSpPr>
        <p:spPr>
          <a:xfrm rot="18000000">
            <a:off x="2811182"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N+2</a:t>
            </a:r>
          </a:p>
        </p:txBody>
      </p:sp>
      <p:sp>
        <p:nvSpPr>
          <p:cNvPr id="82" name="TextBox 81">
            <a:extLst>
              <a:ext uri="{FF2B5EF4-FFF2-40B4-BE49-F238E27FC236}">
                <a16:creationId xmlns:a16="http://schemas.microsoft.com/office/drawing/2014/main" id="{B1DEB8EF-48E8-4F3F-986D-BA4D9D9A03DB}"/>
              </a:ext>
            </a:extLst>
          </p:cNvPr>
          <p:cNvSpPr txBox="1"/>
          <p:nvPr/>
        </p:nvSpPr>
        <p:spPr>
          <a:xfrm rot="18000000">
            <a:off x="3165850"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N+3</a:t>
            </a:r>
          </a:p>
        </p:txBody>
      </p:sp>
      <p:sp>
        <p:nvSpPr>
          <p:cNvPr id="84" name="TextBox 83">
            <a:extLst>
              <a:ext uri="{FF2B5EF4-FFF2-40B4-BE49-F238E27FC236}">
                <a16:creationId xmlns:a16="http://schemas.microsoft.com/office/drawing/2014/main" id="{A4560A3E-0C26-48D0-AA17-E14DBDAFC68F}"/>
              </a:ext>
            </a:extLst>
          </p:cNvPr>
          <p:cNvSpPr txBox="1"/>
          <p:nvPr/>
        </p:nvSpPr>
        <p:spPr>
          <a:xfrm rot="18000000">
            <a:off x="3520518"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N+4</a:t>
            </a:r>
          </a:p>
        </p:txBody>
      </p:sp>
      <p:grpSp>
        <p:nvGrpSpPr>
          <p:cNvPr id="89" name="Group 88">
            <a:extLst>
              <a:ext uri="{FF2B5EF4-FFF2-40B4-BE49-F238E27FC236}">
                <a16:creationId xmlns:a16="http://schemas.microsoft.com/office/drawing/2014/main" id="{A6894393-E249-41C5-94A1-6E7FA237B5AF}"/>
              </a:ext>
            </a:extLst>
          </p:cNvPr>
          <p:cNvGrpSpPr/>
          <p:nvPr/>
        </p:nvGrpSpPr>
        <p:grpSpPr>
          <a:xfrm>
            <a:off x="2567148" y="2399970"/>
            <a:ext cx="251738" cy="1566341"/>
            <a:chOff x="1810288" y="2050922"/>
            <a:chExt cx="251738" cy="1566341"/>
          </a:xfrm>
        </p:grpSpPr>
        <p:sp>
          <p:nvSpPr>
            <p:cNvPr id="90" name="Rectangle 89">
              <a:extLst>
                <a:ext uri="{FF2B5EF4-FFF2-40B4-BE49-F238E27FC236}">
                  <a16:creationId xmlns:a16="http://schemas.microsoft.com/office/drawing/2014/main" id="{9C0D6D7F-6710-47C0-95CC-65AFCF891A11}"/>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1735F60A-0D45-461A-A395-F53883ADB45C}"/>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59E1B9E7-893D-4826-A524-0C07E3E462A2}"/>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D1B42535-962B-4EB6-BB47-99C9E92BDDF3}"/>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FE116DE1-2C5E-42E3-B36F-813033BF965A}"/>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434F7790-BC98-464E-AFE8-9A64CB15FDF5}"/>
              </a:ext>
            </a:extLst>
          </p:cNvPr>
          <p:cNvGrpSpPr/>
          <p:nvPr/>
        </p:nvGrpSpPr>
        <p:grpSpPr>
          <a:xfrm>
            <a:off x="2925241" y="2399970"/>
            <a:ext cx="251738" cy="1566341"/>
            <a:chOff x="1810288" y="2050922"/>
            <a:chExt cx="251738" cy="1566341"/>
          </a:xfrm>
        </p:grpSpPr>
        <p:sp>
          <p:nvSpPr>
            <p:cNvPr id="96" name="Rectangle 95">
              <a:extLst>
                <a:ext uri="{FF2B5EF4-FFF2-40B4-BE49-F238E27FC236}">
                  <a16:creationId xmlns:a16="http://schemas.microsoft.com/office/drawing/2014/main" id="{B861CCCD-04CC-4183-8A72-F73E880C7265}"/>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684A752E-6494-4394-9075-AFFC0966BB4C}"/>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9D2EA1F-D6D6-489D-9FB7-32138BCABE64}"/>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F933E150-6689-4150-B48D-746113FB1084}"/>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6F3D108D-4D74-4AFE-B856-314260233448}"/>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DA37CDF-5937-4D75-ACB4-2452AE9C2A48}"/>
              </a:ext>
            </a:extLst>
          </p:cNvPr>
          <p:cNvGrpSpPr/>
          <p:nvPr/>
        </p:nvGrpSpPr>
        <p:grpSpPr>
          <a:xfrm>
            <a:off x="3283334" y="2399970"/>
            <a:ext cx="251738" cy="1566341"/>
            <a:chOff x="1810288" y="2050922"/>
            <a:chExt cx="251738" cy="1566341"/>
          </a:xfrm>
        </p:grpSpPr>
        <p:sp>
          <p:nvSpPr>
            <p:cNvPr id="102" name="Rectangle 101">
              <a:extLst>
                <a:ext uri="{FF2B5EF4-FFF2-40B4-BE49-F238E27FC236}">
                  <a16:creationId xmlns:a16="http://schemas.microsoft.com/office/drawing/2014/main" id="{84EE25A7-03C1-4082-A92B-28491860E205}"/>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C3899492-16A1-4D5B-8FA5-0D26C364F26C}"/>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8DF88FD-3E4D-4145-A8F8-80B8A7342C52}"/>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1DA4EBBB-F408-4FA5-BD34-BEB7BD38EA48}"/>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D814A23C-F2ED-4A8C-B17B-392CE0B52D22}"/>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EAD2D60F-E97C-4AD5-BC9E-07CBFCCF7CAC}"/>
              </a:ext>
            </a:extLst>
          </p:cNvPr>
          <p:cNvGrpSpPr/>
          <p:nvPr/>
        </p:nvGrpSpPr>
        <p:grpSpPr>
          <a:xfrm>
            <a:off x="3641427" y="2399970"/>
            <a:ext cx="251738" cy="1566341"/>
            <a:chOff x="1810288" y="2050922"/>
            <a:chExt cx="251738" cy="1566341"/>
          </a:xfrm>
        </p:grpSpPr>
        <p:sp>
          <p:nvSpPr>
            <p:cNvPr id="108" name="Rectangle 107">
              <a:extLst>
                <a:ext uri="{FF2B5EF4-FFF2-40B4-BE49-F238E27FC236}">
                  <a16:creationId xmlns:a16="http://schemas.microsoft.com/office/drawing/2014/main" id="{8A524336-167E-4377-957D-B4C70490B230}"/>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B38E820D-AEF3-4BE8-8369-15CC58AE7501}"/>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FB23BAAF-12FA-41FF-828E-CF8DD76A0A15}"/>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945FCAE7-573C-4E7B-BDEF-2507B40CE5F5}"/>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7662CBA5-89A7-410F-A178-80F2E2EA87DB}"/>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TextBox 125">
            <a:extLst>
              <a:ext uri="{FF2B5EF4-FFF2-40B4-BE49-F238E27FC236}">
                <a16:creationId xmlns:a16="http://schemas.microsoft.com/office/drawing/2014/main" id="{284CEFE9-8443-4710-A1A9-FED3DC6430A8}"/>
              </a:ext>
            </a:extLst>
          </p:cNvPr>
          <p:cNvSpPr txBox="1"/>
          <p:nvPr/>
        </p:nvSpPr>
        <p:spPr>
          <a:xfrm>
            <a:off x="4342822" y="2988342"/>
            <a:ext cx="81144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 . . . .</a:t>
            </a:r>
          </a:p>
        </p:txBody>
      </p:sp>
      <p:sp>
        <p:nvSpPr>
          <p:cNvPr id="127" name="TextBox 126">
            <a:extLst>
              <a:ext uri="{FF2B5EF4-FFF2-40B4-BE49-F238E27FC236}">
                <a16:creationId xmlns:a16="http://schemas.microsoft.com/office/drawing/2014/main" id="{D6C012AD-3C88-4F6E-BEA0-73170AF6A5D4}"/>
              </a:ext>
            </a:extLst>
          </p:cNvPr>
          <p:cNvSpPr txBox="1"/>
          <p:nvPr/>
        </p:nvSpPr>
        <p:spPr>
          <a:xfrm rot="18000000">
            <a:off x="5483351" y="1882445"/>
            <a:ext cx="8723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N+RUL1</a:t>
            </a:r>
          </a:p>
        </p:txBody>
      </p:sp>
      <p:grpSp>
        <p:nvGrpSpPr>
          <p:cNvPr id="128" name="Group 127">
            <a:extLst>
              <a:ext uri="{FF2B5EF4-FFF2-40B4-BE49-F238E27FC236}">
                <a16:creationId xmlns:a16="http://schemas.microsoft.com/office/drawing/2014/main" id="{220FB8C9-683C-43DE-A31C-47CBF8CAB0D0}"/>
              </a:ext>
            </a:extLst>
          </p:cNvPr>
          <p:cNvGrpSpPr/>
          <p:nvPr/>
        </p:nvGrpSpPr>
        <p:grpSpPr>
          <a:xfrm>
            <a:off x="5627069" y="2397501"/>
            <a:ext cx="251738" cy="1566341"/>
            <a:chOff x="1810288" y="2050922"/>
            <a:chExt cx="251738" cy="1566341"/>
          </a:xfrm>
        </p:grpSpPr>
        <p:sp>
          <p:nvSpPr>
            <p:cNvPr id="129" name="Rectangle 128">
              <a:extLst>
                <a:ext uri="{FF2B5EF4-FFF2-40B4-BE49-F238E27FC236}">
                  <a16:creationId xmlns:a16="http://schemas.microsoft.com/office/drawing/2014/main" id="{A77A3251-C4D2-4E71-9668-4F32D2A1D17F}"/>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C005B188-AE95-4367-870C-BBD2AA49AF3E}"/>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BB100BB9-B782-41CD-857A-0EA5F04DF1EA}"/>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6292B3FF-A9DE-47D4-9BCA-0839F7759CF6}"/>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AE15241C-9703-449B-A56C-7AD8EB90328F}"/>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TextBox 141">
            <a:extLst>
              <a:ext uri="{FF2B5EF4-FFF2-40B4-BE49-F238E27FC236}">
                <a16:creationId xmlns:a16="http://schemas.microsoft.com/office/drawing/2014/main" id="{AFAAC606-382D-46D9-A6A2-F6BF3ACFD235}"/>
              </a:ext>
            </a:extLst>
          </p:cNvPr>
          <p:cNvSpPr txBox="1"/>
          <p:nvPr/>
        </p:nvSpPr>
        <p:spPr>
          <a:xfrm>
            <a:off x="6237571" y="2977889"/>
            <a:ext cx="81144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 . . . .</a:t>
            </a:r>
          </a:p>
        </p:txBody>
      </p:sp>
      <p:sp>
        <p:nvSpPr>
          <p:cNvPr id="144" name="TextBox 143">
            <a:extLst>
              <a:ext uri="{FF2B5EF4-FFF2-40B4-BE49-F238E27FC236}">
                <a16:creationId xmlns:a16="http://schemas.microsoft.com/office/drawing/2014/main" id="{F0D390E9-AB35-4FA3-9E87-5749F59D98D5}"/>
              </a:ext>
            </a:extLst>
          </p:cNvPr>
          <p:cNvSpPr txBox="1"/>
          <p:nvPr/>
        </p:nvSpPr>
        <p:spPr>
          <a:xfrm>
            <a:off x="7738624" y="2977889"/>
            <a:ext cx="81144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 . . . .</a:t>
            </a:r>
          </a:p>
        </p:txBody>
      </p:sp>
      <p:sp>
        <p:nvSpPr>
          <p:cNvPr id="145" name="TextBox 144">
            <a:extLst>
              <a:ext uri="{FF2B5EF4-FFF2-40B4-BE49-F238E27FC236}">
                <a16:creationId xmlns:a16="http://schemas.microsoft.com/office/drawing/2014/main" id="{2566C36F-25F7-4795-8513-8CEC49BBBA59}"/>
              </a:ext>
            </a:extLst>
          </p:cNvPr>
          <p:cNvSpPr txBox="1"/>
          <p:nvPr/>
        </p:nvSpPr>
        <p:spPr>
          <a:xfrm rot="18000000">
            <a:off x="7141511" y="1882445"/>
            <a:ext cx="8723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N+RUL2</a:t>
            </a:r>
          </a:p>
        </p:txBody>
      </p:sp>
      <p:grpSp>
        <p:nvGrpSpPr>
          <p:cNvPr id="146" name="Group 145">
            <a:extLst>
              <a:ext uri="{FF2B5EF4-FFF2-40B4-BE49-F238E27FC236}">
                <a16:creationId xmlns:a16="http://schemas.microsoft.com/office/drawing/2014/main" id="{1B6FCF81-3E3A-4D7C-A892-2B308DF567B7}"/>
              </a:ext>
            </a:extLst>
          </p:cNvPr>
          <p:cNvGrpSpPr/>
          <p:nvPr/>
        </p:nvGrpSpPr>
        <p:grpSpPr>
          <a:xfrm>
            <a:off x="7285229" y="2397501"/>
            <a:ext cx="251738" cy="1566341"/>
            <a:chOff x="1810288" y="2050922"/>
            <a:chExt cx="251738" cy="1566341"/>
          </a:xfrm>
        </p:grpSpPr>
        <p:sp>
          <p:nvSpPr>
            <p:cNvPr id="147" name="Rectangle 146">
              <a:extLst>
                <a:ext uri="{FF2B5EF4-FFF2-40B4-BE49-F238E27FC236}">
                  <a16:creationId xmlns:a16="http://schemas.microsoft.com/office/drawing/2014/main" id="{32749908-9E34-45A1-ABFA-D637969A3BE1}"/>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Rectangle 147">
              <a:extLst>
                <a:ext uri="{FF2B5EF4-FFF2-40B4-BE49-F238E27FC236}">
                  <a16:creationId xmlns:a16="http://schemas.microsoft.com/office/drawing/2014/main" id="{6CA6562C-BBCB-4C2F-8940-10748FB84362}"/>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72942702-B30F-49E4-BCFE-BE30CE8B4F80}"/>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8DE3672A-0EAE-402F-B9DC-DFD62076E290}"/>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5732578C-AC38-48C1-827F-A397170636A8}"/>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2" name="TextBox 151">
            <a:extLst>
              <a:ext uri="{FF2B5EF4-FFF2-40B4-BE49-F238E27FC236}">
                <a16:creationId xmlns:a16="http://schemas.microsoft.com/office/drawing/2014/main" id="{9D6E4334-0F47-435D-87AE-98B44FC2E5E4}"/>
              </a:ext>
            </a:extLst>
          </p:cNvPr>
          <p:cNvSpPr txBox="1"/>
          <p:nvPr/>
        </p:nvSpPr>
        <p:spPr>
          <a:xfrm rot="18000000">
            <a:off x="8554999" y="1882447"/>
            <a:ext cx="8723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N+RUL3</a:t>
            </a:r>
          </a:p>
        </p:txBody>
      </p:sp>
      <p:grpSp>
        <p:nvGrpSpPr>
          <p:cNvPr id="153" name="Group 152">
            <a:extLst>
              <a:ext uri="{FF2B5EF4-FFF2-40B4-BE49-F238E27FC236}">
                <a16:creationId xmlns:a16="http://schemas.microsoft.com/office/drawing/2014/main" id="{BABDBCCA-3A3D-4E80-B702-9D14A37B7840}"/>
              </a:ext>
            </a:extLst>
          </p:cNvPr>
          <p:cNvGrpSpPr/>
          <p:nvPr/>
        </p:nvGrpSpPr>
        <p:grpSpPr>
          <a:xfrm>
            <a:off x="8698717" y="2397503"/>
            <a:ext cx="251738" cy="1566341"/>
            <a:chOff x="1810288" y="2050922"/>
            <a:chExt cx="251738" cy="1566341"/>
          </a:xfrm>
        </p:grpSpPr>
        <p:sp>
          <p:nvSpPr>
            <p:cNvPr id="154" name="Rectangle 153">
              <a:extLst>
                <a:ext uri="{FF2B5EF4-FFF2-40B4-BE49-F238E27FC236}">
                  <a16:creationId xmlns:a16="http://schemas.microsoft.com/office/drawing/2014/main" id="{95D0A5BF-62C0-4EA4-BB12-E91B28D7D4B5}"/>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154">
              <a:extLst>
                <a:ext uri="{FF2B5EF4-FFF2-40B4-BE49-F238E27FC236}">
                  <a16:creationId xmlns:a16="http://schemas.microsoft.com/office/drawing/2014/main" id="{6A4D37E8-CC92-41CD-8E68-82F72AD0DFC8}"/>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BC9DD73F-BDA7-4BCF-9DCA-DE084AEDEC28}"/>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8D11E24A-EBBF-4A0E-9E4D-784A9FF03D5E}"/>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D7B5ADB2-BD50-4117-9367-C6BC26D8E9AF}"/>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0" name="Rectangle 159">
            <a:extLst>
              <a:ext uri="{FF2B5EF4-FFF2-40B4-BE49-F238E27FC236}">
                <a16:creationId xmlns:a16="http://schemas.microsoft.com/office/drawing/2014/main" id="{036CE7E6-664D-40DE-BA45-4A2F92860E3B}"/>
              </a:ext>
            </a:extLst>
          </p:cNvPr>
          <p:cNvSpPr/>
          <p:nvPr/>
        </p:nvSpPr>
        <p:spPr>
          <a:xfrm>
            <a:off x="844786" y="4385482"/>
            <a:ext cx="9513399" cy="1477328"/>
          </a:xfrm>
          <a:prstGeom prst="rect">
            <a:avLst/>
          </a:prstGeom>
        </p:spPr>
        <p:txBody>
          <a:bodyPr wrap="square">
            <a:spAutoFit/>
          </a:bodyPr>
          <a:lstStyle/>
          <a:p>
            <a:pPr marL="182880" indent="-182880">
              <a:buFont typeface="Arial" panose="020B0604020202020204" pitchFamily="34" charset="0"/>
              <a:buChar char="•"/>
            </a:pPr>
            <a:r>
              <a:rPr lang="en-US" dirty="0">
                <a:solidFill>
                  <a:srgbClr val="404040"/>
                </a:solidFill>
                <a:latin typeface="Lato"/>
              </a:rPr>
              <a:t>For Lab 2, we will be training the model based with 5-day sequences and will use a 2-day look ahead to classify the sequence as failed or not.</a:t>
            </a:r>
            <a:br>
              <a:rPr lang="en-US" dirty="0">
                <a:solidFill>
                  <a:srgbClr val="404040"/>
                </a:solidFill>
                <a:latin typeface="Lato"/>
              </a:rPr>
            </a:br>
            <a:endParaRPr lang="en-US" dirty="0">
              <a:solidFill>
                <a:srgbClr val="404040"/>
              </a:solidFill>
              <a:latin typeface="Lato"/>
            </a:endParaRPr>
          </a:p>
          <a:p>
            <a:pPr marL="182880" indent="-182880">
              <a:buFont typeface="Arial" panose="020B0604020202020204" pitchFamily="34" charset="0"/>
              <a:buChar char="•"/>
            </a:pPr>
            <a:r>
              <a:rPr lang="en-US" b="0" i="0" dirty="0">
                <a:solidFill>
                  <a:srgbClr val="404040"/>
                </a:solidFill>
                <a:effectLst/>
                <a:latin typeface="Lato"/>
              </a:rPr>
              <a:t>Typically, you would train multiple models using the failed state from a date in the future</a:t>
            </a:r>
            <a:br>
              <a:rPr lang="en-US" b="0" i="0" dirty="0">
                <a:solidFill>
                  <a:srgbClr val="404040"/>
                </a:solidFill>
                <a:effectLst/>
                <a:latin typeface="Lato"/>
              </a:rPr>
            </a:br>
            <a:r>
              <a:rPr lang="en-US" b="0" i="0" dirty="0">
                <a:solidFill>
                  <a:srgbClr val="404040"/>
                </a:solidFill>
                <a:effectLst/>
                <a:latin typeface="Lato"/>
              </a:rPr>
              <a:t>(Ex: 2 weeks out, 1 month out, 3 months out)</a:t>
            </a:r>
          </a:p>
        </p:txBody>
      </p:sp>
    </p:spTree>
    <p:extLst>
      <p:ext uri="{BB962C8B-B14F-4D97-AF65-F5344CB8AC3E}">
        <p14:creationId xmlns:p14="http://schemas.microsoft.com/office/powerpoint/2010/main" val="15001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STARTING the lab</a:t>
            </a:r>
          </a:p>
        </p:txBody>
      </p:sp>
    </p:spTree>
    <p:extLst>
      <p:ext uri="{BB962C8B-B14F-4D97-AF65-F5344CB8AC3E}">
        <p14:creationId xmlns:p14="http://schemas.microsoft.com/office/powerpoint/2010/main" val="136802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2 MODEL SUMMARY - LSTM</a:t>
            </a:r>
          </a:p>
        </p:txBody>
      </p:sp>
      <p:sp>
        <p:nvSpPr>
          <p:cNvPr id="5" name="Content Placeholder 4">
            <a:extLst>
              <a:ext uri="{FF2B5EF4-FFF2-40B4-BE49-F238E27FC236}">
                <a16:creationId xmlns:a16="http://schemas.microsoft.com/office/drawing/2014/main" id="{7CE909F8-522B-4D79-9544-C74230DE2B9A}"/>
              </a:ext>
            </a:extLst>
          </p:cNvPr>
          <p:cNvSpPr>
            <a:spLocks noGrp="1"/>
          </p:cNvSpPr>
          <p:nvPr>
            <p:ph sz="half" idx="1"/>
          </p:nvPr>
        </p:nvSpPr>
        <p:spPr>
          <a:xfrm>
            <a:off x="498348" y="2111661"/>
            <a:ext cx="4988052" cy="956975"/>
          </a:xfrm>
        </p:spPr>
        <p:txBody>
          <a:bodyPr/>
          <a:lstStyle/>
          <a:p>
            <a:pPr marL="0" indent="0">
              <a:buNone/>
            </a:pPr>
            <a:r>
              <a:rPr lang="en-US" sz="1600" dirty="0"/>
              <a:t>Training:</a:t>
            </a:r>
            <a:br>
              <a:rPr lang="en-US" sz="1600" dirty="0"/>
            </a:br>
            <a:r>
              <a:rPr lang="en-US" sz="1600" dirty="0"/>
              <a:t>Use multi-day sequences of SMART features (from an individual hard drive) to train a LSTM model on whether a drive will fail ‘L’ days in the future</a:t>
            </a:r>
          </a:p>
        </p:txBody>
      </p:sp>
      <p:sp>
        <p:nvSpPr>
          <p:cNvPr id="7" name="Text Placeholder 6">
            <a:extLst>
              <a:ext uri="{FF2B5EF4-FFF2-40B4-BE49-F238E27FC236}">
                <a16:creationId xmlns:a16="http://schemas.microsoft.com/office/drawing/2014/main" id="{E6D559E0-0B04-4D38-B680-BF32055CD843}"/>
              </a:ext>
            </a:extLst>
          </p:cNvPr>
          <p:cNvSpPr>
            <a:spLocks noGrp="1"/>
          </p:cNvSpPr>
          <p:nvPr>
            <p:ph type="body" sz="quarter" idx="10"/>
          </p:nvPr>
        </p:nvSpPr>
        <p:spPr/>
        <p:txBody>
          <a:bodyPr/>
          <a:lstStyle/>
          <a:p>
            <a:pPr algn="l"/>
            <a:r>
              <a:rPr lang="en-US" dirty="0"/>
              <a:t>Train LSTM Model with sequences of length ‘S’ to predict failure ‘L’ days in future</a:t>
            </a:r>
          </a:p>
        </p:txBody>
      </p:sp>
      <p:sp>
        <p:nvSpPr>
          <p:cNvPr id="8" name="TextBox 7">
            <a:extLst>
              <a:ext uri="{FF2B5EF4-FFF2-40B4-BE49-F238E27FC236}">
                <a16:creationId xmlns:a16="http://schemas.microsoft.com/office/drawing/2014/main" id="{43569CB1-A754-4209-A93A-1CC66FFE87C6}"/>
              </a:ext>
            </a:extLst>
          </p:cNvPr>
          <p:cNvSpPr txBox="1"/>
          <p:nvPr/>
        </p:nvSpPr>
        <p:spPr>
          <a:xfrm>
            <a:off x="790379" y="3248579"/>
            <a:ext cx="325602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‘S’ days)</a:t>
            </a:r>
          </a:p>
        </p:txBody>
      </p:sp>
      <p:sp>
        <p:nvSpPr>
          <p:cNvPr id="9" name="TextBox 8">
            <a:extLst>
              <a:ext uri="{FF2B5EF4-FFF2-40B4-BE49-F238E27FC236}">
                <a16:creationId xmlns:a16="http://schemas.microsoft.com/office/drawing/2014/main" id="{D6500520-622A-4446-99C0-E44C5B3ABAD9}"/>
              </a:ext>
            </a:extLst>
          </p:cNvPr>
          <p:cNvSpPr txBox="1"/>
          <p:nvPr/>
        </p:nvSpPr>
        <p:spPr>
          <a:xfrm>
            <a:off x="4533760" y="3252668"/>
            <a:ext cx="527709"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Label</a:t>
            </a:r>
          </a:p>
        </p:txBody>
      </p:sp>
      <p:sp>
        <p:nvSpPr>
          <p:cNvPr id="10" name="TextBox 9">
            <a:extLst>
              <a:ext uri="{FF2B5EF4-FFF2-40B4-BE49-F238E27FC236}">
                <a16:creationId xmlns:a16="http://schemas.microsoft.com/office/drawing/2014/main" id="{24E69FEE-1320-4452-894A-33038ADA723A}"/>
              </a:ext>
            </a:extLst>
          </p:cNvPr>
          <p:cNvSpPr txBox="1"/>
          <p:nvPr/>
        </p:nvSpPr>
        <p:spPr>
          <a:xfrm>
            <a:off x="188492"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11" name="TextBox 10">
            <a:extLst>
              <a:ext uri="{FF2B5EF4-FFF2-40B4-BE49-F238E27FC236}">
                <a16:creationId xmlns:a16="http://schemas.microsoft.com/office/drawing/2014/main" id="{C1F57347-06D1-4BDE-9457-474EA0823F83}"/>
              </a:ext>
            </a:extLst>
          </p:cNvPr>
          <p:cNvSpPr txBox="1"/>
          <p:nvPr/>
        </p:nvSpPr>
        <p:spPr>
          <a:xfrm>
            <a:off x="184485" y="3668139"/>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N+0</a:t>
            </a:r>
          </a:p>
        </p:txBody>
      </p:sp>
      <p:sp>
        <p:nvSpPr>
          <p:cNvPr id="12" name="TextBox 11">
            <a:extLst>
              <a:ext uri="{FF2B5EF4-FFF2-40B4-BE49-F238E27FC236}">
                <a16:creationId xmlns:a16="http://schemas.microsoft.com/office/drawing/2014/main" id="{5CA30C23-2870-46B0-B432-F4A7DDB11C73}"/>
              </a:ext>
            </a:extLst>
          </p:cNvPr>
          <p:cNvSpPr txBox="1"/>
          <p:nvPr/>
        </p:nvSpPr>
        <p:spPr>
          <a:xfrm>
            <a:off x="866260"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 name="TextBox 13">
            <a:extLst>
              <a:ext uri="{FF2B5EF4-FFF2-40B4-BE49-F238E27FC236}">
                <a16:creationId xmlns:a16="http://schemas.microsoft.com/office/drawing/2014/main" id="{A98C5CB8-D0A3-416E-B15A-F9731BB69E37}"/>
              </a:ext>
            </a:extLst>
          </p:cNvPr>
          <p:cNvSpPr txBox="1"/>
          <p:nvPr/>
        </p:nvSpPr>
        <p:spPr>
          <a:xfrm>
            <a:off x="4528272" y="4938989"/>
            <a:ext cx="614271"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FAILED</a:t>
            </a:r>
          </a:p>
        </p:txBody>
      </p:sp>
      <p:sp>
        <p:nvSpPr>
          <p:cNvPr id="16" name="TextBox 15">
            <a:extLst>
              <a:ext uri="{FF2B5EF4-FFF2-40B4-BE49-F238E27FC236}">
                <a16:creationId xmlns:a16="http://schemas.microsoft.com/office/drawing/2014/main" id="{D7253882-2268-4534-87CD-2FC91460F34B}"/>
              </a:ext>
            </a:extLst>
          </p:cNvPr>
          <p:cNvSpPr txBox="1"/>
          <p:nvPr/>
        </p:nvSpPr>
        <p:spPr>
          <a:xfrm>
            <a:off x="125560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8" name="TextBox 17">
            <a:extLst>
              <a:ext uri="{FF2B5EF4-FFF2-40B4-BE49-F238E27FC236}">
                <a16:creationId xmlns:a16="http://schemas.microsoft.com/office/drawing/2014/main" id="{38B44304-692C-44CD-B5D7-AADE7955EC81}"/>
              </a:ext>
            </a:extLst>
          </p:cNvPr>
          <p:cNvSpPr txBox="1"/>
          <p:nvPr/>
        </p:nvSpPr>
        <p:spPr>
          <a:xfrm>
            <a:off x="164494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20" name="TextBox 19">
            <a:extLst>
              <a:ext uri="{FF2B5EF4-FFF2-40B4-BE49-F238E27FC236}">
                <a16:creationId xmlns:a16="http://schemas.microsoft.com/office/drawing/2014/main" id="{1BB3E6F9-C6AE-4B4C-89C0-7BF99284D74D}"/>
              </a:ext>
            </a:extLst>
          </p:cNvPr>
          <p:cNvSpPr txBox="1"/>
          <p:nvPr/>
        </p:nvSpPr>
        <p:spPr>
          <a:xfrm>
            <a:off x="203428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24" name="TextBox 23">
            <a:extLst>
              <a:ext uri="{FF2B5EF4-FFF2-40B4-BE49-F238E27FC236}">
                <a16:creationId xmlns:a16="http://schemas.microsoft.com/office/drawing/2014/main" id="{24A70CC0-1486-42C3-8109-F05FF7C9C515}"/>
              </a:ext>
            </a:extLst>
          </p:cNvPr>
          <p:cNvSpPr txBox="1"/>
          <p:nvPr/>
        </p:nvSpPr>
        <p:spPr>
          <a:xfrm>
            <a:off x="268051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26" name="TextBox 25">
            <a:extLst>
              <a:ext uri="{FF2B5EF4-FFF2-40B4-BE49-F238E27FC236}">
                <a16:creationId xmlns:a16="http://schemas.microsoft.com/office/drawing/2014/main" id="{C4E64589-E7DB-46B8-B332-58737D63A3E1}"/>
              </a:ext>
            </a:extLst>
          </p:cNvPr>
          <p:cNvSpPr txBox="1"/>
          <p:nvPr/>
        </p:nvSpPr>
        <p:spPr>
          <a:xfrm>
            <a:off x="306985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28" name="TextBox 27">
            <a:extLst>
              <a:ext uri="{FF2B5EF4-FFF2-40B4-BE49-F238E27FC236}">
                <a16:creationId xmlns:a16="http://schemas.microsoft.com/office/drawing/2014/main" id="{5BF0AB00-35D9-4299-BAD5-2F4BF388F4E7}"/>
              </a:ext>
            </a:extLst>
          </p:cNvPr>
          <p:cNvSpPr txBox="1"/>
          <p:nvPr/>
        </p:nvSpPr>
        <p:spPr>
          <a:xfrm>
            <a:off x="345920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0" name="TextBox 29">
            <a:extLst>
              <a:ext uri="{FF2B5EF4-FFF2-40B4-BE49-F238E27FC236}">
                <a16:creationId xmlns:a16="http://schemas.microsoft.com/office/drawing/2014/main" id="{2D103270-4B62-4493-8747-447C5F2A14AD}"/>
              </a:ext>
            </a:extLst>
          </p:cNvPr>
          <p:cNvSpPr txBox="1"/>
          <p:nvPr/>
        </p:nvSpPr>
        <p:spPr>
          <a:xfrm>
            <a:off x="384854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896" name="TextBox 895">
            <a:extLst>
              <a:ext uri="{FF2B5EF4-FFF2-40B4-BE49-F238E27FC236}">
                <a16:creationId xmlns:a16="http://schemas.microsoft.com/office/drawing/2014/main" id="{D79BD3A6-DBD1-448D-B3D1-2AD507EA4A81}"/>
              </a:ext>
            </a:extLst>
          </p:cNvPr>
          <p:cNvSpPr txBox="1"/>
          <p:nvPr/>
        </p:nvSpPr>
        <p:spPr>
          <a:xfrm>
            <a:off x="2355876"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897" name="Arrow: Down 896">
            <a:extLst>
              <a:ext uri="{FF2B5EF4-FFF2-40B4-BE49-F238E27FC236}">
                <a16:creationId xmlns:a16="http://schemas.microsoft.com/office/drawing/2014/main" id="{FAD99077-ABEE-4189-BEAD-E742ECBAEAED}"/>
              </a:ext>
            </a:extLst>
          </p:cNvPr>
          <p:cNvSpPr/>
          <p:nvPr/>
        </p:nvSpPr>
        <p:spPr>
          <a:xfrm>
            <a:off x="2385497" y="5280662"/>
            <a:ext cx="295019" cy="34163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662507EE-21EB-43FA-A697-C032774DBB83}"/>
              </a:ext>
            </a:extLst>
          </p:cNvPr>
          <p:cNvSpPr/>
          <p:nvPr/>
        </p:nvSpPr>
        <p:spPr>
          <a:xfrm>
            <a:off x="1114141" y="57087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 Model</a:t>
            </a:r>
          </a:p>
        </p:txBody>
      </p:sp>
      <p:sp>
        <p:nvSpPr>
          <p:cNvPr id="905" name="TextBox 904">
            <a:extLst>
              <a:ext uri="{FF2B5EF4-FFF2-40B4-BE49-F238E27FC236}">
                <a16:creationId xmlns:a16="http://schemas.microsoft.com/office/drawing/2014/main" id="{3E1C40E2-B515-4B12-9503-193C96719377}"/>
              </a:ext>
            </a:extLst>
          </p:cNvPr>
          <p:cNvSpPr txBox="1"/>
          <p:nvPr/>
        </p:nvSpPr>
        <p:spPr>
          <a:xfrm>
            <a:off x="6011597" y="5903663"/>
            <a:ext cx="1854995"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Future Failure at day N+L</a:t>
            </a:r>
          </a:p>
        </p:txBody>
      </p:sp>
      <p:sp>
        <p:nvSpPr>
          <p:cNvPr id="914" name="Arrow: Down 913">
            <a:extLst>
              <a:ext uri="{FF2B5EF4-FFF2-40B4-BE49-F238E27FC236}">
                <a16:creationId xmlns:a16="http://schemas.microsoft.com/office/drawing/2014/main" id="{0F115D48-2B70-42E2-816D-F070C22364EA}"/>
              </a:ext>
            </a:extLst>
          </p:cNvPr>
          <p:cNvSpPr/>
          <p:nvPr/>
        </p:nvSpPr>
        <p:spPr>
          <a:xfrm>
            <a:off x="8058420" y="4750830"/>
            <a:ext cx="295019" cy="26917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a:extLst>
              <a:ext uri="{FF2B5EF4-FFF2-40B4-BE49-F238E27FC236}">
                <a16:creationId xmlns:a16="http://schemas.microsoft.com/office/drawing/2014/main" id="{DD6045EB-7A6F-488A-B195-9F16CCBA0097}"/>
              </a:ext>
            </a:extLst>
          </p:cNvPr>
          <p:cNvSpPr/>
          <p:nvPr/>
        </p:nvSpPr>
        <p:spPr>
          <a:xfrm>
            <a:off x="6787064" y="50533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 Model</a:t>
            </a:r>
          </a:p>
        </p:txBody>
      </p:sp>
      <p:cxnSp>
        <p:nvCxnSpPr>
          <p:cNvPr id="917" name="Straight Connector 916">
            <a:extLst>
              <a:ext uri="{FF2B5EF4-FFF2-40B4-BE49-F238E27FC236}">
                <a16:creationId xmlns:a16="http://schemas.microsoft.com/office/drawing/2014/main" id="{39FFCFE6-588F-453F-821A-1C733412C370}"/>
              </a:ext>
            </a:extLst>
          </p:cNvPr>
          <p:cNvCxnSpPr>
            <a:cxnSpLocks/>
          </p:cNvCxnSpPr>
          <p:nvPr/>
        </p:nvCxnSpPr>
        <p:spPr>
          <a:xfrm>
            <a:off x="5577461" y="1984362"/>
            <a:ext cx="0" cy="39421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Content Placeholder 4">
            <a:extLst>
              <a:ext uri="{FF2B5EF4-FFF2-40B4-BE49-F238E27FC236}">
                <a16:creationId xmlns:a16="http://schemas.microsoft.com/office/drawing/2014/main" id="{92C88F3C-6A87-4385-8792-E1929D1CD5A3}"/>
              </a:ext>
            </a:extLst>
          </p:cNvPr>
          <p:cNvSpPr txBox="1">
            <a:spLocks/>
          </p:cNvSpPr>
          <p:nvPr/>
        </p:nvSpPr>
        <p:spPr bwMode="auto">
          <a:xfrm>
            <a:off x="5711903" y="2111660"/>
            <a:ext cx="4988052" cy="956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fontAlgn="base">
              <a:lnSpc>
                <a:spcPct val="90000"/>
              </a:lnSpc>
              <a:spcBef>
                <a:spcPts val="900"/>
              </a:spcBef>
              <a:spcAft>
                <a:spcPts val="900"/>
              </a:spcAft>
              <a:buClr>
                <a:schemeClr val="bg2"/>
              </a:buClr>
              <a:buSzPct val="100000"/>
              <a:buFontTx/>
              <a:buBlip>
                <a:blip r:embed="rId3"/>
              </a:buBlip>
              <a:defRPr sz="2400" b="0">
                <a:solidFill>
                  <a:schemeClr val="bg1"/>
                </a:solidFill>
                <a:latin typeface="Trebuchet MS" pitchFamily="34" charset="0"/>
                <a:ea typeface="+mn-ea"/>
                <a:cs typeface="+mn-cs"/>
              </a:defRPr>
            </a:lvl1pPr>
            <a:lvl2pPr marL="803275" indent="-231775" algn="l" rtl="0" fontAlgn="base">
              <a:lnSpc>
                <a:spcPct val="90000"/>
              </a:lnSpc>
              <a:spcBef>
                <a:spcPts val="900"/>
              </a:spcBef>
              <a:spcAft>
                <a:spcPts val="900"/>
              </a:spcAft>
              <a:buClr>
                <a:schemeClr val="bg2"/>
              </a:buClr>
              <a:buSzPct val="100000"/>
              <a:buFontTx/>
              <a:buBlip>
                <a:blip r:embed="rId3"/>
              </a:buBlip>
              <a:defRPr sz="2000" b="0">
                <a:solidFill>
                  <a:schemeClr val="bg1"/>
                </a:solidFill>
                <a:latin typeface="Trebuchet MS" pitchFamily="34" charset="0"/>
              </a:defRPr>
            </a:lvl2pPr>
            <a:lvl3pPr marL="1255713" indent="-166688" algn="l" rtl="0" fontAlgn="base">
              <a:lnSpc>
                <a:spcPct val="90000"/>
              </a:lnSpc>
              <a:spcBef>
                <a:spcPts val="900"/>
              </a:spcBef>
              <a:spcAft>
                <a:spcPts val="900"/>
              </a:spcAft>
              <a:buClr>
                <a:schemeClr val="bg2"/>
              </a:buClr>
              <a:buSzPct val="100000"/>
              <a:buFontTx/>
              <a:buBlip>
                <a:blip r:embed="rId3"/>
              </a:buBlip>
              <a:defRPr sz="1800" b="0">
                <a:solidFill>
                  <a:schemeClr val="bg1"/>
                </a:solidFill>
                <a:latin typeface="Trebuchet MS" pitchFamily="34" charset="0"/>
              </a:defRPr>
            </a:lvl3pPr>
            <a:lvl4pPr marL="17748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4pPr>
            <a:lvl5pPr marL="21177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5pPr>
            <a:lvl6pPr marL="2574925" indent="-228600" algn="l" rtl="0" eaLnBrk="1" fontAlgn="base" hangingPunct="1">
              <a:spcBef>
                <a:spcPct val="20000"/>
              </a:spcBef>
              <a:spcAft>
                <a:spcPct val="0"/>
              </a:spcAft>
              <a:buChar char="»"/>
              <a:defRPr sz="1800">
                <a:solidFill>
                  <a:schemeClr val="bg1"/>
                </a:solidFill>
                <a:latin typeface="+mn-lt"/>
              </a:defRPr>
            </a:lvl6pPr>
            <a:lvl7pPr marL="3032125" indent="-228600" algn="l" rtl="0" eaLnBrk="1" fontAlgn="base" hangingPunct="1">
              <a:spcBef>
                <a:spcPct val="20000"/>
              </a:spcBef>
              <a:spcAft>
                <a:spcPct val="0"/>
              </a:spcAft>
              <a:buChar char="»"/>
              <a:defRPr sz="1800">
                <a:solidFill>
                  <a:schemeClr val="bg1"/>
                </a:solidFill>
                <a:latin typeface="+mn-lt"/>
              </a:defRPr>
            </a:lvl7pPr>
            <a:lvl8pPr marL="3489325" indent="-228600" algn="l" rtl="0" eaLnBrk="1" fontAlgn="base" hangingPunct="1">
              <a:spcBef>
                <a:spcPct val="20000"/>
              </a:spcBef>
              <a:spcAft>
                <a:spcPct val="0"/>
              </a:spcAft>
              <a:buChar char="»"/>
              <a:defRPr sz="1800">
                <a:solidFill>
                  <a:schemeClr val="bg1"/>
                </a:solidFill>
                <a:latin typeface="+mn-lt"/>
              </a:defRPr>
            </a:lvl8pPr>
            <a:lvl9pPr marL="3946525" indent="-228600" algn="l" rtl="0" eaLnBrk="1" fontAlgn="base" hangingPunct="1">
              <a:spcBef>
                <a:spcPct val="20000"/>
              </a:spcBef>
              <a:spcAft>
                <a:spcPct val="0"/>
              </a:spcAft>
              <a:buChar char="»"/>
              <a:defRPr sz="1800">
                <a:solidFill>
                  <a:schemeClr val="bg1"/>
                </a:solidFill>
                <a:latin typeface="+mn-lt"/>
              </a:defRPr>
            </a:lvl9pPr>
          </a:lstStyle>
          <a:p>
            <a:pPr marL="0" indent="0" defTabSz="914400">
              <a:buFontTx/>
              <a:buNone/>
            </a:pPr>
            <a:r>
              <a:rPr lang="en-US" sz="1600" kern="0" dirty="0"/>
              <a:t>Inference:</a:t>
            </a:r>
            <a:br>
              <a:rPr lang="en-US" sz="1600" kern="0" dirty="0"/>
            </a:br>
            <a:r>
              <a:rPr lang="en-US" sz="1600" kern="0" dirty="0"/>
              <a:t>Pass sequence of SMART values for an individual hard drive over the last ‘S’ days to see if drive will fail ‘L’ days in the future</a:t>
            </a:r>
          </a:p>
        </p:txBody>
      </p:sp>
      <p:sp>
        <p:nvSpPr>
          <p:cNvPr id="918" name="Arrow: Down 917">
            <a:extLst>
              <a:ext uri="{FF2B5EF4-FFF2-40B4-BE49-F238E27FC236}">
                <a16:creationId xmlns:a16="http://schemas.microsoft.com/office/drawing/2014/main" id="{B8F09C8C-EA15-40D7-962A-F1305467D7B3}"/>
              </a:ext>
            </a:extLst>
          </p:cNvPr>
          <p:cNvSpPr/>
          <p:nvPr/>
        </p:nvSpPr>
        <p:spPr>
          <a:xfrm>
            <a:off x="8058419" y="5517976"/>
            <a:ext cx="295019" cy="27954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TextBox 918">
            <a:extLst>
              <a:ext uri="{FF2B5EF4-FFF2-40B4-BE49-F238E27FC236}">
                <a16:creationId xmlns:a16="http://schemas.microsoft.com/office/drawing/2014/main" id="{8DBD4539-7D7D-433E-B4BB-766EB0110C29}"/>
              </a:ext>
            </a:extLst>
          </p:cNvPr>
          <p:cNvSpPr txBox="1"/>
          <p:nvPr/>
        </p:nvSpPr>
        <p:spPr>
          <a:xfrm>
            <a:off x="7755463" y="5882287"/>
            <a:ext cx="958916" cy="2446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True / False</a:t>
            </a:r>
          </a:p>
        </p:txBody>
      </p:sp>
      <p:sp>
        <p:nvSpPr>
          <p:cNvPr id="23" name="TextBox 22">
            <a:extLst>
              <a:ext uri="{FF2B5EF4-FFF2-40B4-BE49-F238E27FC236}">
                <a16:creationId xmlns:a16="http://schemas.microsoft.com/office/drawing/2014/main" id="{ED88C602-D086-47A2-814F-F685A4E4F3CA}"/>
              </a:ext>
            </a:extLst>
          </p:cNvPr>
          <p:cNvSpPr txBox="1"/>
          <p:nvPr/>
        </p:nvSpPr>
        <p:spPr>
          <a:xfrm>
            <a:off x="244225" y="3852622"/>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N+1</a:t>
            </a:r>
          </a:p>
        </p:txBody>
      </p:sp>
      <p:sp>
        <p:nvSpPr>
          <p:cNvPr id="25" name="TextBox 24">
            <a:extLst>
              <a:ext uri="{FF2B5EF4-FFF2-40B4-BE49-F238E27FC236}">
                <a16:creationId xmlns:a16="http://schemas.microsoft.com/office/drawing/2014/main" id="{EC47760B-E935-432B-9192-A07CFA04A45D}"/>
              </a:ext>
            </a:extLst>
          </p:cNvPr>
          <p:cNvSpPr txBox="1"/>
          <p:nvPr/>
        </p:nvSpPr>
        <p:spPr>
          <a:xfrm>
            <a:off x="926000"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27" name="TextBox 26">
            <a:extLst>
              <a:ext uri="{FF2B5EF4-FFF2-40B4-BE49-F238E27FC236}">
                <a16:creationId xmlns:a16="http://schemas.microsoft.com/office/drawing/2014/main" id="{6FA5BCCE-75D7-48E4-BC5B-6B2AB1DC20EF}"/>
              </a:ext>
            </a:extLst>
          </p:cNvPr>
          <p:cNvSpPr txBox="1"/>
          <p:nvPr/>
        </p:nvSpPr>
        <p:spPr>
          <a:xfrm>
            <a:off x="131534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29" name="TextBox 28">
            <a:extLst>
              <a:ext uri="{FF2B5EF4-FFF2-40B4-BE49-F238E27FC236}">
                <a16:creationId xmlns:a16="http://schemas.microsoft.com/office/drawing/2014/main" id="{18C907AF-CB1F-4FBA-841E-F3DE6F442844}"/>
              </a:ext>
            </a:extLst>
          </p:cNvPr>
          <p:cNvSpPr txBox="1"/>
          <p:nvPr/>
        </p:nvSpPr>
        <p:spPr>
          <a:xfrm>
            <a:off x="170468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1" name="TextBox 30">
            <a:extLst>
              <a:ext uri="{FF2B5EF4-FFF2-40B4-BE49-F238E27FC236}">
                <a16:creationId xmlns:a16="http://schemas.microsoft.com/office/drawing/2014/main" id="{4C5249F7-5C76-4DBE-8120-53F258813E38}"/>
              </a:ext>
            </a:extLst>
          </p:cNvPr>
          <p:cNvSpPr txBox="1"/>
          <p:nvPr/>
        </p:nvSpPr>
        <p:spPr>
          <a:xfrm>
            <a:off x="209402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899" name="TextBox 898">
            <a:extLst>
              <a:ext uri="{FF2B5EF4-FFF2-40B4-BE49-F238E27FC236}">
                <a16:creationId xmlns:a16="http://schemas.microsoft.com/office/drawing/2014/main" id="{BB56AF26-74E2-4CB5-9A32-0C88C822DC2A}"/>
              </a:ext>
            </a:extLst>
          </p:cNvPr>
          <p:cNvSpPr txBox="1"/>
          <p:nvPr/>
        </p:nvSpPr>
        <p:spPr>
          <a:xfrm>
            <a:off x="274025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01" name="TextBox 900">
            <a:extLst>
              <a:ext uri="{FF2B5EF4-FFF2-40B4-BE49-F238E27FC236}">
                <a16:creationId xmlns:a16="http://schemas.microsoft.com/office/drawing/2014/main" id="{7BDC001F-4ABA-4F4F-B333-B563F73F4958}"/>
              </a:ext>
            </a:extLst>
          </p:cNvPr>
          <p:cNvSpPr txBox="1"/>
          <p:nvPr/>
        </p:nvSpPr>
        <p:spPr>
          <a:xfrm>
            <a:off x="312959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02" name="TextBox 901">
            <a:extLst>
              <a:ext uri="{FF2B5EF4-FFF2-40B4-BE49-F238E27FC236}">
                <a16:creationId xmlns:a16="http://schemas.microsoft.com/office/drawing/2014/main" id="{D7776323-ABF3-40DE-B984-DC7C4C3430FC}"/>
              </a:ext>
            </a:extLst>
          </p:cNvPr>
          <p:cNvSpPr txBox="1"/>
          <p:nvPr/>
        </p:nvSpPr>
        <p:spPr>
          <a:xfrm>
            <a:off x="351894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03" name="TextBox 902">
            <a:extLst>
              <a:ext uri="{FF2B5EF4-FFF2-40B4-BE49-F238E27FC236}">
                <a16:creationId xmlns:a16="http://schemas.microsoft.com/office/drawing/2014/main" id="{CFE387BA-E38F-4159-B383-B3A930C44DBD}"/>
              </a:ext>
            </a:extLst>
          </p:cNvPr>
          <p:cNvSpPr txBox="1"/>
          <p:nvPr/>
        </p:nvSpPr>
        <p:spPr>
          <a:xfrm>
            <a:off x="390828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16" name="TextBox 915">
            <a:extLst>
              <a:ext uri="{FF2B5EF4-FFF2-40B4-BE49-F238E27FC236}">
                <a16:creationId xmlns:a16="http://schemas.microsoft.com/office/drawing/2014/main" id="{FEC68FBE-F727-4EF9-B7BB-92CF623EE706}"/>
              </a:ext>
            </a:extLst>
          </p:cNvPr>
          <p:cNvSpPr txBox="1"/>
          <p:nvPr/>
        </p:nvSpPr>
        <p:spPr>
          <a:xfrm>
            <a:off x="303965" y="4042945"/>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N+2</a:t>
            </a:r>
          </a:p>
        </p:txBody>
      </p:sp>
      <p:sp>
        <p:nvSpPr>
          <p:cNvPr id="920" name="TextBox 919">
            <a:extLst>
              <a:ext uri="{FF2B5EF4-FFF2-40B4-BE49-F238E27FC236}">
                <a16:creationId xmlns:a16="http://schemas.microsoft.com/office/drawing/2014/main" id="{5C8350F1-7936-486F-B001-159FA865D657}"/>
              </a:ext>
            </a:extLst>
          </p:cNvPr>
          <p:cNvSpPr txBox="1"/>
          <p:nvPr/>
        </p:nvSpPr>
        <p:spPr>
          <a:xfrm>
            <a:off x="985740"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921" name="TextBox 920">
            <a:extLst>
              <a:ext uri="{FF2B5EF4-FFF2-40B4-BE49-F238E27FC236}">
                <a16:creationId xmlns:a16="http://schemas.microsoft.com/office/drawing/2014/main" id="{661B2651-87D0-4B3B-9335-6AAB6ED3A503}"/>
              </a:ext>
            </a:extLst>
          </p:cNvPr>
          <p:cNvSpPr txBox="1"/>
          <p:nvPr/>
        </p:nvSpPr>
        <p:spPr>
          <a:xfrm>
            <a:off x="137508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922" name="TextBox 921">
            <a:extLst>
              <a:ext uri="{FF2B5EF4-FFF2-40B4-BE49-F238E27FC236}">
                <a16:creationId xmlns:a16="http://schemas.microsoft.com/office/drawing/2014/main" id="{6D0FB0E7-A2BB-46D7-960E-01DB1C038162}"/>
              </a:ext>
            </a:extLst>
          </p:cNvPr>
          <p:cNvSpPr txBox="1"/>
          <p:nvPr/>
        </p:nvSpPr>
        <p:spPr>
          <a:xfrm>
            <a:off x="176442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924" name="TextBox 923">
            <a:extLst>
              <a:ext uri="{FF2B5EF4-FFF2-40B4-BE49-F238E27FC236}">
                <a16:creationId xmlns:a16="http://schemas.microsoft.com/office/drawing/2014/main" id="{F9A23878-FD63-4A71-B40E-AA331151654D}"/>
              </a:ext>
            </a:extLst>
          </p:cNvPr>
          <p:cNvSpPr txBox="1"/>
          <p:nvPr/>
        </p:nvSpPr>
        <p:spPr>
          <a:xfrm>
            <a:off x="215376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25" name="TextBox 924">
            <a:extLst>
              <a:ext uri="{FF2B5EF4-FFF2-40B4-BE49-F238E27FC236}">
                <a16:creationId xmlns:a16="http://schemas.microsoft.com/office/drawing/2014/main" id="{62B4E648-B6A4-4F0D-B901-E04591C7647D}"/>
              </a:ext>
            </a:extLst>
          </p:cNvPr>
          <p:cNvSpPr txBox="1"/>
          <p:nvPr/>
        </p:nvSpPr>
        <p:spPr>
          <a:xfrm>
            <a:off x="279999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6" name="TextBox 925">
            <a:extLst>
              <a:ext uri="{FF2B5EF4-FFF2-40B4-BE49-F238E27FC236}">
                <a16:creationId xmlns:a16="http://schemas.microsoft.com/office/drawing/2014/main" id="{77D9AA39-D927-483A-B054-495E7A41C148}"/>
              </a:ext>
            </a:extLst>
          </p:cNvPr>
          <p:cNvSpPr txBox="1"/>
          <p:nvPr/>
        </p:nvSpPr>
        <p:spPr>
          <a:xfrm>
            <a:off x="318933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27" name="TextBox 926">
            <a:extLst>
              <a:ext uri="{FF2B5EF4-FFF2-40B4-BE49-F238E27FC236}">
                <a16:creationId xmlns:a16="http://schemas.microsoft.com/office/drawing/2014/main" id="{08691E9A-4010-460F-B8F3-896918BB39D1}"/>
              </a:ext>
            </a:extLst>
          </p:cNvPr>
          <p:cNvSpPr txBox="1"/>
          <p:nvPr/>
        </p:nvSpPr>
        <p:spPr>
          <a:xfrm>
            <a:off x="357868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2" name="TextBox 31">
            <a:extLst>
              <a:ext uri="{FF2B5EF4-FFF2-40B4-BE49-F238E27FC236}">
                <a16:creationId xmlns:a16="http://schemas.microsoft.com/office/drawing/2014/main" id="{A6D8F326-1DB6-4B5C-AA42-C6433DC6EAE1}"/>
              </a:ext>
            </a:extLst>
          </p:cNvPr>
          <p:cNvSpPr txBox="1"/>
          <p:nvPr/>
        </p:nvSpPr>
        <p:spPr>
          <a:xfrm>
            <a:off x="396802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33" name="TextBox 32">
            <a:extLst>
              <a:ext uri="{FF2B5EF4-FFF2-40B4-BE49-F238E27FC236}">
                <a16:creationId xmlns:a16="http://schemas.microsoft.com/office/drawing/2014/main" id="{D3D2C983-E56F-47CF-9C14-B1096568113A}"/>
              </a:ext>
            </a:extLst>
          </p:cNvPr>
          <p:cNvSpPr txBox="1"/>
          <p:nvPr/>
        </p:nvSpPr>
        <p:spPr>
          <a:xfrm>
            <a:off x="426214" y="4432004"/>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34" name="TextBox 33">
            <a:extLst>
              <a:ext uri="{FF2B5EF4-FFF2-40B4-BE49-F238E27FC236}">
                <a16:creationId xmlns:a16="http://schemas.microsoft.com/office/drawing/2014/main" id="{0A792436-B9B8-472F-AE75-8E5D7F4E4BCA}"/>
              </a:ext>
            </a:extLst>
          </p:cNvPr>
          <p:cNvSpPr txBox="1"/>
          <p:nvPr/>
        </p:nvSpPr>
        <p:spPr>
          <a:xfrm>
            <a:off x="1167300"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35" name="TextBox 34">
            <a:extLst>
              <a:ext uri="{FF2B5EF4-FFF2-40B4-BE49-F238E27FC236}">
                <a16:creationId xmlns:a16="http://schemas.microsoft.com/office/drawing/2014/main" id="{4C70E4FF-0709-47C0-871E-56DEAE089247}"/>
              </a:ext>
            </a:extLst>
          </p:cNvPr>
          <p:cNvSpPr txBox="1"/>
          <p:nvPr/>
        </p:nvSpPr>
        <p:spPr>
          <a:xfrm>
            <a:off x="155664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36" name="TextBox 35">
            <a:extLst>
              <a:ext uri="{FF2B5EF4-FFF2-40B4-BE49-F238E27FC236}">
                <a16:creationId xmlns:a16="http://schemas.microsoft.com/office/drawing/2014/main" id="{17810360-0977-44BA-AF7E-7C23AEA86176}"/>
              </a:ext>
            </a:extLst>
          </p:cNvPr>
          <p:cNvSpPr txBox="1"/>
          <p:nvPr/>
        </p:nvSpPr>
        <p:spPr>
          <a:xfrm>
            <a:off x="194598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7" name="TextBox 36">
            <a:extLst>
              <a:ext uri="{FF2B5EF4-FFF2-40B4-BE49-F238E27FC236}">
                <a16:creationId xmlns:a16="http://schemas.microsoft.com/office/drawing/2014/main" id="{11FED480-D051-45EA-93CC-8D2FEC252684}"/>
              </a:ext>
            </a:extLst>
          </p:cNvPr>
          <p:cNvSpPr txBox="1"/>
          <p:nvPr/>
        </p:nvSpPr>
        <p:spPr>
          <a:xfrm>
            <a:off x="233532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38" name="TextBox 37">
            <a:extLst>
              <a:ext uri="{FF2B5EF4-FFF2-40B4-BE49-F238E27FC236}">
                <a16:creationId xmlns:a16="http://schemas.microsoft.com/office/drawing/2014/main" id="{06936EA4-F4C5-4D30-A6B6-FE127777554D}"/>
              </a:ext>
            </a:extLst>
          </p:cNvPr>
          <p:cNvSpPr txBox="1"/>
          <p:nvPr/>
        </p:nvSpPr>
        <p:spPr>
          <a:xfrm>
            <a:off x="298155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40" name="TextBox 39">
            <a:extLst>
              <a:ext uri="{FF2B5EF4-FFF2-40B4-BE49-F238E27FC236}">
                <a16:creationId xmlns:a16="http://schemas.microsoft.com/office/drawing/2014/main" id="{979994FE-19D8-4BC6-823E-C69A4D29D89C}"/>
              </a:ext>
            </a:extLst>
          </p:cNvPr>
          <p:cNvSpPr txBox="1"/>
          <p:nvPr/>
        </p:nvSpPr>
        <p:spPr>
          <a:xfrm>
            <a:off x="337089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42" name="TextBox 41">
            <a:extLst>
              <a:ext uri="{FF2B5EF4-FFF2-40B4-BE49-F238E27FC236}">
                <a16:creationId xmlns:a16="http://schemas.microsoft.com/office/drawing/2014/main" id="{874A2DBE-30BC-46B8-B4E6-8F78C9B4A1A2}"/>
              </a:ext>
            </a:extLst>
          </p:cNvPr>
          <p:cNvSpPr txBox="1"/>
          <p:nvPr/>
        </p:nvSpPr>
        <p:spPr>
          <a:xfrm>
            <a:off x="376024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44" name="TextBox 43">
            <a:extLst>
              <a:ext uri="{FF2B5EF4-FFF2-40B4-BE49-F238E27FC236}">
                <a16:creationId xmlns:a16="http://schemas.microsoft.com/office/drawing/2014/main" id="{EBFCF7E3-7812-4A24-AC3B-D5D91BB9C396}"/>
              </a:ext>
            </a:extLst>
          </p:cNvPr>
          <p:cNvSpPr txBox="1"/>
          <p:nvPr/>
        </p:nvSpPr>
        <p:spPr>
          <a:xfrm>
            <a:off x="414958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46" name="TextBox 45">
            <a:extLst>
              <a:ext uri="{FF2B5EF4-FFF2-40B4-BE49-F238E27FC236}">
                <a16:creationId xmlns:a16="http://schemas.microsoft.com/office/drawing/2014/main" id="{C4471529-ED35-48D9-8973-4B35FDCF1104}"/>
              </a:ext>
            </a:extLst>
          </p:cNvPr>
          <p:cNvSpPr txBox="1"/>
          <p:nvPr/>
        </p:nvSpPr>
        <p:spPr>
          <a:xfrm>
            <a:off x="2394177"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48" name="TextBox 47">
            <a:extLst>
              <a:ext uri="{FF2B5EF4-FFF2-40B4-BE49-F238E27FC236}">
                <a16:creationId xmlns:a16="http://schemas.microsoft.com/office/drawing/2014/main" id="{DBBEB1C4-B1FD-48CA-A105-9C540F68CC73}"/>
              </a:ext>
            </a:extLst>
          </p:cNvPr>
          <p:cNvSpPr txBox="1"/>
          <p:nvPr/>
        </p:nvSpPr>
        <p:spPr>
          <a:xfrm>
            <a:off x="2453917"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0" name="TextBox 49">
            <a:extLst>
              <a:ext uri="{FF2B5EF4-FFF2-40B4-BE49-F238E27FC236}">
                <a16:creationId xmlns:a16="http://schemas.microsoft.com/office/drawing/2014/main" id="{C61C5159-27EC-498B-B032-6D91E305BFF9}"/>
              </a:ext>
            </a:extLst>
          </p:cNvPr>
          <p:cNvSpPr txBox="1"/>
          <p:nvPr/>
        </p:nvSpPr>
        <p:spPr>
          <a:xfrm>
            <a:off x="2644468"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2" name="TextBox 51">
            <a:extLst>
              <a:ext uri="{FF2B5EF4-FFF2-40B4-BE49-F238E27FC236}">
                <a16:creationId xmlns:a16="http://schemas.microsoft.com/office/drawing/2014/main" id="{421BA05A-3289-42A0-98D8-4ED076020DAC}"/>
              </a:ext>
            </a:extLst>
          </p:cNvPr>
          <p:cNvSpPr txBox="1"/>
          <p:nvPr/>
        </p:nvSpPr>
        <p:spPr>
          <a:xfrm>
            <a:off x="44427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4" name="TextBox 53">
            <a:extLst>
              <a:ext uri="{FF2B5EF4-FFF2-40B4-BE49-F238E27FC236}">
                <a16:creationId xmlns:a16="http://schemas.microsoft.com/office/drawing/2014/main" id="{9DFFBD00-8580-45D6-8A44-8C19BA6FE7C7}"/>
              </a:ext>
            </a:extLst>
          </p:cNvPr>
          <p:cNvSpPr txBox="1"/>
          <p:nvPr/>
        </p:nvSpPr>
        <p:spPr>
          <a:xfrm>
            <a:off x="108920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6" name="TextBox 55">
            <a:extLst>
              <a:ext uri="{FF2B5EF4-FFF2-40B4-BE49-F238E27FC236}">
                <a16:creationId xmlns:a16="http://schemas.microsoft.com/office/drawing/2014/main" id="{AB10826E-FEBC-45AF-A9BE-46711D42CE1D}"/>
              </a:ext>
            </a:extLst>
          </p:cNvPr>
          <p:cNvSpPr txBox="1"/>
          <p:nvPr/>
        </p:nvSpPr>
        <p:spPr>
          <a:xfrm>
            <a:off x="1498995"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8" name="TextBox 57">
            <a:extLst>
              <a:ext uri="{FF2B5EF4-FFF2-40B4-BE49-F238E27FC236}">
                <a16:creationId xmlns:a16="http://schemas.microsoft.com/office/drawing/2014/main" id="{4F69E864-C019-4E04-BF39-CE27059E9571}"/>
              </a:ext>
            </a:extLst>
          </p:cNvPr>
          <p:cNvSpPr txBox="1"/>
          <p:nvPr/>
        </p:nvSpPr>
        <p:spPr>
          <a:xfrm>
            <a:off x="189318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0" name="TextBox 59">
            <a:extLst>
              <a:ext uri="{FF2B5EF4-FFF2-40B4-BE49-F238E27FC236}">
                <a16:creationId xmlns:a16="http://schemas.microsoft.com/office/drawing/2014/main" id="{F7FFEF65-C3FA-49DC-B383-DD1E3A6532A6}"/>
              </a:ext>
            </a:extLst>
          </p:cNvPr>
          <p:cNvSpPr txBox="1"/>
          <p:nvPr/>
        </p:nvSpPr>
        <p:spPr>
          <a:xfrm>
            <a:off x="2272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2" name="TextBox 61">
            <a:extLst>
              <a:ext uri="{FF2B5EF4-FFF2-40B4-BE49-F238E27FC236}">
                <a16:creationId xmlns:a16="http://schemas.microsoft.com/office/drawing/2014/main" id="{42A23243-93D3-4385-A671-709AA1AC61EA}"/>
              </a:ext>
            </a:extLst>
          </p:cNvPr>
          <p:cNvSpPr txBox="1"/>
          <p:nvPr/>
        </p:nvSpPr>
        <p:spPr>
          <a:xfrm>
            <a:off x="291921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4" name="TextBox 63">
            <a:extLst>
              <a:ext uri="{FF2B5EF4-FFF2-40B4-BE49-F238E27FC236}">
                <a16:creationId xmlns:a16="http://schemas.microsoft.com/office/drawing/2014/main" id="{2B9144F7-6515-43ED-9079-2B914F1F0D7F}"/>
              </a:ext>
            </a:extLst>
          </p:cNvPr>
          <p:cNvSpPr txBox="1"/>
          <p:nvPr/>
        </p:nvSpPr>
        <p:spPr>
          <a:xfrm>
            <a:off x="3293964"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6" name="TextBox 65">
            <a:extLst>
              <a:ext uri="{FF2B5EF4-FFF2-40B4-BE49-F238E27FC236}">
                <a16:creationId xmlns:a16="http://schemas.microsoft.com/office/drawing/2014/main" id="{EEDB7025-2B58-482E-998D-5FB08190A69B}"/>
              </a:ext>
            </a:extLst>
          </p:cNvPr>
          <p:cNvSpPr txBox="1"/>
          <p:nvPr/>
        </p:nvSpPr>
        <p:spPr>
          <a:xfrm>
            <a:off x="368745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8" name="TextBox 67">
            <a:extLst>
              <a:ext uri="{FF2B5EF4-FFF2-40B4-BE49-F238E27FC236}">
                <a16:creationId xmlns:a16="http://schemas.microsoft.com/office/drawing/2014/main" id="{D9716C71-12C5-4C48-A10D-913D2F05DFE9}"/>
              </a:ext>
            </a:extLst>
          </p:cNvPr>
          <p:cNvSpPr txBox="1"/>
          <p:nvPr/>
        </p:nvSpPr>
        <p:spPr>
          <a:xfrm>
            <a:off x="408093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70" name="TextBox 69">
            <a:extLst>
              <a:ext uri="{FF2B5EF4-FFF2-40B4-BE49-F238E27FC236}">
                <a16:creationId xmlns:a16="http://schemas.microsoft.com/office/drawing/2014/main" id="{75BF1170-7AAB-439C-8326-BB67E6A42CDC}"/>
              </a:ext>
            </a:extLst>
          </p:cNvPr>
          <p:cNvSpPr txBox="1"/>
          <p:nvPr/>
        </p:nvSpPr>
        <p:spPr>
          <a:xfrm>
            <a:off x="353278" y="4938989"/>
            <a:ext cx="686406"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N+S+L-1</a:t>
            </a:r>
          </a:p>
        </p:txBody>
      </p:sp>
      <p:sp>
        <p:nvSpPr>
          <p:cNvPr id="72" name="TextBox 71">
            <a:extLst>
              <a:ext uri="{FF2B5EF4-FFF2-40B4-BE49-F238E27FC236}">
                <a16:creationId xmlns:a16="http://schemas.microsoft.com/office/drawing/2014/main" id="{DA6978FC-819B-4EAE-B9D6-701BBD575EF5}"/>
              </a:ext>
            </a:extLst>
          </p:cNvPr>
          <p:cNvSpPr txBox="1"/>
          <p:nvPr/>
        </p:nvSpPr>
        <p:spPr>
          <a:xfrm>
            <a:off x="6397745" y="3248579"/>
            <a:ext cx="352853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last ‘S’ days)</a:t>
            </a:r>
          </a:p>
        </p:txBody>
      </p:sp>
      <p:sp>
        <p:nvSpPr>
          <p:cNvPr id="76" name="TextBox 75">
            <a:extLst>
              <a:ext uri="{FF2B5EF4-FFF2-40B4-BE49-F238E27FC236}">
                <a16:creationId xmlns:a16="http://schemas.microsoft.com/office/drawing/2014/main" id="{FB01E027-4F5A-4199-B512-E1AE401581A4}"/>
              </a:ext>
            </a:extLst>
          </p:cNvPr>
          <p:cNvSpPr txBox="1"/>
          <p:nvPr/>
        </p:nvSpPr>
        <p:spPr>
          <a:xfrm>
            <a:off x="5795858"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80" name="TextBox 79">
            <a:extLst>
              <a:ext uri="{FF2B5EF4-FFF2-40B4-BE49-F238E27FC236}">
                <a16:creationId xmlns:a16="http://schemas.microsoft.com/office/drawing/2014/main" id="{7565A5E5-B2E6-4215-8E04-A32820058208}"/>
              </a:ext>
            </a:extLst>
          </p:cNvPr>
          <p:cNvSpPr txBox="1"/>
          <p:nvPr/>
        </p:nvSpPr>
        <p:spPr>
          <a:xfrm>
            <a:off x="5732541" y="3668139"/>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82" name="TextBox 81">
            <a:extLst>
              <a:ext uri="{FF2B5EF4-FFF2-40B4-BE49-F238E27FC236}">
                <a16:creationId xmlns:a16="http://schemas.microsoft.com/office/drawing/2014/main" id="{1E60DEE7-75E4-430D-8CEC-78ED5F9374A7}"/>
              </a:ext>
            </a:extLst>
          </p:cNvPr>
          <p:cNvSpPr txBox="1"/>
          <p:nvPr/>
        </p:nvSpPr>
        <p:spPr>
          <a:xfrm>
            <a:off x="647362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84" name="TextBox 83">
            <a:extLst>
              <a:ext uri="{FF2B5EF4-FFF2-40B4-BE49-F238E27FC236}">
                <a16:creationId xmlns:a16="http://schemas.microsoft.com/office/drawing/2014/main" id="{595ACE8B-9D69-4D35-9AC4-49E68D4ECABF}"/>
              </a:ext>
            </a:extLst>
          </p:cNvPr>
          <p:cNvSpPr txBox="1"/>
          <p:nvPr/>
        </p:nvSpPr>
        <p:spPr>
          <a:xfrm>
            <a:off x="686296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86" name="TextBox 85">
            <a:extLst>
              <a:ext uri="{FF2B5EF4-FFF2-40B4-BE49-F238E27FC236}">
                <a16:creationId xmlns:a16="http://schemas.microsoft.com/office/drawing/2014/main" id="{55E9642A-3A7A-4697-AECF-11817B96D937}"/>
              </a:ext>
            </a:extLst>
          </p:cNvPr>
          <p:cNvSpPr txBox="1"/>
          <p:nvPr/>
        </p:nvSpPr>
        <p:spPr>
          <a:xfrm>
            <a:off x="725231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88" name="TextBox 87">
            <a:extLst>
              <a:ext uri="{FF2B5EF4-FFF2-40B4-BE49-F238E27FC236}">
                <a16:creationId xmlns:a16="http://schemas.microsoft.com/office/drawing/2014/main" id="{730BA813-E349-460F-A6BA-DE3AFFCEF42C}"/>
              </a:ext>
            </a:extLst>
          </p:cNvPr>
          <p:cNvSpPr txBox="1"/>
          <p:nvPr/>
        </p:nvSpPr>
        <p:spPr>
          <a:xfrm>
            <a:off x="764165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0" name="TextBox 89">
            <a:extLst>
              <a:ext uri="{FF2B5EF4-FFF2-40B4-BE49-F238E27FC236}">
                <a16:creationId xmlns:a16="http://schemas.microsoft.com/office/drawing/2014/main" id="{73C2D280-0AFA-4F2F-BDEC-8ABF82A304D1}"/>
              </a:ext>
            </a:extLst>
          </p:cNvPr>
          <p:cNvSpPr txBox="1"/>
          <p:nvPr/>
        </p:nvSpPr>
        <p:spPr>
          <a:xfrm>
            <a:off x="8287882"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 name="TextBox 91">
            <a:extLst>
              <a:ext uri="{FF2B5EF4-FFF2-40B4-BE49-F238E27FC236}">
                <a16:creationId xmlns:a16="http://schemas.microsoft.com/office/drawing/2014/main" id="{5E292EB3-C7B7-4FAD-9E5B-B10DD6E9905D}"/>
              </a:ext>
            </a:extLst>
          </p:cNvPr>
          <p:cNvSpPr txBox="1"/>
          <p:nvPr/>
        </p:nvSpPr>
        <p:spPr>
          <a:xfrm>
            <a:off x="867722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4" name="TextBox 93">
            <a:extLst>
              <a:ext uri="{FF2B5EF4-FFF2-40B4-BE49-F238E27FC236}">
                <a16:creationId xmlns:a16="http://schemas.microsoft.com/office/drawing/2014/main" id="{5C251545-8DA7-4C22-A5CF-D7A3D903103D}"/>
              </a:ext>
            </a:extLst>
          </p:cNvPr>
          <p:cNvSpPr txBox="1"/>
          <p:nvPr/>
        </p:nvSpPr>
        <p:spPr>
          <a:xfrm>
            <a:off x="906656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6" name="TextBox 95">
            <a:extLst>
              <a:ext uri="{FF2B5EF4-FFF2-40B4-BE49-F238E27FC236}">
                <a16:creationId xmlns:a16="http://schemas.microsoft.com/office/drawing/2014/main" id="{8E9894CD-39BA-4016-87D5-A4A5C1935D83}"/>
              </a:ext>
            </a:extLst>
          </p:cNvPr>
          <p:cNvSpPr txBox="1"/>
          <p:nvPr/>
        </p:nvSpPr>
        <p:spPr>
          <a:xfrm>
            <a:off x="945590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8" name="TextBox 97">
            <a:extLst>
              <a:ext uri="{FF2B5EF4-FFF2-40B4-BE49-F238E27FC236}">
                <a16:creationId xmlns:a16="http://schemas.microsoft.com/office/drawing/2014/main" id="{147DE1BE-5D92-4D38-9300-E9CF384DE24F}"/>
              </a:ext>
            </a:extLst>
          </p:cNvPr>
          <p:cNvSpPr txBox="1"/>
          <p:nvPr/>
        </p:nvSpPr>
        <p:spPr>
          <a:xfrm>
            <a:off x="7963242"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00" name="TextBox 99">
            <a:extLst>
              <a:ext uri="{FF2B5EF4-FFF2-40B4-BE49-F238E27FC236}">
                <a16:creationId xmlns:a16="http://schemas.microsoft.com/office/drawing/2014/main" id="{E91ED727-A52B-42F6-8E32-7E39A1C32B21}"/>
              </a:ext>
            </a:extLst>
          </p:cNvPr>
          <p:cNvSpPr txBox="1"/>
          <p:nvPr/>
        </p:nvSpPr>
        <p:spPr>
          <a:xfrm>
            <a:off x="5792280" y="3852622"/>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N-S+2</a:t>
            </a:r>
          </a:p>
        </p:txBody>
      </p:sp>
      <p:sp>
        <p:nvSpPr>
          <p:cNvPr id="102" name="TextBox 101">
            <a:extLst>
              <a:ext uri="{FF2B5EF4-FFF2-40B4-BE49-F238E27FC236}">
                <a16:creationId xmlns:a16="http://schemas.microsoft.com/office/drawing/2014/main" id="{4EA74C10-485E-4AFD-9B6D-2627FFCCE49A}"/>
              </a:ext>
            </a:extLst>
          </p:cNvPr>
          <p:cNvSpPr txBox="1"/>
          <p:nvPr/>
        </p:nvSpPr>
        <p:spPr>
          <a:xfrm>
            <a:off x="653336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04" name="TextBox 103">
            <a:extLst>
              <a:ext uri="{FF2B5EF4-FFF2-40B4-BE49-F238E27FC236}">
                <a16:creationId xmlns:a16="http://schemas.microsoft.com/office/drawing/2014/main" id="{8F2959F0-6C02-448F-97A1-DC3EE7BFD471}"/>
              </a:ext>
            </a:extLst>
          </p:cNvPr>
          <p:cNvSpPr txBox="1"/>
          <p:nvPr/>
        </p:nvSpPr>
        <p:spPr>
          <a:xfrm>
            <a:off x="692270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06" name="TextBox 105">
            <a:extLst>
              <a:ext uri="{FF2B5EF4-FFF2-40B4-BE49-F238E27FC236}">
                <a16:creationId xmlns:a16="http://schemas.microsoft.com/office/drawing/2014/main" id="{9237A6D9-FC12-4E5A-8397-75E189B17855}"/>
              </a:ext>
            </a:extLst>
          </p:cNvPr>
          <p:cNvSpPr txBox="1"/>
          <p:nvPr/>
        </p:nvSpPr>
        <p:spPr>
          <a:xfrm>
            <a:off x="731205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08" name="TextBox 107">
            <a:extLst>
              <a:ext uri="{FF2B5EF4-FFF2-40B4-BE49-F238E27FC236}">
                <a16:creationId xmlns:a16="http://schemas.microsoft.com/office/drawing/2014/main" id="{7E08C979-1E0A-4599-9651-89C89314D87C}"/>
              </a:ext>
            </a:extLst>
          </p:cNvPr>
          <p:cNvSpPr txBox="1"/>
          <p:nvPr/>
        </p:nvSpPr>
        <p:spPr>
          <a:xfrm>
            <a:off x="770139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10" name="TextBox 109">
            <a:extLst>
              <a:ext uri="{FF2B5EF4-FFF2-40B4-BE49-F238E27FC236}">
                <a16:creationId xmlns:a16="http://schemas.microsoft.com/office/drawing/2014/main" id="{7C344BA2-7475-439A-936F-99199E91D20A}"/>
              </a:ext>
            </a:extLst>
          </p:cNvPr>
          <p:cNvSpPr txBox="1"/>
          <p:nvPr/>
        </p:nvSpPr>
        <p:spPr>
          <a:xfrm>
            <a:off x="8347622"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12" name="TextBox 111">
            <a:extLst>
              <a:ext uri="{FF2B5EF4-FFF2-40B4-BE49-F238E27FC236}">
                <a16:creationId xmlns:a16="http://schemas.microsoft.com/office/drawing/2014/main" id="{150BDE07-6ACD-4138-878D-CF6CBBC677A1}"/>
              </a:ext>
            </a:extLst>
          </p:cNvPr>
          <p:cNvSpPr txBox="1"/>
          <p:nvPr/>
        </p:nvSpPr>
        <p:spPr>
          <a:xfrm>
            <a:off x="873696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14" name="TextBox 113">
            <a:extLst>
              <a:ext uri="{FF2B5EF4-FFF2-40B4-BE49-F238E27FC236}">
                <a16:creationId xmlns:a16="http://schemas.microsoft.com/office/drawing/2014/main" id="{87F6B722-805F-4415-A618-AEF792058FB6}"/>
              </a:ext>
            </a:extLst>
          </p:cNvPr>
          <p:cNvSpPr txBox="1"/>
          <p:nvPr/>
        </p:nvSpPr>
        <p:spPr>
          <a:xfrm>
            <a:off x="912630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16" name="TextBox 115">
            <a:extLst>
              <a:ext uri="{FF2B5EF4-FFF2-40B4-BE49-F238E27FC236}">
                <a16:creationId xmlns:a16="http://schemas.microsoft.com/office/drawing/2014/main" id="{3219B40B-3F6E-44FE-A0E4-10A132485205}"/>
              </a:ext>
            </a:extLst>
          </p:cNvPr>
          <p:cNvSpPr txBox="1"/>
          <p:nvPr/>
        </p:nvSpPr>
        <p:spPr>
          <a:xfrm>
            <a:off x="951564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18" name="TextBox 117">
            <a:extLst>
              <a:ext uri="{FF2B5EF4-FFF2-40B4-BE49-F238E27FC236}">
                <a16:creationId xmlns:a16="http://schemas.microsoft.com/office/drawing/2014/main" id="{65055FC3-85A8-4307-BA77-885C041F825E}"/>
              </a:ext>
            </a:extLst>
          </p:cNvPr>
          <p:cNvSpPr txBox="1"/>
          <p:nvPr/>
        </p:nvSpPr>
        <p:spPr>
          <a:xfrm>
            <a:off x="5852020" y="4042945"/>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N-S+3</a:t>
            </a:r>
          </a:p>
        </p:txBody>
      </p:sp>
      <p:sp>
        <p:nvSpPr>
          <p:cNvPr id="120" name="TextBox 119">
            <a:extLst>
              <a:ext uri="{FF2B5EF4-FFF2-40B4-BE49-F238E27FC236}">
                <a16:creationId xmlns:a16="http://schemas.microsoft.com/office/drawing/2014/main" id="{21945338-AFDD-46AE-B164-02B040F27218}"/>
              </a:ext>
            </a:extLst>
          </p:cNvPr>
          <p:cNvSpPr txBox="1"/>
          <p:nvPr/>
        </p:nvSpPr>
        <p:spPr>
          <a:xfrm>
            <a:off x="659310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22" name="TextBox 121">
            <a:extLst>
              <a:ext uri="{FF2B5EF4-FFF2-40B4-BE49-F238E27FC236}">
                <a16:creationId xmlns:a16="http://schemas.microsoft.com/office/drawing/2014/main" id="{23350E90-14DA-4AA4-AE76-0C68A28A91AD}"/>
              </a:ext>
            </a:extLst>
          </p:cNvPr>
          <p:cNvSpPr txBox="1"/>
          <p:nvPr/>
        </p:nvSpPr>
        <p:spPr>
          <a:xfrm>
            <a:off x="698244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24" name="TextBox 123">
            <a:extLst>
              <a:ext uri="{FF2B5EF4-FFF2-40B4-BE49-F238E27FC236}">
                <a16:creationId xmlns:a16="http://schemas.microsoft.com/office/drawing/2014/main" id="{9BCCE7BE-FCCF-41CE-82A7-1752D133B332}"/>
              </a:ext>
            </a:extLst>
          </p:cNvPr>
          <p:cNvSpPr txBox="1"/>
          <p:nvPr/>
        </p:nvSpPr>
        <p:spPr>
          <a:xfrm>
            <a:off x="737179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26" name="TextBox 125">
            <a:extLst>
              <a:ext uri="{FF2B5EF4-FFF2-40B4-BE49-F238E27FC236}">
                <a16:creationId xmlns:a16="http://schemas.microsoft.com/office/drawing/2014/main" id="{6F87D66D-B18C-47C3-98AF-7302A9D6FA09}"/>
              </a:ext>
            </a:extLst>
          </p:cNvPr>
          <p:cNvSpPr txBox="1"/>
          <p:nvPr/>
        </p:nvSpPr>
        <p:spPr>
          <a:xfrm>
            <a:off x="776113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28" name="TextBox 127">
            <a:extLst>
              <a:ext uri="{FF2B5EF4-FFF2-40B4-BE49-F238E27FC236}">
                <a16:creationId xmlns:a16="http://schemas.microsoft.com/office/drawing/2014/main" id="{70D72C01-69D9-4C44-8B2D-78A3CFB255CD}"/>
              </a:ext>
            </a:extLst>
          </p:cNvPr>
          <p:cNvSpPr txBox="1"/>
          <p:nvPr/>
        </p:nvSpPr>
        <p:spPr>
          <a:xfrm>
            <a:off x="8407362"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30" name="TextBox 129">
            <a:extLst>
              <a:ext uri="{FF2B5EF4-FFF2-40B4-BE49-F238E27FC236}">
                <a16:creationId xmlns:a16="http://schemas.microsoft.com/office/drawing/2014/main" id="{5D236D5C-C909-47D5-96EA-2AEADEDFFF9F}"/>
              </a:ext>
            </a:extLst>
          </p:cNvPr>
          <p:cNvSpPr txBox="1"/>
          <p:nvPr/>
        </p:nvSpPr>
        <p:spPr>
          <a:xfrm>
            <a:off x="879670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32" name="TextBox 131">
            <a:extLst>
              <a:ext uri="{FF2B5EF4-FFF2-40B4-BE49-F238E27FC236}">
                <a16:creationId xmlns:a16="http://schemas.microsoft.com/office/drawing/2014/main" id="{91A52BB1-61EA-4855-8801-69D7D0DE3603}"/>
              </a:ext>
            </a:extLst>
          </p:cNvPr>
          <p:cNvSpPr txBox="1"/>
          <p:nvPr/>
        </p:nvSpPr>
        <p:spPr>
          <a:xfrm>
            <a:off x="918604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34" name="TextBox 133">
            <a:extLst>
              <a:ext uri="{FF2B5EF4-FFF2-40B4-BE49-F238E27FC236}">
                <a16:creationId xmlns:a16="http://schemas.microsoft.com/office/drawing/2014/main" id="{C8A1BC01-E4AD-423D-8543-94E92721EA42}"/>
              </a:ext>
            </a:extLst>
          </p:cNvPr>
          <p:cNvSpPr txBox="1"/>
          <p:nvPr/>
        </p:nvSpPr>
        <p:spPr>
          <a:xfrm>
            <a:off x="957538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36" name="TextBox 135">
            <a:extLst>
              <a:ext uri="{FF2B5EF4-FFF2-40B4-BE49-F238E27FC236}">
                <a16:creationId xmlns:a16="http://schemas.microsoft.com/office/drawing/2014/main" id="{D001E862-0F4A-43C6-84A5-92519FB2F767}"/>
              </a:ext>
            </a:extLst>
          </p:cNvPr>
          <p:cNvSpPr txBox="1"/>
          <p:nvPr/>
        </p:nvSpPr>
        <p:spPr>
          <a:xfrm>
            <a:off x="6166629" y="4432004"/>
            <a:ext cx="274434"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a:t>
            </a:r>
          </a:p>
        </p:txBody>
      </p:sp>
      <p:sp>
        <p:nvSpPr>
          <p:cNvPr id="138" name="TextBox 137">
            <a:extLst>
              <a:ext uri="{FF2B5EF4-FFF2-40B4-BE49-F238E27FC236}">
                <a16:creationId xmlns:a16="http://schemas.microsoft.com/office/drawing/2014/main" id="{20F7EF40-2D67-48DA-AB4D-F0C5FF870738}"/>
              </a:ext>
            </a:extLst>
          </p:cNvPr>
          <p:cNvSpPr txBox="1"/>
          <p:nvPr/>
        </p:nvSpPr>
        <p:spPr>
          <a:xfrm>
            <a:off x="677466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0" name="TextBox 139">
            <a:extLst>
              <a:ext uri="{FF2B5EF4-FFF2-40B4-BE49-F238E27FC236}">
                <a16:creationId xmlns:a16="http://schemas.microsoft.com/office/drawing/2014/main" id="{1E6F1409-39AB-46D0-8564-5F49E7E3C4CE}"/>
              </a:ext>
            </a:extLst>
          </p:cNvPr>
          <p:cNvSpPr txBox="1"/>
          <p:nvPr/>
        </p:nvSpPr>
        <p:spPr>
          <a:xfrm>
            <a:off x="716400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42" name="TextBox 141">
            <a:extLst>
              <a:ext uri="{FF2B5EF4-FFF2-40B4-BE49-F238E27FC236}">
                <a16:creationId xmlns:a16="http://schemas.microsoft.com/office/drawing/2014/main" id="{5B97338B-31AD-4F3D-8A72-D265F3E04031}"/>
              </a:ext>
            </a:extLst>
          </p:cNvPr>
          <p:cNvSpPr txBox="1"/>
          <p:nvPr/>
        </p:nvSpPr>
        <p:spPr>
          <a:xfrm>
            <a:off x="755335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44" name="TextBox 143">
            <a:extLst>
              <a:ext uri="{FF2B5EF4-FFF2-40B4-BE49-F238E27FC236}">
                <a16:creationId xmlns:a16="http://schemas.microsoft.com/office/drawing/2014/main" id="{6BD944D2-B119-41FF-96F0-B207CAF11D22}"/>
              </a:ext>
            </a:extLst>
          </p:cNvPr>
          <p:cNvSpPr txBox="1"/>
          <p:nvPr/>
        </p:nvSpPr>
        <p:spPr>
          <a:xfrm>
            <a:off x="794269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46" name="TextBox 145">
            <a:extLst>
              <a:ext uri="{FF2B5EF4-FFF2-40B4-BE49-F238E27FC236}">
                <a16:creationId xmlns:a16="http://schemas.microsoft.com/office/drawing/2014/main" id="{8026C119-D35F-4CC8-AB3C-16999118A5EE}"/>
              </a:ext>
            </a:extLst>
          </p:cNvPr>
          <p:cNvSpPr txBox="1"/>
          <p:nvPr/>
        </p:nvSpPr>
        <p:spPr>
          <a:xfrm>
            <a:off x="8588922"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48" name="TextBox 147">
            <a:extLst>
              <a:ext uri="{FF2B5EF4-FFF2-40B4-BE49-F238E27FC236}">
                <a16:creationId xmlns:a16="http://schemas.microsoft.com/office/drawing/2014/main" id="{7AD2D366-D902-4427-BF88-1A40371A2B84}"/>
              </a:ext>
            </a:extLst>
          </p:cNvPr>
          <p:cNvSpPr txBox="1"/>
          <p:nvPr/>
        </p:nvSpPr>
        <p:spPr>
          <a:xfrm>
            <a:off x="897826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50" name="TextBox 149">
            <a:extLst>
              <a:ext uri="{FF2B5EF4-FFF2-40B4-BE49-F238E27FC236}">
                <a16:creationId xmlns:a16="http://schemas.microsoft.com/office/drawing/2014/main" id="{8C8D2016-27FE-40B3-B892-38BB6CB67BDE}"/>
              </a:ext>
            </a:extLst>
          </p:cNvPr>
          <p:cNvSpPr txBox="1"/>
          <p:nvPr/>
        </p:nvSpPr>
        <p:spPr>
          <a:xfrm>
            <a:off x="936760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52" name="TextBox 151">
            <a:extLst>
              <a:ext uri="{FF2B5EF4-FFF2-40B4-BE49-F238E27FC236}">
                <a16:creationId xmlns:a16="http://schemas.microsoft.com/office/drawing/2014/main" id="{5DFC4C46-9FBD-4CCA-8E19-0B6D08E5DC34}"/>
              </a:ext>
            </a:extLst>
          </p:cNvPr>
          <p:cNvSpPr txBox="1"/>
          <p:nvPr/>
        </p:nvSpPr>
        <p:spPr>
          <a:xfrm>
            <a:off x="975694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54" name="TextBox 153">
            <a:extLst>
              <a:ext uri="{FF2B5EF4-FFF2-40B4-BE49-F238E27FC236}">
                <a16:creationId xmlns:a16="http://schemas.microsoft.com/office/drawing/2014/main" id="{C74B57CA-6904-4D73-8B50-3F074C3E6193}"/>
              </a:ext>
            </a:extLst>
          </p:cNvPr>
          <p:cNvSpPr txBox="1"/>
          <p:nvPr/>
        </p:nvSpPr>
        <p:spPr>
          <a:xfrm>
            <a:off x="8001543"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6" name="TextBox 155">
            <a:extLst>
              <a:ext uri="{FF2B5EF4-FFF2-40B4-BE49-F238E27FC236}">
                <a16:creationId xmlns:a16="http://schemas.microsoft.com/office/drawing/2014/main" id="{9720B3B7-3A14-4595-822C-BB594170D60B}"/>
              </a:ext>
            </a:extLst>
          </p:cNvPr>
          <p:cNvSpPr txBox="1"/>
          <p:nvPr/>
        </p:nvSpPr>
        <p:spPr>
          <a:xfrm>
            <a:off x="8061283"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8" name="TextBox 157">
            <a:extLst>
              <a:ext uri="{FF2B5EF4-FFF2-40B4-BE49-F238E27FC236}">
                <a16:creationId xmlns:a16="http://schemas.microsoft.com/office/drawing/2014/main" id="{74FFDF95-338E-4BA4-A930-D0E9F8C1FED8}"/>
              </a:ext>
            </a:extLst>
          </p:cNvPr>
          <p:cNvSpPr txBox="1"/>
          <p:nvPr/>
        </p:nvSpPr>
        <p:spPr>
          <a:xfrm>
            <a:off x="8251834"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0" name="TextBox 159">
            <a:extLst>
              <a:ext uri="{FF2B5EF4-FFF2-40B4-BE49-F238E27FC236}">
                <a16:creationId xmlns:a16="http://schemas.microsoft.com/office/drawing/2014/main" id="{4904EB67-20CA-4F4F-AF01-13691B97A0C8}"/>
              </a:ext>
            </a:extLst>
          </p:cNvPr>
          <p:cNvSpPr txBox="1"/>
          <p:nvPr/>
        </p:nvSpPr>
        <p:spPr>
          <a:xfrm>
            <a:off x="6051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2" name="TextBox 161">
            <a:extLst>
              <a:ext uri="{FF2B5EF4-FFF2-40B4-BE49-F238E27FC236}">
                <a16:creationId xmlns:a16="http://schemas.microsoft.com/office/drawing/2014/main" id="{147FF85B-5496-4037-97C6-14A1BA2BC7DF}"/>
              </a:ext>
            </a:extLst>
          </p:cNvPr>
          <p:cNvSpPr txBox="1"/>
          <p:nvPr/>
        </p:nvSpPr>
        <p:spPr>
          <a:xfrm>
            <a:off x="6696573"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4" name="TextBox 163">
            <a:extLst>
              <a:ext uri="{FF2B5EF4-FFF2-40B4-BE49-F238E27FC236}">
                <a16:creationId xmlns:a16="http://schemas.microsoft.com/office/drawing/2014/main" id="{22848EFF-38DA-4BB9-9345-D819E6BCE2AD}"/>
              </a:ext>
            </a:extLst>
          </p:cNvPr>
          <p:cNvSpPr txBox="1"/>
          <p:nvPr/>
        </p:nvSpPr>
        <p:spPr>
          <a:xfrm>
            <a:off x="710636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6" name="TextBox 165">
            <a:extLst>
              <a:ext uri="{FF2B5EF4-FFF2-40B4-BE49-F238E27FC236}">
                <a16:creationId xmlns:a16="http://schemas.microsoft.com/office/drawing/2014/main" id="{EE1F6D0C-B595-440E-A662-137DBBDC6287}"/>
              </a:ext>
            </a:extLst>
          </p:cNvPr>
          <p:cNvSpPr txBox="1"/>
          <p:nvPr/>
        </p:nvSpPr>
        <p:spPr>
          <a:xfrm>
            <a:off x="750054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8" name="TextBox 167">
            <a:extLst>
              <a:ext uri="{FF2B5EF4-FFF2-40B4-BE49-F238E27FC236}">
                <a16:creationId xmlns:a16="http://schemas.microsoft.com/office/drawing/2014/main" id="{9D295E61-EB6F-4DB4-B6F6-024189E71169}"/>
              </a:ext>
            </a:extLst>
          </p:cNvPr>
          <p:cNvSpPr txBox="1"/>
          <p:nvPr/>
        </p:nvSpPr>
        <p:spPr>
          <a:xfrm>
            <a:off x="7880008"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0" name="TextBox 169">
            <a:extLst>
              <a:ext uri="{FF2B5EF4-FFF2-40B4-BE49-F238E27FC236}">
                <a16:creationId xmlns:a16="http://schemas.microsoft.com/office/drawing/2014/main" id="{5676DFDF-E32B-4AD6-8794-5AB34A499DE2}"/>
              </a:ext>
            </a:extLst>
          </p:cNvPr>
          <p:cNvSpPr txBox="1"/>
          <p:nvPr/>
        </p:nvSpPr>
        <p:spPr>
          <a:xfrm>
            <a:off x="852657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2" name="TextBox 171">
            <a:extLst>
              <a:ext uri="{FF2B5EF4-FFF2-40B4-BE49-F238E27FC236}">
                <a16:creationId xmlns:a16="http://schemas.microsoft.com/office/drawing/2014/main" id="{AEA1FC94-E708-4E62-92D8-DA7F434F941E}"/>
              </a:ext>
            </a:extLst>
          </p:cNvPr>
          <p:cNvSpPr txBox="1"/>
          <p:nvPr/>
        </p:nvSpPr>
        <p:spPr>
          <a:xfrm>
            <a:off x="890133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4" name="TextBox 173">
            <a:extLst>
              <a:ext uri="{FF2B5EF4-FFF2-40B4-BE49-F238E27FC236}">
                <a16:creationId xmlns:a16="http://schemas.microsoft.com/office/drawing/2014/main" id="{DD8C1A74-6574-4317-9BEE-FC4FBFB1BC2E}"/>
              </a:ext>
            </a:extLst>
          </p:cNvPr>
          <p:cNvSpPr txBox="1"/>
          <p:nvPr/>
        </p:nvSpPr>
        <p:spPr>
          <a:xfrm>
            <a:off x="929481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6" name="TextBox 175">
            <a:extLst>
              <a:ext uri="{FF2B5EF4-FFF2-40B4-BE49-F238E27FC236}">
                <a16:creationId xmlns:a16="http://schemas.microsoft.com/office/drawing/2014/main" id="{EEFE5996-C533-4428-AB09-06747B168AB6}"/>
              </a:ext>
            </a:extLst>
          </p:cNvPr>
          <p:cNvSpPr txBox="1"/>
          <p:nvPr/>
        </p:nvSpPr>
        <p:spPr>
          <a:xfrm>
            <a:off x="968830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Tree>
    <p:extLst>
      <p:ext uri="{BB962C8B-B14F-4D97-AF65-F5344CB8AC3E}">
        <p14:creationId xmlns:p14="http://schemas.microsoft.com/office/powerpoint/2010/main" val="293468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2 MODEL SUMMARY – 1D CONV / LSTM</a:t>
            </a:r>
          </a:p>
        </p:txBody>
      </p:sp>
      <p:sp>
        <p:nvSpPr>
          <p:cNvPr id="5" name="Content Placeholder 4">
            <a:extLst>
              <a:ext uri="{FF2B5EF4-FFF2-40B4-BE49-F238E27FC236}">
                <a16:creationId xmlns:a16="http://schemas.microsoft.com/office/drawing/2014/main" id="{7CE909F8-522B-4D79-9544-C74230DE2B9A}"/>
              </a:ext>
            </a:extLst>
          </p:cNvPr>
          <p:cNvSpPr>
            <a:spLocks noGrp="1"/>
          </p:cNvSpPr>
          <p:nvPr>
            <p:ph sz="half" idx="1"/>
          </p:nvPr>
        </p:nvSpPr>
        <p:spPr>
          <a:xfrm>
            <a:off x="498348" y="2111661"/>
            <a:ext cx="4988052" cy="956975"/>
          </a:xfrm>
        </p:spPr>
        <p:txBody>
          <a:bodyPr/>
          <a:lstStyle/>
          <a:p>
            <a:pPr marL="0" indent="0">
              <a:buNone/>
            </a:pPr>
            <a:r>
              <a:rPr lang="en-US" sz="1600" dirty="0"/>
              <a:t>Training:</a:t>
            </a:r>
            <a:br>
              <a:rPr lang="en-US" sz="1600" dirty="0"/>
            </a:br>
            <a:r>
              <a:rPr lang="en-US" sz="1600" dirty="0"/>
              <a:t>Use multi-day sequences of SMART features (from an individual hard drive) to train a 1D CONV / LSTM model on whether a drive will fail ‘L’ days in the future</a:t>
            </a:r>
          </a:p>
        </p:txBody>
      </p:sp>
      <p:sp>
        <p:nvSpPr>
          <p:cNvPr id="7" name="Text Placeholder 6">
            <a:extLst>
              <a:ext uri="{FF2B5EF4-FFF2-40B4-BE49-F238E27FC236}">
                <a16:creationId xmlns:a16="http://schemas.microsoft.com/office/drawing/2014/main" id="{E6D559E0-0B04-4D38-B680-BF32055CD843}"/>
              </a:ext>
            </a:extLst>
          </p:cNvPr>
          <p:cNvSpPr>
            <a:spLocks noGrp="1"/>
          </p:cNvSpPr>
          <p:nvPr>
            <p:ph type="body" sz="quarter" idx="10"/>
          </p:nvPr>
        </p:nvSpPr>
        <p:spPr/>
        <p:txBody>
          <a:bodyPr/>
          <a:lstStyle/>
          <a:p>
            <a:pPr algn="l"/>
            <a:r>
              <a:rPr lang="en-US" dirty="0"/>
              <a:t>Train LSTM Model with sequences of length ‘S’ to predict failure ‘L’ days in future</a:t>
            </a:r>
          </a:p>
        </p:txBody>
      </p:sp>
      <p:sp>
        <p:nvSpPr>
          <p:cNvPr id="8" name="TextBox 7">
            <a:extLst>
              <a:ext uri="{FF2B5EF4-FFF2-40B4-BE49-F238E27FC236}">
                <a16:creationId xmlns:a16="http://schemas.microsoft.com/office/drawing/2014/main" id="{43569CB1-A754-4209-A93A-1CC66FFE87C6}"/>
              </a:ext>
            </a:extLst>
          </p:cNvPr>
          <p:cNvSpPr txBox="1"/>
          <p:nvPr/>
        </p:nvSpPr>
        <p:spPr>
          <a:xfrm>
            <a:off x="790379" y="3248579"/>
            <a:ext cx="325602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‘S’ days)</a:t>
            </a:r>
          </a:p>
        </p:txBody>
      </p:sp>
      <p:sp>
        <p:nvSpPr>
          <p:cNvPr id="9" name="TextBox 8">
            <a:extLst>
              <a:ext uri="{FF2B5EF4-FFF2-40B4-BE49-F238E27FC236}">
                <a16:creationId xmlns:a16="http://schemas.microsoft.com/office/drawing/2014/main" id="{D6500520-622A-4446-99C0-E44C5B3ABAD9}"/>
              </a:ext>
            </a:extLst>
          </p:cNvPr>
          <p:cNvSpPr txBox="1"/>
          <p:nvPr/>
        </p:nvSpPr>
        <p:spPr>
          <a:xfrm>
            <a:off x="4533760" y="3252668"/>
            <a:ext cx="527709"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Label</a:t>
            </a:r>
          </a:p>
        </p:txBody>
      </p:sp>
      <p:sp>
        <p:nvSpPr>
          <p:cNvPr id="10" name="TextBox 9">
            <a:extLst>
              <a:ext uri="{FF2B5EF4-FFF2-40B4-BE49-F238E27FC236}">
                <a16:creationId xmlns:a16="http://schemas.microsoft.com/office/drawing/2014/main" id="{24E69FEE-1320-4452-894A-33038ADA723A}"/>
              </a:ext>
            </a:extLst>
          </p:cNvPr>
          <p:cNvSpPr txBox="1"/>
          <p:nvPr/>
        </p:nvSpPr>
        <p:spPr>
          <a:xfrm>
            <a:off x="188492"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11" name="TextBox 10">
            <a:extLst>
              <a:ext uri="{FF2B5EF4-FFF2-40B4-BE49-F238E27FC236}">
                <a16:creationId xmlns:a16="http://schemas.microsoft.com/office/drawing/2014/main" id="{C1F57347-06D1-4BDE-9457-474EA0823F83}"/>
              </a:ext>
            </a:extLst>
          </p:cNvPr>
          <p:cNvSpPr txBox="1"/>
          <p:nvPr/>
        </p:nvSpPr>
        <p:spPr>
          <a:xfrm>
            <a:off x="184485" y="3668139"/>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N+0</a:t>
            </a:r>
          </a:p>
        </p:txBody>
      </p:sp>
      <p:sp>
        <p:nvSpPr>
          <p:cNvPr id="12" name="TextBox 11">
            <a:extLst>
              <a:ext uri="{FF2B5EF4-FFF2-40B4-BE49-F238E27FC236}">
                <a16:creationId xmlns:a16="http://schemas.microsoft.com/office/drawing/2014/main" id="{5CA30C23-2870-46B0-B432-F4A7DDB11C73}"/>
              </a:ext>
            </a:extLst>
          </p:cNvPr>
          <p:cNvSpPr txBox="1"/>
          <p:nvPr/>
        </p:nvSpPr>
        <p:spPr>
          <a:xfrm>
            <a:off x="866260"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 name="TextBox 13">
            <a:extLst>
              <a:ext uri="{FF2B5EF4-FFF2-40B4-BE49-F238E27FC236}">
                <a16:creationId xmlns:a16="http://schemas.microsoft.com/office/drawing/2014/main" id="{A98C5CB8-D0A3-416E-B15A-F9731BB69E37}"/>
              </a:ext>
            </a:extLst>
          </p:cNvPr>
          <p:cNvSpPr txBox="1"/>
          <p:nvPr/>
        </p:nvSpPr>
        <p:spPr>
          <a:xfrm>
            <a:off x="4528272" y="4938989"/>
            <a:ext cx="614271"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FAILED</a:t>
            </a:r>
          </a:p>
        </p:txBody>
      </p:sp>
      <p:sp>
        <p:nvSpPr>
          <p:cNvPr id="16" name="TextBox 15">
            <a:extLst>
              <a:ext uri="{FF2B5EF4-FFF2-40B4-BE49-F238E27FC236}">
                <a16:creationId xmlns:a16="http://schemas.microsoft.com/office/drawing/2014/main" id="{D7253882-2268-4534-87CD-2FC91460F34B}"/>
              </a:ext>
            </a:extLst>
          </p:cNvPr>
          <p:cNvSpPr txBox="1"/>
          <p:nvPr/>
        </p:nvSpPr>
        <p:spPr>
          <a:xfrm>
            <a:off x="125560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8" name="TextBox 17">
            <a:extLst>
              <a:ext uri="{FF2B5EF4-FFF2-40B4-BE49-F238E27FC236}">
                <a16:creationId xmlns:a16="http://schemas.microsoft.com/office/drawing/2014/main" id="{38B44304-692C-44CD-B5D7-AADE7955EC81}"/>
              </a:ext>
            </a:extLst>
          </p:cNvPr>
          <p:cNvSpPr txBox="1"/>
          <p:nvPr/>
        </p:nvSpPr>
        <p:spPr>
          <a:xfrm>
            <a:off x="164494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20" name="TextBox 19">
            <a:extLst>
              <a:ext uri="{FF2B5EF4-FFF2-40B4-BE49-F238E27FC236}">
                <a16:creationId xmlns:a16="http://schemas.microsoft.com/office/drawing/2014/main" id="{1BB3E6F9-C6AE-4B4C-89C0-7BF99284D74D}"/>
              </a:ext>
            </a:extLst>
          </p:cNvPr>
          <p:cNvSpPr txBox="1"/>
          <p:nvPr/>
        </p:nvSpPr>
        <p:spPr>
          <a:xfrm>
            <a:off x="203428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24" name="TextBox 23">
            <a:extLst>
              <a:ext uri="{FF2B5EF4-FFF2-40B4-BE49-F238E27FC236}">
                <a16:creationId xmlns:a16="http://schemas.microsoft.com/office/drawing/2014/main" id="{24A70CC0-1486-42C3-8109-F05FF7C9C515}"/>
              </a:ext>
            </a:extLst>
          </p:cNvPr>
          <p:cNvSpPr txBox="1"/>
          <p:nvPr/>
        </p:nvSpPr>
        <p:spPr>
          <a:xfrm>
            <a:off x="268051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26" name="TextBox 25">
            <a:extLst>
              <a:ext uri="{FF2B5EF4-FFF2-40B4-BE49-F238E27FC236}">
                <a16:creationId xmlns:a16="http://schemas.microsoft.com/office/drawing/2014/main" id="{C4E64589-E7DB-46B8-B332-58737D63A3E1}"/>
              </a:ext>
            </a:extLst>
          </p:cNvPr>
          <p:cNvSpPr txBox="1"/>
          <p:nvPr/>
        </p:nvSpPr>
        <p:spPr>
          <a:xfrm>
            <a:off x="306985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28" name="TextBox 27">
            <a:extLst>
              <a:ext uri="{FF2B5EF4-FFF2-40B4-BE49-F238E27FC236}">
                <a16:creationId xmlns:a16="http://schemas.microsoft.com/office/drawing/2014/main" id="{5BF0AB00-35D9-4299-BAD5-2F4BF388F4E7}"/>
              </a:ext>
            </a:extLst>
          </p:cNvPr>
          <p:cNvSpPr txBox="1"/>
          <p:nvPr/>
        </p:nvSpPr>
        <p:spPr>
          <a:xfrm>
            <a:off x="345920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0" name="TextBox 29">
            <a:extLst>
              <a:ext uri="{FF2B5EF4-FFF2-40B4-BE49-F238E27FC236}">
                <a16:creationId xmlns:a16="http://schemas.microsoft.com/office/drawing/2014/main" id="{2D103270-4B62-4493-8747-447C5F2A14AD}"/>
              </a:ext>
            </a:extLst>
          </p:cNvPr>
          <p:cNvSpPr txBox="1"/>
          <p:nvPr/>
        </p:nvSpPr>
        <p:spPr>
          <a:xfrm>
            <a:off x="384854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896" name="TextBox 895">
            <a:extLst>
              <a:ext uri="{FF2B5EF4-FFF2-40B4-BE49-F238E27FC236}">
                <a16:creationId xmlns:a16="http://schemas.microsoft.com/office/drawing/2014/main" id="{D79BD3A6-DBD1-448D-B3D1-2AD507EA4A81}"/>
              </a:ext>
            </a:extLst>
          </p:cNvPr>
          <p:cNvSpPr txBox="1"/>
          <p:nvPr/>
        </p:nvSpPr>
        <p:spPr>
          <a:xfrm>
            <a:off x="2355876"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897" name="Arrow: Down 896">
            <a:extLst>
              <a:ext uri="{FF2B5EF4-FFF2-40B4-BE49-F238E27FC236}">
                <a16:creationId xmlns:a16="http://schemas.microsoft.com/office/drawing/2014/main" id="{FAD99077-ABEE-4189-BEAD-E742ECBAEAED}"/>
              </a:ext>
            </a:extLst>
          </p:cNvPr>
          <p:cNvSpPr/>
          <p:nvPr/>
        </p:nvSpPr>
        <p:spPr>
          <a:xfrm>
            <a:off x="2385497" y="5280662"/>
            <a:ext cx="295019" cy="34163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662507EE-21EB-43FA-A697-C032774DBB83}"/>
              </a:ext>
            </a:extLst>
          </p:cNvPr>
          <p:cNvSpPr/>
          <p:nvPr/>
        </p:nvSpPr>
        <p:spPr>
          <a:xfrm>
            <a:off x="1114141" y="57087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1D CONV / LSTM Model</a:t>
            </a:r>
          </a:p>
        </p:txBody>
      </p:sp>
      <p:sp>
        <p:nvSpPr>
          <p:cNvPr id="905" name="TextBox 904">
            <a:extLst>
              <a:ext uri="{FF2B5EF4-FFF2-40B4-BE49-F238E27FC236}">
                <a16:creationId xmlns:a16="http://schemas.microsoft.com/office/drawing/2014/main" id="{3E1C40E2-B515-4B12-9503-193C96719377}"/>
              </a:ext>
            </a:extLst>
          </p:cNvPr>
          <p:cNvSpPr txBox="1"/>
          <p:nvPr/>
        </p:nvSpPr>
        <p:spPr>
          <a:xfrm>
            <a:off x="6011597" y="5903663"/>
            <a:ext cx="1854995"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Future Failure at day N+L</a:t>
            </a:r>
          </a:p>
        </p:txBody>
      </p:sp>
      <p:sp>
        <p:nvSpPr>
          <p:cNvPr id="914" name="Arrow: Down 913">
            <a:extLst>
              <a:ext uri="{FF2B5EF4-FFF2-40B4-BE49-F238E27FC236}">
                <a16:creationId xmlns:a16="http://schemas.microsoft.com/office/drawing/2014/main" id="{0F115D48-2B70-42E2-816D-F070C22364EA}"/>
              </a:ext>
            </a:extLst>
          </p:cNvPr>
          <p:cNvSpPr/>
          <p:nvPr/>
        </p:nvSpPr>
        <p:spPr>
          <a:xfrm>
            <a:off x="8058420" y="4750830"/>
            <a:ext cx="295019" cy="26917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a:extLst>
              <a:ext uri="{FF2B5EF4-FFF2-40B4-BE49-F238E27FC236}">
                <a16:creationId xmlns:a16="http://schemas.microsoft.com/office/drawing/2014/main" id="{DD6045EB-7A6F-488A-B195-9F16CCBA0097}"/>
              </a:ext>
            </a:extLst>
          </p:cNvPr>
          <p:cNvSpPr/>
          <p:nvPr/>
        </p:nvSpPr>
        <p:spPr>
          <a:xfrm>
            <a:off x="6787064" y="50533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1D CONV / LSTM Model</a:t>
            </a:r>
          </a:p>
        </p:txBody>
      </p:sp>
      <p:cxnSp>
        <p:nvCxnSpPr>
          <p:cNvPr id="917" name="Straight Connector 916">
            <a:extLst>
              <a:ext uri="{FF2B5EF4-FFF2-40B4-BE49-F238E27FC236}">
                <a16:creationId xmlns:a16="http://schemas.microsoft.com/office/drawing/2014/main" id="{39FFCFE6-588F-453F-821A-1C733412C370}"/>
              </a:ext>
            </a:extLst>
          </p:cNvPr>
          <p:cNvCxnSpPr>
            <a:cxnSpLocks/>
          </p:cNvCxnSpPr>
          <p:nvPr/>
        </p:nvCxnSpPr>
        <p:spPr>
          <a:xfrm>
            <a:off x="5577461" y="1984362"/>
            <a:ext cx="0" cy="39421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Content Placeholder 4">
            <a:extLst>
              <a:ext uri="{FF2B5EF4-FFF2-40B4-BE49-F238E27FC236}">
                <a16:creationId xmlns:a16="http://schemas.microsoft.com/office/drawing/2014/main" id="{92C88F3C-6A87-4385-8792-E1929D1CD5A3}"/>
              </a:ext>
            </a:extLst>
          </p:cNvPr>
          <p:cNvSpPr txBox="1">
            <a:spLocks/>
          </p:cNvSpPr>
          <p:nvPr/>
        </p:nvSpPr>
        <p:spPr bwMode="auto">
          <a:xfrm>
            <a:off x="5711903" y="2111660"/>
            <a:ext cx="4988052" cy="956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fontAlgn="base">
              <a:lnSpc>
                <a:spcPct val="90000"/>
              </a:lnSpc>
              <a:spcBef>
                <a:spcPts val="900"/>
              </a:spcBef>
              <a:spcAft>
                <a:spcPts val="900"/>
              </a:spcAft>
              <a:buClr>
                <a:schemeClr val="bg2"/>
              </a:buClr>
              <a:buSzPct val="100000"/>
              <a:buFontTx/>
              <a:buBlip>
                <a:blip r:embed="rId3"/>
              </a:buBlip>
              <a:defRPr sz="2400" b="0">
                <a:solidFill>
                  <a:schemeClr val="bg1"/>
                </a:solidFill>
                <a:latin typeface="Trebuchet MS" pitchFamily="34" charset="0"/>
                <a:ea typeface="+mn-ea"/>
                <a:cs typeface="+mn-cs"/>
              </a:defRPr>
            </a:lvl1pPr>
            <a:lvl2pPr marL="803275" indent="-231775" algn="l" rtl="0" fontAlgn="base">
              <a:lnSpc>
                <a:spcPct val="90000"/>
              </a:lnSpc>
              <a:spcBef>
                <a:spcPts val="900"/>
              </a:spcBef>
              <a:spcAft>
                <a:spcPts val="900"/>
              </a:spcAft>
              <a:buClr>
                <a:schemeClr val="bg2"/>
              </a:buClr>
              <a:buSzPct val="100000"/>
              <a:buFontTx/>
              <a:buBlip>
                <a:blip r:embed="rId3"/>
              </a:buBlip>
              <a:defRPr sz="2000" b="0">
                <a:solidFill>
                  <a:schemeClr val="bg1"/>
                </a:solidFill>
                <a:latin typeface="Trebuchet MS" pitchFamily="34" charset="0"/>
              </a:defRPr>
            </a:lvl2pPr>
            <a:lvl3pPr marL="1255713" indent="-166688" algn="l" rtl="0" fontAlgn="base">
              <a:lnSpc>
                <a:spcPct val="90000"/>
              </a:lnSpc>
              <a:spcBef>
                <a:spcPts val="900"/>
              </a:spcBef>
              <a:spcAft>
                <a:spcPts val="900"/>
              </a:spcAft>
              <a:buClr>
                <a:schemeClr val="bg2"/>
              </a:buClr>
              <a:buSzPct val="100000"/>
              <a:buFontTx/>
              <a:buBlip>
                <a:blip r:embed="rId3"/>
              </a:buBlip>
              <a:defRPr sz="1800" b="0">
                <a:solidFill>
                  <a:schemeClr val="bg1"/>
                </a:solidFill>
                <a:latin typeface="Trebuchet MS" pitchFamily="34" charset="0"/>
              </a:defRPr>
            </a:lvl3pPr>
            <a:lvl4pPr marL="17748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4pPr>
            <a:lvl5pPr marL="21177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5pPr>
            <a:lvl6pPr marL="2574925" indent="-228600" algn="l" rtl="0" eaLnBrk="1" fontAlgn="base" hangingPunct="1">
              <a:spcBef>
                <a:spcPct val="20000"/>
              </a:spcBef>
              <a:spcAft>
                <a:spcPct val="0"/>
              </a:spcAft>
              <a:buChar char="»"/>
              <a:defRPr sz="1800">
                <a:solidFill>
                  <a:schemeClr val="bg1"/>
                </a:solidFill>
                <a:latin typeface="+mn-lt"/>
              </a:defRPr>
            </a:lvl6pPr>
            <a:lvl7pPr marL="3032125" indent="-228600" algn="l" rtl="0" eaLnBrk="1" fontAlgn="base" hangingPunct="1">
              <a:spcBef>
                <a:spcPct val="20000"/>
              </a:spcBef>
              <a:spcAft>
                <a:spcPct val="0"/>
              </a:spcAft>
              <a:buChar char="»"/>
              <a:defRPr sz="1800">
                <a:solidFill>
                  <a:schemeClr val="bg1"/>
                </a:solidFill>
                <a:latin typeface="+mn-lt"/>
              </a:defRPr>
            </a:lvl7pPr>
            <a:lvl8pPr marL="3489325" indent="-228600" algn="l" rtl="0" eaLnBrk="1" fontAlgn="base" hangingPunct="1">
              <a:spcBef>
                <a:spcPct val="20000"/>
              </a:spcBef>
              <a:spcAft>
                <a:spcPct val="0"/>
              </a:spcAft>
              <a:buChar char="»"/>
              <a:defRPr sz="1800">
                <a:solidFill>
                  <a:schemeClr val="bg1"/>
                </a:solidFill>
                <a:latin typeface="+mn-lt"/>
              </a:defRPr>
            </a:lvl8pPr>
            <a:lvl9pPr marL="3946525" indent="-228600" algn="l" rtl="0" eaLnBrk="1" fontAlgn="base" hangingPunct="1">
              <a:spcBef>
                <a:spcPct val="20000"/>
              </a:spcBef>
              <a:spcAft>
                <a:spcPct val="0"/>
              </a:spcAft>
              <a:buChar char="»"/>
              <a:defRPr sz="1800">
                <a:solidFill>
                  <a:schemeClr val="bg1"/>
                </a:solidFill>
                <a:latin typeface="+mn-lt"/>
              </a:defRPr>
            </a:lvl9pPr>
          </a:lstStyle>
          <a:p>
            <a:pPr marL="0" indent="0" defTabSz="914400">
              <a:buFontTx/>
              <a:buNone/>
            </a:pPr>
            <a:r>
              <a:rPr lang="en-US" sz="1600" kern="0" dirty="0"/>
              <a:t>Inference:</a:t>
            </a:r>
            <a:br>
              <a:rPr lang="en-US" sz="1600" kern="0" dirty="0"/>
            </a:br>
            <a:r>
              <a:rPr lang="en-US" sz="1600" kern="0" dirty="0"/>
              <a:t>Pass sequence of SMART values for an individual hard drive over the last ‘S’ days to see if drive will fail ‘L’ days in the future</a:t>
            </a:r>
          </a:p>
        </p:txBody>
      </p:sp>
      <p:sp>
        <p:nvSpPr>
          <p:cNvPr id="918" name="Arrow: Down 917">
            <a:extLst>
              <a:ext uri="{FF2B5EF4-FFF2-40B4-BE49-F238E27FC236}">
                <a16:creationId xmlns:a16="http://schemas.microsoft.com/office/drawing/2014/main" id="{B8F09C8C-EA15-40D7-962A-F1305467D7B3}"/>
              </a:ext>
            </a:extLst>
          </p:cNvPr>
          <p:cNvSpPr/>
          <p:nvPr/>
        </p:nvSpPr>
        <p:spPr>
          <a:xfrm>
            <a:off x="8058419" y="5517976"/>
            <a:ext cx="295019" cy="27954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TextBox 918">
            <a:extLst>
              <a:ext uri="{FF2B5EF4-FFF2-40B4-BE49-F238E27FC236}">
                <a16:creationId xmlns:a16="http://schemas.microsoft.com/office/drawing/2014/main" id="{8DBD4539-7D7D-433E-B4BB-766EB0110C29}"/>
              </a:ext>
            </a:extLst>
          </p:cNvPr>
          <p:cNvSpPr txBox="1"/>
          <p:nvPr/>
        </p:nvSpPr>
        <p:spPr>
          <a:xfrm>
            <a:off x="7755463" y="5882287"/>
            <a:ext cx="958916" cy="2446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True / False</a:t>
            </a:r>
          </a:p>
        </p:txBody>
      </p:sp>
      <p:sp>
        <p:nvSpPr>
          <p:cNvPr id="23" name="TextBox 22">
            <a:extLst>
              <a:ext uri="{FF2B5EF4-FFF2-40B4-BE49-F238E27FC236}">
                <a16:creationId xmlns:a16="http://schemas.microsoft.com/office/drawing/2014/main" id="{ED88C602-D086-47A2-814F-F685A4E4F3CA}"/>
              </a:ext>
            </a:extLst>
          </p:cNvPr>
          <p:cNvSpPr txBox="1"/>
          <p:nvPr/>
        </p:nvSpPr>
        <p:spPr>
          <a:xfrm>
            <a:off x="244225" y="3852622"/>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N+1</a:t>
            </a:r>
          </a:p>
        </p:txBody>
      </p:sp>
      <p:sp>
        <p:nvSpPr>
          <p:cNvPr id="25" name="TextBox 24">
            <a:extLst>
              <a:ext uri="{FF2B5EF4-FFF2-40B4-BE49-F238E27FC236}">
                <a16:creationId xmlns:a16="http://schemas.microsoft.com/office/drawing/2014/main" id="{EC47760B-E935-432B-9192-A07CFA04A45D}"/>
              </a:ext>
            </a:extLst>
          </p:cNvPr>
          <p:cNvSpPr txBox="1"/>
          <p:nvPr/>
        </p:nvSpPr>
        <p:spPr>
          <a:xfrm>
            <a:off x="926000"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27" name="TextBox 26">
            <a:extLst>
              <a:ext uri="{FF2B5EF4-FFF2-40B4-BE49-F238E27FC236}">
                <a16:creationId xmlns:a16="http://schemas.microsoft.com/office/drawing/2014/main" id="{6FA5BCCE-75D7-48E4-BC5B-6B2AB1DC20EF}"/>
              </a:ext>
            </a:extLst>
          </p:cNvPr>
          <p:cNvSpPr txBox="1"/>
          <p:nvPr/>
        </p:nvSpPr>
        <p:spPr>
          <a:xfrm>
            <a:off x="131534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29" name="TextBox 28">
            <a:extLst>
              <a:ext uri="{FF2B5EF4-FFF2-40B4-BE49-F238E27FC236}">
                <a16:creationId xmlns:a16="http://schemas.microsoft.com/office/drawing/2014/main" id="{18C907AF-CB1F-4FBA-841E-F3DE6F442844}"/>
              </a:ext>
            </a:extLst>
          </p:cNvPr>
          <p:cNvSpPr txBox="1"/>
          <p:nvPr/>
        </p:nvSpPr>
        <p:spPr>
          <a:xfrm>
            <a:off x="170468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1" name="TextBox 30">
            <a:extLst>
              <a:ext uri="{FF2B5EF4-FFF2-40B4-BE49-F238E27FC236}">
                <a16:creationId xmlns:a16="http://schemas.microsoft.com/office/drawing/2014/main" id="{4C5249F7-5C76-4DBE-8120-53F258813E38}"/>
              </a:ext>
            </a:extLst>
          </p:cNvPr>
          <p:cNvSpPr txBox="1"/>
          <p:nvPr/>
        </p:nvSpPr>
        <p:spPr>
          <a:xfrm>
            <a:off x="209402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899" name="TextBox 898">
            <a:extLst>
              <a:ext uri="{FF2B5EF4-FFF2-40B4-BE49-F238E27FC236}">
                <a16:creationId xmlns:a16="http://schemas.microsoft.com/office/drawing/2014/main" id="{BB56AF26-74E2-4CB5-9A32-0C88C822DC2A}"/>
              </a:ext>
            </a:extLst>
          </p:cNvPr>
          <p:cNvSpPr txBox="1"/>
          <p:nvPr/>
        </p:nvSpPr>
        <p:spPr>
          <a:xfrm>
            <a:off x="274025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01" name="TextBox 900">
            <a:extLst>
              <a:ext uri="{FF2B5EF4-FFF2-40B4-BE49-F238E27FC236}">
                <a16:creationId xmlns:a16="http://schemas.microsoft.com/office/drawing/2014/main" id="{7BDC001F-4ABA-4F4F-B333-B563F73F4958}"/>
              </a:ext>
            </a:extLst>
          </p:cNvPr>
          <p:cNvSpPr txBox="1"/>
          <p:nvPr/>
        </p:nvSpPr>
        <p:spPr>
          <a:xfrm>
            <a:off x="312959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02" name="TextBox 901">
            <a:extLst>
              <a:ext uri="{FF2B5EF4-FFF2-40B4-BE49-F238E27FC236}">
                <a16:creationId xmlns:a16="http://schemas.microsoft.com/office/drawing/2014/main" id="{D7776323-ABF3-40DE-B984-DC7C4C3430FC}"/>
              </a:ext>
            </a:extLst>
          </p:cNvPr>
          <p:cNvSpPr txBox="1"/>
          <p:nvPr/>
        </p:nvSpPr>
        <p:spPr>
          <a:xfrm>
            <a:off x="351894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03" name="TextBox 902">
            <a:extLst>
              <a:ext uri="{FF2B5EF4-FFF2-40B4-BE49-F238E27FC236}">
                <a16:creationId xmlns:a16="http://schemas.microsoft.com/office/drawing/2014/main" id="{CFE387BA-E38F-4159-B383-B3A930C44DBD}"/>
              </a:ext>
            </a:extLst>
          </p:cNvPr>
          <p:cNvSpPr txBox="1"/>
          <p:nvPr/>
        </p:nvSpPr>
        <p:spPr>
          <a:xfrm>
            <a:off x="390828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16" name="TextBox 915">
            <a:extLst>
              <a:ext uri="{FF2B5EF4-FFF2-40B4-BE49-F238E27FC236}">
                <a16:creationId xmlns:a16="http://schemas.microsoft.com/office/drawing/2014/main" id="{FEC68FBE-F727-4EF9-B7BB-92CF623EE706}"/>
              </a:ext>
            </a:extLst>
          </p:cNvPr>
          <p:cNvSpPr txBox="1"/>
          <p:nvPr/>
        </p:nvSpPr>
        <p:spPr>
          <a:xfrm>
            <a:off x="303965" y="4042945"/>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N+2</a:t>
            </a:r>
          </a:p>
        </p:txBody>
      </p:sp>
      <p:sp>
        <p:nvSpPr>
          <p:cNvPr id="920" name="TextBox 919">
            <a:extLst>
              <a:ext uri="{FF2B5EF4-FFF2-40B4-BE49-F238E27FC236}">
                <a16:creationId xmlns:a16="http://schemas.microsoft.com/office/drawing/2014/main" id="{5C8350F1-7936-486F-B001-159FA865D657}"/>
              </a:ext>
            </a:extLst>
          </p:cNvPr>
          <p:cNvSpPr txBox="1"/>
          <p:nvPr/>
        </p:nvSpPr>
        <p:spPr>
          <a:xfrm>
            <a:off x="985740"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921" name="TextBox 920">
            <a:extLst>
              <a:ext uri="{FF2B5EF4-FFF2-40B4-BE49-F238E27FC236}">
                <a16:creationId xmlns:a16="http://schemas.microsoft.com/office/drawing/2014/main" id="{661B2651-87D0-4B3B-9335-6AAB6ED3A503}"/>
              </a:ext>
            </a:extLst>
          </p:cNvPr>
          <p:cNvSpPr txBox="1"/>
          <p:nvPr/>
        </p:nvSpPr>
        <p:spPr>
          <a:xfrm>
            <a:off x="137508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922" name="TextBox 921">
            <a:extLst>
              <a:ext uri="{FF2B5EF4-FFF2-40B4-BE49-F238E27FC236}">
                <a16:creationId xmlns:a16="http://schemas.microsoft.com/office/drawing/2014/main" id="{6D0FB0E7-A2BB-46D7-960E-01DB1C038162}"/>
              </a:ext>
            </a:extLst>
          </p:cNvPr>
          <p:cNvSpPr txBox="1"/>
          <p:nvPr/>
        </p:nvSpPr>
        <p:spPr>
          <a:xfrm>
            <a:off x="176442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924" name="TextBox 923">
            <a:extLst>
              <a:ext uri="{FF2B5EF4-FFF2-40B4-BE49-F238E27FC236}">
                <a16:creationId xmlns:a16="http://schemas.microsoft.com/office/drawing/2014/main" id="{F9A23878-FD63-4A71-B40E-AA331151654D}"/>
              </a:ext>
            </a:extLst>
          </p:cNvPr>
          <p:cNvSpPr txBox="1"/>
          <p:nvPr/>
        </p:nvSpPr>
        <p:spPr>
          <a:xfrm>
            <a:off x="215376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25" name="TextBox 924">
            <a:extLst>
              <a:ext uri="{FF2B5EF4-FFF2-40B4-BE49-F238E27FC236}">
                <a16:creationId xmlns:a16="http://schemas.microsoft.com/office/drawing/2014/main" id="{62B4E648-B6A4-4F0D-B901-E04591C7647D}"/>
              </a:ext>
            </a:extLst>
          </p:cNvPr>
          <p:cNvSpPr txBox="1"/>
          <p:nvPr/>
        </p:nvSpPr>
        <p:spPr>
          <a:xfrm>
            <a:off x="279999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6" name="TextBox 925">
            <a:extLst>
              <a:ext uri="{FF2B5EF4-FFF2-40B4-BE49-F238E27FC236}">
                <a16:creationId xmlns:a16="http://schemas.microsoft.com/office/drawing/2014/main" id="{77D9AA39-D927-483A-B054-495E7A41C148}"/>
              </a:ext>
            </a:extLst>
          </p:cNvPr>
          <p:cNvSpPr txBox="1"/>
          <p:nvPr/>
        </p:nvSpPr>
        <p:spPr>
          <a:xfrm>
            <a:off x="318933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27" name="TextBox 926">
            <a:extLst>
              <a:ext uri="{FF2B5EF4-FFF2-40B4-BE49-F238E27FC236}">
                <a16:creationId xmlns:a16="http://schemas.microsoft.com/office/drawing/2014/main" id="{08691E9A-4010-460F-B8F3-896918BB39D1}"/>
              </a:ext>
            </a:extLst>
          </p:cNvPr>
          <p:cNvSpPr txBox="1"/>
          <p:nvPr/>
        </p:nvSpPr>
        <p:spPr>
          <a:xfrm>
            <a:off x="357868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2" name="TextBox 31">
            <a:extLst>
              <a:ext uri="{FF2B5EF4-FFF2-40B4-BE49-F238E27FC236}">
                <a16:creationId xmlns:a16="http://schemas.microsoft.com/office/drawing/2014/main" id="{A6D8F326-1DB6-4B5C-AA42-C6433DC6EAE1}"/>
              </a:ext>
            </a:extLst>
          </p:cNvPr>
          <p:cNvSpPr txBox="1"/>
          <p:nvPr/>
        </p:nvSpPr>
        <p:spPr>
          <a:xfrm>
            <a:off x="396802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33" name="TextBox 32">
            <a:extLst>
              <a:ext uri="{FF2B5EF4-FFF2-40B4-BE49-F238E27FC236}">
                <a16:creationId xmlns:a16="http://schemas.microsoft.com/office/drawing/2014/main" id="{D3D2C983-E56F-47CF-9C14-B1096568113A}"/>
              </a:ext>
            </a:extLst>
          </p:cNvPr>
          <p:cNvSpPr txBox="1"/>
          <p:nvPr/>
        </p:nvSpPr>
        <p:spPr>
          <a:xfrm>
            <a:off x="426214" y="4432004"/>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34" name="TextBox 33">
            <a:extLst>
              <a:ext uri="{FF2B5EF4-FFF2-40B4-BE49-F238E27FC236}">
                <a16:creationId xmlns:a16="http://schemas.microsoft.com/office/drawing/2014/main" id="{0A792436-B9B8-472F-AE75-8E5D7F4E4BCA}"/>
              </a:ext>
            </a:extLst>
          </p:cNvPr>
          <p:cNvSpPr txBox="1"/>
          <p:nvPr/>
        </p:nvSpPr>
        <p:spPr>
          <a:xfrm>
            <a:off x="1167300"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35" name="TextBox 34">
            <a:extLst>
              <a:ext uri="{FF2B5EF4-FFF2-40B4-BE49-F238E27FC236}">
                <a16:creationId xmlns:a16="http://schemas.microsoft.com/office/drawing/2014/main" id="{4C70E4FF-0709-47C0-871E-56DEAE089247}"/>
              </a:ext>
            </a:extLst>
          </p:cNvPr>
          <p:cNvSpPr txBox="1"/>
          <p:nvPr/>
        </p:nvSpPr>
        <p:spPr>
          <a:xfrm>
            <a:off x="155664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36" name="TextBox 35">
            <a:extLst>
              <a:ext uri="{FF2B5EF4-FFF2-40B4-BE49-F238E27FC236}">
                <a16:creationId xmlns:a16="http://schemas.microsoft.com/office/drawing/2014/main" id="{17810360-0977-44BA-AF7E-7C23AEA86176}"/>
              </a:ext>
            </a:extLst>
          </p:cNvPr>
          <p:cNvSpPr txBox="1"/>
          <p:nvPr/>
        </p:nvSpPr>
        <p:spPr>
          <a:xfrm>
            <a:off x="194598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7" name="TextBox 36">
            <a:extLst>
              <a:ext uri="{FF2B5EF4-FFF2-40B4-BE49-F238E27FC236}">
                <a16:creationId xmlns:a16="http://schemas.microsoft.com/office/drawing/2014/main" id="{11FED480-D051-45EA-93CC-8D2FEC252684}"/>
              </a:ext>
            </a:extLst>
          </p:cNvPr>
          <p:cNvSpPr txBox="1"/>
          <p:nvPr/>
        </p:nvSpPr>
        <p:spPr>
          <a:xfrm>
            <a:off x="233532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38" name="TextBox 37">
            <a:extLst>
              <a:ext uri="{FF2B5EF4-FFF2-40B4-BE49-F238E27FC236}">
                <a16:creationId xmlns:a16="http://schemas.microsoft.com/office/drawing/2014/main" id="{06936EA4-F4C5-4D30-A6B6-FE127777554D}"/>
              </a:ext>
            </a:extLst>
          </p:cNvPr>
          <p:cNvSpPr txBox="1"/>
          <p:nvPr/>
        </p:nvSpPr>
        <p:spPr>
          <a:xfrm>
            <a:off x="298155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40" name="TextBox 39">
            <a:extLst>
              <a:ext uri="{FF2B5EF4-FFF2-40B4-BE49-F238E27FC236}">
                <a16:creationId xmlns:a16="http://schemas.microsoft.com/office/drawing/2014/main" id="{979994FE-19D8-4BC6-823E-C69A4D29D89C}"/>
              </a:ext>
            </a:extLst>
          </p:cNvPr>
          <p:cNvSpPr txBox="1"/>
          <p:nvPr/>
        </p:nvSpPr>
        <p:spPr>
          <a:xfrm>
            <a:off x="337089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42" name="TextBox 41">
            <a:extLst>
              <a:ext uri="{FF2B5EF4-FFF2-40B4-BE49-F238E27FC236}">
                <a16:creationId xmlns:a16="http://schemas.microsoft.com/office/drawing/2014/main" id="{874A2DBE-30BC-46B8-B4E6-8F78C9B4A1A2}"/>
              </a:ext>
            </a:extLst>
          </p:cNvPr>
          <p:cNvSpPr txBox="1"/>
          <p:nvPr/>
        </p:nvSpPr>
        <p:spPr>
          <a:xfrm>
            <a:off x="376024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44" name="TextBox 43">
            <a:extLst>
              <a:ext uri="{FF2B5EF4-FFF2-40B4-BE49-F238E27FC236}">
                <a16:creationId xmlns:a16="http://schemas.microsoft.com/office/drawing/2014/main" id="{EBFCF7E3-7812-4A24-AC3B-D5D91BB9C396}"/>
              </a:ext>
            </a:extLst>
          </p:cNvPr>
          <p:cNvSpPr txBox="1"/>
          <p:nvPr/>
        </p:nvSpPr>
        <p:spPr>
          <a:xfrm>
            <a:off x="414958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46" name="TextBox 45">
            <a:extLst>
              <a:ext uri="{FF2B5EF4-FFF2-40B4-BE49-F238E27FC236}">
                <a16:creationId xmlns:a16="http://schemas.microsoft.com/office/drawing/2014/main" id="{C4471529-ED35-48D9-8973-4B35FDCF1104}"/>
              </a:ext>
            </a:extLst>
          </p:cNvPr>
          <p:cNvSpPr txBox="1"/>
          <p:nvPr/>
        </p:nvSpPr>
        <p:spPr>
          <a:xfrm>
            <a:off x="2394177"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48" name="TextBox 47">
            <a:extLst>
              <a:ext uri="{FF2B5EF4-FFF2-40B4-BE49-F238E27FC236}">
                <a16:creationId xmlns:a16="http://schemas.microsoft.com/office/drawing/2014/main" id="{DBBEB1C4-B1FD-48CA-A105-9C540F68CC73}"/>
              </a:ext>
            </a:extLst>
          </p:cNvPr>
          <p:cNvSpPr txBox="1"/>
          <p:nvPr/>
        </p:nvSpPr>
        <p:spPr>
          <a:xfrm>
            <a:off x="2453917"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0" name="TextBox 49">
            <a:extLst>
              <a:ext uri="{FF2B5EF4-FFF2-40B4-BE49-F238E27FC236}">
                <a16:creationId xmlns:a16="http://schemas.microsoft.com/office/drawing/2014/main" id="{C61C5159-27EC-498B-B032-6D91E305BFF9}"/>
              </a:ext>
            </a:extLst>
          </p:cNvPr>
          <p:cNvSpPr txBox="1"/>
          <p:nvPr/>
        </p:nvSpPr>
        <p:spPr>
          <a:xfrm>
            <a:off x="2644468"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2" name="TextBox 51">
            <a:extLst>
              <a:ext uri="{FF2B5EF4-FFF2-40B4-BE49-F238E27FC236}">
                <a16:creationId xmlns:a16="http://schemas.microsoft.com/office/drawing/2014/main" id="{421BA05A-3289-42A0-98D8-4ED076020DAC}"/>
              </a:ext>
            </a:extLst>
          </p:cNvPr>
          <p:cNvSpPr txBox="1"/>
          <p:nvPr/>
        </p:nvSpPr>
        <p:spPr>
          <a:xfrm>
            <a:off x="44427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4" name="TextBox 53">
            <a:extLst>
              <a:ext uri="{FF2B5EF4-FFF2-40B4-BE49-F238E27FC236}">
                <a16:creationId xmlns:a16="http://schemas.microsoft.com/office/drawing/2014/main" id="{9DFFBD00-8580-45D6-8A44-8C19BA6FE7C7}"/>
              </a:ext>
            </a:extLst>
          </p:cNvPr>
          <p:cNvSpPr txBox="1"/>
          <p:nvPr/>
        </p:nvSpPr>
        <p:spPr>
          <a:xfrm>
            <a:off x="108920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6" name="TextBox 55">
            <a:extLst>
              <a:ext uri="{FF2B5EF4-FFF2-40B4-BE49-F238E27FC236}">
                <a16:creationId xmlns:a16="http://schemas.microsoft.com/office/drawing/2014/main" id="{AB10826E-FEBC-45AF-A9BE-46711D42CE1D}"/>
              </a:ext>
            </a:extLst>
          </p:cNvPr>
          <p:cNvSpPr txBox="1"/>
          <p:nvPr/>
        </p:nvSpPr>
        <p:spPr>
          <a:xfrm>
            <a:off x="1498995"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8" name="TextBox 57">
            <a:extLst>
              <a:ext uri="{FF2B5EF4-FFF2-40B4-BE49-F238E27FC236}">
                <a16:creationId xmlns:a16="http://schemas.microsoft.com/office/drawing/2014/main" id="{4F69E864-C019-4E04-BF39-CE27059E9571}"/>
              </a:ext>
            </a:extLst>
          </p:cNvPr>
          <p:cNvSpPr txBox="1"/>
          <p:nvPr/>
        </p:nvSpPr>
        <p:spPr>
          <a:xfrm>
            <a:off x="189318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0" name="TextBox 59">
            <a:extLst>
              <a:ext uri="{FF2B5EF4-FFF2-40B4-BE49-F238E27FC236}">
                <a16:creationId xmlns:a16="http://schemas.microsoft.com/office/drawing/2014/main" id="{F7FFEF65-C3FA-49DC-B383-DD1E3A6532A6}"/>
              </a:ext>
            </a:extLst>
          </p:cNvPr>
          <p:cNvSpPr txBox="1"/>
          <p:nvPr/>
        </p:nvSpPr>
        <p:spPr>
          <a:xfrm>
            <a:off x="2272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2" name="TextBox 61">
            <a:extLst>
              <a:ext uri="{FF2B5EF4-FFF2-40B4-BE49-F238E27FC236}">
                <a16:creationId xmlns:a16="http://schemas.microsoft.com/office/drawing/2014/main" id="{42A23243-93D3-4385-A671-709AA1AC61EA}"/>
              </a:ext>
            </a:extLst>
          </p:cNvPr>
          <p:cNvSpPr txBox="1"/>
          <p:nvPr/>
        </p:nvSpPr>
        <p:spPr>
          <a:xfrm>
            <a:off x="291921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4" name="TextBox 63">
            <a:extLst>
              <a:ext uri="{FF2B5EF4-FFF2-40B4-BE49-F238E27FC236}">
                <a16:creationId xmlns:a16="http://schemas.microsoft.com/office/drawing/2014/main" id="{2B9144F7-6515-43ED-9079-2B914F1F0D7F}"/>
              </a:ext>
            </a:extLst>
          </p:cNvPr>
          <p:cNvSpPr txBox="1"/>
          <p:nvPr/>
        </p:nvSpPr>
        <p:spPr>
          <a:xfrm>
            <a:off x="3293964"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6" name="TextBox 65">
            <a:extLst>
              <a:ext uri="{FF2B5EF4-FFF2-40B4-BE49-F238E27FC236}">
                <a16:creationId xmlns:a16="http://schemas.microsoft.com/office/drawing/2014/main" id="{EEDB7025-2B58-482E-998D-5FB08190A69B}"/>
              </a:ext>
            </a:extLst>
          </p:cNvPr>
          <p:cNvSpPr txBox="1"/>
          <p:nvPr/>
        </p:nvSpPr>
        <p:spPr>
          <a:xfrm>
            <a:off x="368745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8" name="TextBox 67">
            <a:extLst>
              <a:ext uri="{FF2B5EF4-FFF2-40B4-BE49-F238E27FC236}">
                <a16:creationId xmlns:a16="http://schemas.microsoft.com/office/drawing/2014/main" id="{D9716C71-12C5-4C48-A10D-913D2F05DFE9}"/>
              </a:ext>
            </a:extLst>
          </p:cNvPr>
          <p:cNvSpPr txBox="1"/>
          <p:nvPr/>
        </p:nvSpPr>
        <p:spPr>
          <a:xfrm>
            <a:off x="408093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70" name="TextBox 69">
            <a:extLst>
              <a:ext uri="{FF2B5EF4-FFF2-40B4-BE49-F238E27FC236}">
                <a16:creationId xmlns:a16="http://schemas.microsoft.com/office/drawing/2014/main" id="{75BF1170-7AAB-439C-8326-BB67E6A42CDC}"/>
              </a:ext>
            </a:extLst>
          </p:cNvPr>
          <p:cNvSpPr txBox="1"/>
          <p:nvPr/>
        </p:nvSpPr>
        <p:spPr>
          <a:xfrm>
            <a:off x="353278" y="4938989"/>
            <a:ext cx="686406"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N+S+L-1</a:t>
            </a:r>
          </a:p>
        </p:txBody>
      </p:sp>
      <p:sp>
        <p:nvSpPr>
          <p:cNvPr id="72" name="TextBox 71">
            <a:extLst>
              <a:ext uri="{FF2B5EF4-FFF2-40B4-BE49-F238E27FC236}">
                <a16:creationId xmlns:a16="http://schemas.microsoft.com/office/drawing/2014/main" id="{DA6978FC-819B-4EAE-B9D6-701BBD575EF5}"/>
              </a:ext>
            </a:extLst>
          </p:cNvPr>
          <p:cNvSpPr txBox="1"/>
          <p:nvPr/>
        </p:nvSpPr>
        <p:spPr>
          <a:xfrm>
            <a:off x="6397745" y="3248579"/>
            <a:ext cx="352853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last ‘S’ days)</a:t>
            </a:r>
          </a:p>
        </p:txBody>
      </p:sp>
      <p:sp>
        <p:nvSpPr>
          <p:cNvPr id="76" name="TextBox 75">
            <a:extLst>
              <a:ext uri="{FF2B5EF4-FFF2-40B4-BE49-F238E27FC236}">
                <a16:creationId xmlns:a16="http://schemas.microsoft.com/office/drawing/2014/main" id="{FB01E027-4F5A-4199-B512-E1AE401581A4}"/>
              </a:ext>
            </a:extLst>
          </p:cNvPr>
          <p:cNvSpPr txBox="1"/>
          <p:nvPr/>
        </p:nvSpPr>
        <p:spPr>
          <a:xfrm>
            <a:off x="5795858"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80" name="TextBox 79">
            <a:extLst>
              <a:ext uri="{FF2B5EF4-FFF2-40B4-BE49-F238E27FC236}">
                <a16:creationId xmlns:a16="http://schemas.microsoft.com/office/drawing/2014/main" id="{7565A5E5-B2E6-4215-8E04-A32820058208}"/>
              </a:ext>
            </a:extLst>
          </p:cNvPr>
          <p:cNvSpPr txBox="1"/>
          <p:nvPr/>
        </p:nvSpPr>
        <p:spPr>
          <a:xfrm>
            <a:off x="5732541" y="3668139"/>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82" name="TextBox 81">
            <a:extLst>
              <a:ext uri="{FF2B5EF4-FFF2-40B4-BE49-F238E27FC236}">
                <a16:creationId xmlns:a16="http://schemas.microsoft.com/office/drawing/2014/main" id="{1E60DEE7-75E4-430D-8CEC-78ED5F9374A7}"/>
              </a:ext>
            </a:extLst>
          </p:cNvPr>
          <p:cNvSpPr txBox="1"/>
          <p:nvPr/>
        </p:nvSpPr>
        <p:spPr>
          <a:xfrm>
            <a:off x="647362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84" name="TextBox 83">
            <a:extLst>
              <a:ext uri="{FF2B5EF4-FFF2-40B4-BE49-F238E27FC236}">
                <a16:creationId xmlns:a16="http://schemas.microsoft.com/office/drawing/2014/main" id="{595ACE8B-9D69-4D35-9AC4-49E68D4ECABF}"/>
              </a:ext>
            </a:extLst>
          </p:cNvPr>
          <p:cNvSpPr txBox="1"/>
          <p:nvPr/>
        </p:nvSpPr>
        <p:spPr>
          <a:xfrm>
            <a:off x="686296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86" name="TextBox 85">
            <a:extLst>
              <a:ext uri="{FF2B5EF4-FFF2-40B4-BE49-F238E27FC236}">
                <a16:creationId xmlns:a16="http://schemas.microsoft.com/office/drawing/2014/main" id="{55E9642A-3A7A-4697-AECF-11817B96D937}"/>
              </a:ext>
            </a:extLst>
          </p:cNvPr>
          <p:cNvSpPr txBox="1"/>
          <p:nvPr/>
        </p:nvSpPr>
        <p:spPr>
          <a:xfrm>
            <a:off x="725231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88" name="TextBox 87">
            <a:extLst>
              <a:ext uri="{FF2B5EF4-FFF2-40B4-BE49-F238E27FC236}">
                <a16:creationId xmlns:a16="http://schemas.microsoft.com/office/drawing/2014/main" id="{730BA813-E349-460F-A6BA-DE3AFFCEF42C}"/>
              </a:ext>
            </a:extLst>
          </p:cNvPr>
          <p:cNvSpPr txBox="1"/>
          <p:nvPr/>
        </p:nvSpPr>
        <p:spPr>
          <a:xfrm>
            <a:off x="764165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0" name="TextBox 89">
            <a:extLst>
              <a:ext uri="{FF2B5EF4-FFF2-40B4-BE49-F238E27FC236}">
                <a16:creationId xmlns:a16="http://schemas.microsoft.com/office/drawing/2014/main" id="{73C2D280-0AFA-4F2F-BDEC-8ABF82A304D1}"/>
              </a:ext>
            </a:extLst>
          </p:cNvPr>
          <p:cNvSpPr txBox="1"/>
          <p:nvPr/>
        </p:nvSpPr>
        <p:spPr>
          <a:xfrm>
            <a:off x="8287882"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 name="TextBox 91">
            <a:extLst>
              <a:ext uri="{FF2B5EF4-FFF2-40B4-BE49-F238E27FC236}">
                <a16:creationId xmlns:a16="http://schemas.microsoft.com/office/drawing/2014/main" id="{5E292EB3-C7B7-4FAD-9E5B-B10DD6E9905D}"/>
              </a:ext>
            </a:extLst>
          </p:cNvPr>
          <p:cNvSpPr txBox="1"/>
          <p:nvPr/>
        </p:nvSpPr>
        <p:spPr>
          <a:xfrm>
            <a:off x="867722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4" name="TextBox 93">
            <a:extLst>
              <a:ext uri="{FF2B5EF4-FFF2-40B4-BE49-F238E27FC236}">
                <a16:creationId xmlns:a16="http://schemas.microsoft.com/office/drawing/2014/main" id="{5C251545-8DA7-4C22-A5CF-D7A3D903103D}"/>
              </a:ext>
            </a:extLst>
          </p:cNvPr>
          <p:cNvSpPr txBox="1"/>
          <p:nvPr/>
        </p:nvSpPr>
        <p:spPr>
          <a:xfrm>
            <a:off x="906656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6" name="TextBox 95">
            <a:extLst>
              <a:ext uri="{FF2B5EF4-FFF2-40B4-BE49-F238E27FC236}">
                <a16:creationId xmlns:a16="http://schemas.microsoft.com/office/drawing/2014/main" id="{8E9894CD-39BA-4016-87D5-A4A5C1935D83}"/>
              </a:ext>
            </a:extLst>
          </p:cNvPr>
          <p:cNvSpPr txBox="1"/>
          <p:nvPr/>
        </p:nvSpPr>
        <p:spPr>
          <a:xfrm>
            <a:off x="945590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8" name="TextBox 97">
            <a:extLst>
              <a:ext uri="{FF2B5EF4-FFF2-40B4-BE49-F238E27FC236}">
                <a16:creationId xmlns:a16="http://schemas.microsoft.com/office/drawing/2014/main" id="{147DE1BE-5D92-4D38-9300-E9CF384DE24F}"/>
              </a:ext>
            </a:extLst>
          </p:cNvPr>
          <p:cNvSpPr txBox="1"/>
          <p:nvPr/>
        </p:nvSpPr>
        <p:spPr>
          <a:xfrm>
            <a:off x="7963242"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00" name="TextBox 99">
            <a:extLst>
              <a:ext uri="{FF2B5EF4-FFF2-40B4-BE49-F238E27FC236}">
                <a16:creationId xmlns:a16="http://schemas.microsoft.com/office/drawing/2014/main" id="{E91ED727-A52B-42F6-8E32-7E39A1C32B21}"/>
              </a:ext>
            </a:extLst>
          </p:cNvPr>
          <p:cNvSpPr txBox="1"/>
          <p:nvPr/>
        </p:nvSpPr>
        <p:spPr>
          <a:xfrm>
            <a:off x="5792280" y="3852622"/>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N-S+2</a:t>
            </a:r>
          </a:p>
        </p:txBody>
      </p:sp>
      <p:sp>
        <p:nvSpPr>
          <p:cNvPr id="102" name="TextBox 101">
            <a:extLst>
              <a:ext uri="{FF2B5EF4-FFF2-40B4-BE49-F238E27FC236}">
                <a16:creationId xmlns:a16="http://schemas.microsoft.com/office/drawing/2014/main" id="{4EA74C10-485E-4AFD-9B6D-2627FFCCE49A}"/>
              </a:ext>
            </a:extLst>
          </p:cNvPr>
          <p:cNvSpPr txBox="1"/>
          <p:nvPr/>
        </p:nvSpPr>
        <p:spPr>
          <a:xfrm>
            <a:off x="653336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04" name="TextBox 103">
            <a:extLst>
              <a:ext uri="{FF2B5EF4-FFF2-40B4-BE49-F238E27FC236}">
                <a16:creationId xmlns:a16="http://schemas.microsoft.com/office/drawing/2014/main" id="{8F2959F0-6C02-448F-97A1-DC3EE7BFD471}"/>
              </a:ext>
            </a:extLst>
          </p:cNvPr>
          <p:cNvSpPr txBox="1"/>
          <p:nvPr/>
        </p:nvSpPr>
        <p:spPr>
          <a:xfrm>
            <a:off x="692270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06" name="TextBox 105">
            <a:extLst>
              <a:ext uri="{FF2B5EF4-FFF2-40B4-BE49-F238E27FC236}">
                <a16:creationId xmlns:a16="http://schemas.microsoft.com/office/drawing/2014/main" id="{9237A6D9-FC12-4E5A-8397-75E189B17855}"/>
              </a:ext>
            </a:extLst>
          </p:cNvPr>
          <p:cNvSpPr txBox="1"/>
          <p:nvPr/>
        </p:nvSpPr>
        <p:spPr>
          <a:xfrm>
            <a:off x="731205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08" name="TextBox 107">
            <a:extLst>
              <a:ext uri="{FF2B5EF4-FFF2-40B4-BE49-F238E27FC236}">
                <a16:creationId xmlns:a16="http://schemas.microsoft.com/office/drawing/2014/main" id="{7E08C979-1E0A-4599-9651-89C89314D87C}"/>
              </a:ext>
            </a:extLst>
          </p:cNvPr>
          <p:cNvSpPr txBox="1"/>
          <p:nvPr/>
        </p:nvSpPr>
        <p:spPr>
          <a:xfrm>
            <a:off x="770139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10" name="TextBox 109">
            <a:extLst>
              <a:ext uri="{FF2B5EF4-FFF2-40B4-BE49-F238E27FC236}">
                <a16:creationId xmlns:a16="http://schemas.microsoft.com/office/drawing/2014/main" id="{7C344BA2-7475-439A-936F-99199E91D20A}"/>
              </a:ext>
            </a:extLst>
          </p:cNvPr>
          <p:cNvSpPr txBox="1"/>
          <p:nvPr/>
        </p:nvSpPr>
        <p:spPr>
          <a:xfrm>
            <a:off x="8347622"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12" name="TextBox 111">
            <a:extLst>
              <a:ext uri="{FF2B5EF4-FFF2-40B4-BE49-F238E27FC236}">
                <a16:creationId xmlns:a16="http://schemas.microsoft.com/office/drawing/2014/main" id="{150BDE07-6ACD-4138-878D-CF6CBBC677A1}"/>
              </a:ext>
            </a:extLst>
          </p:cNvPr>
          <p:cNvSpPr txBox="1"/>
          <p:nvPr/>
        </p:nvSpPr>
        <p:spPr>
          <a:xfrm>
            <a:off x="873696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14" name="TextBox 113">
            <a:extLst>
              <a:ext uri="{FF2B5EF4-FFF2-40B4-BE49-F238E27FC236}">
                <a16:creationId xmlns:a16="http://schemas.microsoft.com/office/drawing/2014/main" id="{87F6B722-805F-4415-A618-AEF792058FB6}"/>
              </a:ext>
            </a:extLst>
          </p:cNvPr>
          <p:cNvSpPr txBox="1"/>
          <p:nvPr/>
        </p:nvSpPr>
        <p:spPr>
          <a:xfrm>
            <a:off x="912630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16" name="TextBox 115">
            <a:extLst>
              <a:ext uri="{FF2B5EF4-FFF2-40B4-BE49-F238E27FC236}">
                <a16:creationId xmlns:a16="http://schemas.microsoft.com/office/drawing/2014/main" id="{3219B40B-3F6E-44FE-A0E4-10A132485205}"/>
              </a:ext>
            </a:extLst>
          </p:cNvPr>
          <p:cNvSpPr txBox="1"/>
          <p:nvPr/>
        </p:nvSpPr>
        <p:spPr>
          <a:xfrm>
            <a:off x="951564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18" name="TextBox 117">
            <a:extLst>
              <a:ext uri="{FF2B5EF4-FFF2-40B4-BE49-F238E27FC236}">
                <a16:creationId xmlns:a16="http://schemas.microsoft.com/office/drawing/2014/main" id="{65055FC3-85A8-4307-BA77-885C041F825E}"/>
              </a:ext>
            </a:extLst>
          </p:cNvPr>
          <p:cNvSpPr txBox="1"/>
          <p:nvPr/>
        </p:nvSpPr>
        <p:spPr>
          <a:xfrm>
            <a:off x="5852020" y="4042945"/>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N-S+3</a:t>
            </a:r>
          </a:p>
        </p:txBody>
      </p:sp>
      <p:sp>
        <p:nvSpPr>
          <p:cNvPr id="120" name="TextBox 119">
            <a:extLst>
              <a:ext uri="{FF2B5EF4-FFF2-40B4-BE49-F238E27FC236}">
                <a16:creationId xmlns:a16="http://schemas.microsoft.com/office/drawing/2014/main" id="{21945338-AFDD-46AE-B164-02B040F27218}"/>
              </a:ext>
            </a:extLst>
          </p:cNvPr>
          <p:cNvSpPr txBox="1"/>
          <p:nvPr/>
        </p:nvSpPr>
        <p:spPr>
          <a:xfrm>
            <a:off x="659310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22" name="TextBox 121">
            <a:extLst>
              <a:ext uri="{FF2B5EF4-FFF2-40B4-BE49-F238E27FC236}">
                <a16:creationId xmlns:a16="http://schemas.microsoft.com/office/drawing/2014/main" id="{23350E90-14DA-4AA4-AE76-0C68A28A91AD}"/>
              </a:ext>
            </a:extLst>
          </p:cNvPr>
          <p:cNvSpPr txBox="1"/>
          <p:nvPr/>
        </p:nvSpPr>
        <p:spPr>
          <a:xfrm>
            <a:off x="698244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24" name="TextBox 123">
            <a:extLst>
              <a:ext uri="{FF2B5EF4-FFF2-40B4-BE49-F238E27FC236}">
                <a16:creationId xmlns:a16="http://schemas.microsoft.com/office/drawing/2014/main" id="{9BCCE7BE-FCCF-41CE-82A7-1752D133B332}"/>
              </a:ext>
            </a:extLst>
          </p:cNvPr>
          <p:cNvSpPr txBox="1"/>
          <p:nvPr/>
        </p:nvSpPr>
        <p:spPr>
          <a:xfrm>
            <a:off x="737179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26" name="TextBox 125">
            <a:extLst>
              <a:ext uri="{FF2B5EF4-FFF2-40B4-BE49-F238E27FC236}">
                <a16:creationId xmlns:a16="http://schemas.microsoft.com/office/drawing/2014/main" id="{6F87D66D-B18C-47C3-98AF-7302A9D6FA09}"/>
              </a:ext>
            </a:extLst>
          </p:cNvPr>
          <p:cNvSpPr txBox="1"/>
          <p:nvPr/>
        </p:nvSpPr>
        <p:spPr>
          <a:xfrm>
            <a:off x="776113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28" name="TextBox 127">
            <a:extLst>
              <a:ext uri="{FF2B5EF4-FFF2-40B4-BE49-F238E27FC236}">
                <a16:creationId xmlns:a16="http://schemas.microsoft.com/office/drawing/2014/main" id="{70D72C01-69D9-4C44-8B2D-78A3CFB255CD}"/>
              </a:ext>
            </a:extLst>
          </p:cNvPr>
          <p:cNvSpPr txBox="1"/>
          <p:nvPr/>
        </p:nvSpPr>
        <p:spPr>
          <a:xfrm>
            <a:off x="8407362"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30" name="TextBox 129">
            <a:extLst>
              <a:ext uri="{FF2B5EF4-FFF2-40B4-BE49-F238E27FC236}">
                <a16:creationId xmlns:a16="http://schemas.microsoft.com/office/drawing/2014/main" id="{5D236D5C-C909-47D5-96EA-2AEADEDFFF9F}"/>
              </a:ext>
            </a:extLst>
          </p:cNvPr>
          <p:cNvSpPr txBox="1"/>
          <p:nvPr/>
        </p:nvSpPr>
        <p:spPr>
          <a:xfrm>
            <a:off x="879670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32" name="TextBox 131">
            <a:extLst>
              <a:ext uri="{FF2B5EF4-FFF2-40B4-BE49-F238E27FC236}">
                <a16:creationId xmlns:a16="http://schemas.microsoft.com/office/drawing/2014/main" id="{91A52BB1-61EA-4855-8801-69D7D0DE3603}"/>
              </a:ext>
            </a:extLst>
          </p:cNvPr>
          <p:cNvSpPr txBox="1"/>
          <p:nvPr/>
        </p:nvSpPr>
        <p:spPr>
          <a:xfrm>
            <a:off x="918604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34" name="TextBox 133">
            <a:extLst>
              <a:ext uri="{FF2B5EF4-FFF2-40B4-BE49-F238E27FC236}">
                <a16:creationId xmlns:a16="http://schemas.microsoft.com/office/drawing/2014/main" id="{C8A1BC01-E4AD-423D-8543-94E92721EA42}"/>
              </a:ext>
            </a:extLst>
          </p:cNvPr>
          <p:cNvSpPr txBox="1"/>
          <p:nvPr/>
        </p:nvSpPr>
        <p:spPr>
          <a:xfrm>
            <a:off x="957538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36" name="TextBox 135">
            <a:extLst>
              <a:ext uri="{FF2B5EF4-FFF2-40B4-BE49-F238E27FC236}">
                <a16:creationId xmlns:a16="http://schemas.microsoft.com/office/drawing/2014/main" id="{D001E862-0F4A-43C6-84A5-92519FB2F767}"/>
              </a:ext>
            </a:extLst>
          </p:cNvPr>
          <p:cNvSpPr txBox="1"/>
          <p:nvPr/>
        </p:nvSpPr>
        <p:spPr>
          <a:xfrm>
            <a:off x="6166629" y="4432004"/>
            <a:ext cx="274434"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a:t>
            </a:r>
          </a:p>
        </p:txBody>
      </p:sp>
      <p:sp>
        <p:nvSpPr>
          <p:cNvPr id="138" name="TextBox 137">
            <a:extLst>
              <a:ext uri="{FF2B5EF4-FFF2-40B4-BE49-F238E27FC236}">
                <a16:creationId xmlns:a16="http://schemas.microsoft.com/office/drawing/2014/main" id="{20F7EF40-2D67-48DA-AB4D-F0C5FF870738}"/>
              </a:ext>
            </a:extLst>
          </p:cNvPr>
          <p:cNvSpPr txBox="1"/>
          <p:nvPr/>
        </p:nvSpPr>
        <p:spPr>
          <a:xfrm>
            <a:off x="677466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0" name="TextBox 139">
            <a:extLst>
              <a:ext uri="{FF2B5EF4-FFF2-40B4-BE49-F238E27FC236}">
                <a16:creationId xmlns:a16="http://schemas.microsoft.com/office/drawing/2014/main" id="{1E6F1409-39AB-46D0-8564-5F49E7E3C4CE}"/>
              </a:ext>
            </a:extLst>
          </p:cNvPr>
          <p:cNvSpPr txBox="1"/>
          <p:nvPr/>
        </p:nvSpPr>
        <p:spPr>
          <a:xfrm>
            <a:off x="716400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42" name="TextBox 141">
            <a:extLst>
              <a:ext uri="{FF2B5EF4-FFF2-40B4-BE49-F238E27FC236}">
                <a16:creationId xmlns:a16="http://schemas.microsoft.com/office/drawing/2014/main" id="{5B97338B-31AD-4F3D-8A72-D265F3E04031}"/>
              </a:ext>
            </a:extLst>
          </p:cNvPr>
          <p:cNvSpPr txBox="1"/>
          <p:nvPr/>
        </p:nvSpPr>
        <p:spPr>
          <a:xfrm>
            <a:off x="755335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44" name="TextBox 143">
            <a:extLst>
              <a:ext uri="{FF2B5EF4-FFF2-40B4-BE49-F238E27FC236}">
                <a16:creationId xmlns:a16="http://schemas.microsoft.com/office/drawing/2014/main" id="{6BD944D2-B119-41FF-96F0-B207CAF11D22}"/>
              </a:ext>
            </a:extLst>
          </p:cNvPr>
          <p:cNvSpPr txBox="1"/>
          <p:nvPr/>
        </p:nvSpPr>
        <p:spPr>
          <a:xfrm>
            <a:off x="794269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46" name="TextBox 145">
            <a:extLst>
              <a:ext uri="{FF2B5EF4-FFF2-40B4-BE49-F238E27FC236}">
                <a16:creationId xmlns:a16="http://schemas.microsoft.com/office/drawing/2014/main" id="{8026C119-D35F-4CC8-AB3C-16999118A5EE}"/>
              </a:ext>
            </a:extLst>
          </p:cNvPr>
          <p:cNvSpPr txBox="1"/>
          <p:nvPr/>
        </p:nvSpPr>
        <p:spPr>
          <a:xfrm>
            <a:off x="8588922"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48" name="TextBox 147">
            <a:extLst>
              <a:ext uri="{FF2B5EF4-FFF2-40B4-BE49-F238E27FC236}">
                <a16:creationId xmlns:a16="http://schemas.microsoft.com/office/drawing/2014/main" id="{7AD2D366-D902-4427-BF88-1A40371A2B84}"/>
              </a:ext>
            </a:extLst>
          </p:cNvPr>
          <p:cNvSpPr txBox="1"/>
          <p:nvPr/>
        </p:nvSpPr>
        <p:spPr>
          <a:xfrm>
            <a:off x="897826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50" name="TextBox 149">
            <a:extLst>
              <a:ext uri="{FF2B5EF4-FFF2-40B4-BE49-F238E27FC236}">
                <a16:creationId xmlns:a16="http://schemas.microsoft.com/office/drawing/2014/main" id="{8C8D2016-27FE-40B3-B892-38BB6CB67BDE}"/>
              </a:ext>
            </a:extLst>
          </p:cNvPr>
          <p:cNvSpPr txBox="1"/>
          <p:nvPr/>
        </p:nvSpPr>
        <p:spPr>
          <a:xfrm>
            <a:off x="936760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52" name="TextBox 151">
            <a:extLst>
              <a:ext uri="{FF2B5EF4-FFF2-40B4-BE49-F238E27FC236}">
                <a16:creationId xmlns:a16="http://schemas.microsoft.com/office/drawing/2014/main" id="{5DFC4C46-9FBD-4CCA-8E19-0B6D08E5DC34}"/>
              </a:ext>
            </a:extLst>
          </p:cNvPr>
          <p:cNvSpPr txBox="1"/>
          <p:nvPr/>
        </p:nvSpPr>
        <p:spPr>
          <a:xfrm>
            <a:off x="975694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54" name="TextBox 153">
            <a:extLst>
              <a:ext uri="{FF2B5EF4-FFF2-40B4-BE49-F238E27FC236}">
                <a16:creationId xmlns:a16="http://schemas.microsoft.com/office/drawing/2014/main" id="{C74B57CA-6904-4D73-8B50-3F074C3E6193}"/>
              </a:ext>
            </a:extLst>
          </p:cNvPr>
          <p:cNvSpPr txBox="1"/>
          <p:nvPr/>
        </p:nvSpPr>
        <p:spPr>
          <a:xfrm>
            <a:off x="8001543"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6" name="TextBox 155">
            <a:extLst>
              <a:ext uri="{FF2B5EF4-FFF2-40B4-BE49-F238E27FC236}">
                <a16:creationId xmlns:a16="http://schemas.microsoft.com/office/drawing/2014/main" id="{9720B3B7-3A14-4595-822C-BB594170D60B}"/>
              </a:ext>
            </a:extLst>
          </p:cNvPr>
          <p:cNvSpPr txBox="1"/>
          <p:nvPr/>
        </p:nvSpPr>
        <p:spPr>
          <a:xfrm>
            <a:off x="8061283"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8" name="TextBox 157">
            <a:extLst>
              <a:ext uri="{FF2B5EF4-FFF2-40B4-BE49-F238E27FC236}">
                <a16:creationId xmlns:a16="http://schemas.microsoft.com/office/drawing/2014/main" id="{74FFDF95-338E-4BA4-A930-D0E9F8C1FED8}"/>
              </a:ext>
            </a:extLst>
          </p:cNvPr>
          <p:cNvSpPr txBox="1"/>
          <p:nvPr/>
        </p:nvSpPr>
        <p:spPr>
          <a:xfrm>
            <a:off x="8251834"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0" name="TextBox 159">
            <a:extLst>
              <a:ext uri="{FF2B5EF4-FFF2-40B4-BE49-F238E27FC236}">
                <a16:creationId xmlns:a16="http://schemas.microsoft.com/office/drawing/2014/main" id="{4904EB67-20CA-4F4F-AF01-13691B97A0C8}"/>
              </a:ext>
            </a:extLst>
          </p:cNvPr>
          <p:cNvSpPr txBox="1"/>
          <p:nvPr/>
        </p:nvSpPr>
        <p:spPr>
          <a:xfrm>
            <a:off x="6051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2" name="TextBox 161">
            <a:extLst>
              <a:ext uri="{FF2B5EF4-FFF2-40B4-BE49-F238E27FC236}">
                <a16:creationId xmlns:a16="http://schemas.microsoft.com/office/drawing/2014/main" id="{147FF85B-5496-4037-97C6-14A1BA2BC7DF}"/>
              </a:ext>
            </a:extLst>
          </p:cNvPr>
          <p:cNvSpPr txBox="1"/>
          <p:nvPr/>
        </p:nvSpPr>
        <p:spPr>
          <a:xfrm>
            <a:off x="6696573"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4" name="TextBox 163">
            <a:extLst>
              <a:ext uri="{FF2B5EF4-FFF2-40B4-BE49-F238E27FC236}">
                <a16:creationId xmlns:a16="http://schemas.microsoft.com/office/drawing/2014/main" id="{22848EFF-38DA-4BB9-9345-D819E6BCE2AD}"/>
              </a:ext>
            </a:extLst>
          </p:cNvPr>
          <p:cNvSpPr txBox="1"/>
          <p:nvPr/>
        </p:nvSpPr>
        <p:spPr>
          <a:xfrm>
            <a:off x="710636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6" name="TextBox 165">
            <a:extLst>
              <a:ext uri="{FF2B5EF4-FFF2-40B4-BE49-F238E27FC236}">
                <a16:creationId xmlns:a16="http://schemas.microsoft.com/office/drawing/2014/main" id="{EE1F6D0C-B595-440E-A662-137DBBDC6287}"/>
              </a:ext>
            </a:extLst>
          </p:cNvPr>
          <p:cNvSpPr txBox="1"/>
          <p:nvPr/>
        </p:nvSpPr>
        <p:spPr>
          <a:xfrm>
            <a:off x="750054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8" name="TextBox 167">
            <a:extLst>
              <a:ext uri="{FF2B5EF4-FFF2-40B4-BE49-F238E27FC236}">
                <a16:creationId xmlns:a16="http://schemas.microsoft.com/office/drawing/2014/main" id="{9D295E61-EB6F-4DB4-B6F6-024189E71169}"/>
              </a:ext>
            </a:extLst>
          </p:cNvPr>
          <p:cNvSpPr txBox="1"/>
          <p:nvPr/>
        </p:nvSpPr>
        <p:spPr>
          <a:xfrm>
            <a:off x="7880008"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0" name="TextBox 169">
            <a:extLst>
              <a:ext uri="{FF2B5EF4-FFF2-40B4-BE49-F238E27FC236}">
                <a16:creationId xmlns:a16="http://schemas.microsoft.com/office/drawing/2014/main" id="{5676DFDF-E32B-4AD6-8794-5AB34A499DE2}"/>
              </a:ext>
            </a:extLst>
          </p:cNvPr>
          <p:cNvSpPr txBox="1"/>
          <p:nvPr/>
        </p:nvSpPr>
        <p:spPr>
          <a:xfrm>
            <a:off x="852657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2" name="TextBox 171">
            <a:extLst>
              <a:ext uri="{FF2B5EF4-FFF2-40B4-BE49-F238E27FC236}">
                <a16:creationId xmlns:a16="http://schemas.microsoft.com/office/drawing/2014/main" id="{AEA1FC94-E708-4E62-92D8-DA7F434F941E}"/>
              </a:ext>
            </a:extLst>
          </p:cNvPr>
          <p:cNvSpPr txBox="1"/>
          <p:nvPr/>
        </p:nvSpPr>
        <p:spPr>
          <a:xfrm>
            <a:off x="890133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4" name="TextBox 173">
            <a:extLst>
              <a:ext uri="{FF2B5EF4-FFF2-40B4-BE49-F238E27FC236}">
                <a16:creationId xmlns:a16="http://schemas.microsoft.com/office/drawing/2014/main" id="{DD8C1A74-6574-4317-9BEE-FC4FBFB1BC2E}"/>
              </a:ext>
            </a:extLst>
          </p:cNvPr>
          <p:cNvSpPr txBox="1"/>
          <p:nvPr/>
        </p:nvSpPr>
        <p:spPr>
          <a:xfrm>
            <a:off x="929481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6" name="TextBox 175">
            <a:extLst>
              <a:ext uri="{FF2B5EF4-FFF2-40B4-BE49-F238E27FC236}">
                <a16:creationId xmlns:a16="http://schemas.microsoft.com/office/drawing/2014/main" id="{EEFE5996-C533-4428-AB09-06747B168AB6}"/>
              </a:ext>
            </a:extLst>
          </p:cNvPr>
          <p:cNvSpPr txBox="1"/>
          <p:nvPr/>
        </p:nvSpPr>
        <p:spPr>
          <a:xfrm>
            <a:off x="968830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Tree>
    <p:extLst>
      <p:ext uri="{BB962C8B-B14F-4D97-AF65-F5344CB8AC3E}">
        <p14:creationId xmlns:p14="http://schemas.microsoft.com/office/powerpoint/2010/main" val="128857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Summary</a:t>
            </a:r>
          </a:p>
        </p:txBody>
      </p:sp>
    </p:spTree>
    <p:extLst>
      <p:ext uri="{BB962C8B-B14F-4D97-AF65-F5344CB8AC3E}">
        <p14:creationId xmlns:p14="http://schemas.microsoft.com/office/powerpoint/2010/main" val="285246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2 SUMMARY </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lvl="0"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Training GPU LSTM models using </a:t>
            </a:r>
            <a:r>
              <a:rPr lang="en-US" sz="2000" dirty="0" err="1">
                <a:solidFill>
                  <a:schemeClr val="tx2"/>
                </a:solidFill>
                <a:latin typeface="Arial" panose="020B0604020202020204" pitchFamily="34" charset="0"/>
                <a:ea typeface="Trebuchet MS"/>
                <a:cs typeface="Arial" panose="020B0604020202020204" pitchFamily="34" charset="0"/>
                <a:sym typeface="Trebuchet MS"/>
              </a:rPr>
              <a:t>Keras+Tensorflow</a:t>
            </a:r>
            <a:r>
              <a:rPr lang="en-US" sz="2000" dirty="0">
                <a:solidFill>
                  <a:schemeClr val="tx2"/>
                </a:solidFill>
                <a:latin typeface="Arial" panose="020B0604020202020204" pitchFamily="34" charset="0"/>
                <a:ea typeface="Trebuchet MS"/>
                <a:cs typeface="Arial" panose="020B0604020202020204" pitchFamily="34" charset="0"/>
                <a:sym typeface="Trebuchet MS"/>
              </a:rPr>
              <a:t> for Time Series</a:t>
            </a:r>
          </a:p>
        </p:txBody>
      </p:sp>
      <p:sp>
        <p:nvSpPr>
          <p:cNvPr id="3" name="Rectangle 2">
            <a:extLst>
              <a:ext uri="{FF2B5EF4-FFF2-40B4-BE49-F238E27FC236}">
                <a16:creationId xmlns:a16="http://schemas.microsoft.com/office/drawing/2014/main" id="{4A899748-597D-5149-9477-C9AC5C86423E}"/>
              </a:ext>
            </a:extLst>
          </p:cNvPr>
          <p:cNvSpPr/>
          <p:nvPr/>
        </p:nvSpPr>
        <p:spPr>
          <a:xfrm>
            <a:off x="809059" y="2190301"/>
            <a:ext cx="9620441" cy="1837426"/>
          </a:xfrm>
          <a:prstGeom prst="rect">
            <a:avLst/>
          </a:prstGeom>
        </p:spPr>
        <p:txBody>
          <a:bodyPr wrap="square">
            <a:spAutoFit/>
          </a:bodyPr>
          <a:lstStyle/>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Discuss Recurrent Networks and Long Short-Term Memory (LSTMs).</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mitigate Vanishing Gradient Problem using LSTMs and get familiarized with their cell structure.</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sequences of data to feed the temporal nature of RNNs.</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Design different RNN architectures and even create your own model.</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the confusion matrix and adjust the threshold to different f-1 scores.</a:t>
            </a:r>
          </a:p>
          <a:p>
            <a:pPr lvl="0">
              <a:lnSpc>
                <a:spcPct val="90000"/>
              </a:lnSpc>
              <a:spcBef>
                <a:spcPts val="0"/>
              </a:spcBef>
              <a:spcAft>
                <a:spcPts val="0"/>
              </a:spcAft>
            </a:pPr>
            <a:endParaRPr lang="en-US" dirty="0">
              <a:solidFill>
                <a:srgbClr val="000000"/>
              </a:solidFill>
              <a:latin typeface="Arial" panose="020B0604020202020204" pitchFamily="34" charset="0"/>
              <a:ea typeface="Trebuchet MS"/>
              <a:cs typeface="Arial" panose="020B0604020202020204" pitchFamily="34" charset="0"/>
              <a:sym typeface="Trebuchet MS"/>
            </a:endParaRP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25</a:t>
            </a:fld>
            <a:endParaRPr lang="en-US" dirty="0"/>
          </a:p>
        </p:txBody>
      </p:sp>
    </p:spTree>
    <p:extLst>
      <p:ext uri="{BB962C8B-B14F-4D97-AF65-F5344CB8AC3E}">
        <p14:creationId xmlns:p14="http://schemas.microsoft.com/office/powerpoint/2010/main" val="18143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lvl="0"/>
            <a:r>
              <a:rPr lang="en-US" sz="3200" dirty="0">
                <a:latin typeface="Arial" panose="020B0604020202020204" pitchFamily="34" charset="0"/>
                <a:cs typeface="Arial" panose="020B0604020202020204" pitchFamily="34" charset="0"/>
              </a:rPr>
              <a:t>WHAT’S NEXT (LAB 3)?</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Training Autoencoder for Anomaly Detection</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1588127"/>
          </a:xfrm>
          <a:prstGeom prst="rect">
            <a:avLst/>
          </a:prstGeom>
        </p:spPr>
        <p:txBody>
          <a:bodyPr wrap="square">
            <a:spAutoFit/>
          </a:bodyPr>
          <a:lstStyle/>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dirty="0" err="1">
                <a:solidFill>
                  <a:srgbClr val="000000"/>
                </a:solidFill>
                <a:latin typeface="Arial" panose="020B0604020202020204" pitchFamily="34" charset="0"/>
                <a:ea typeface="Trebuchet MS"/>
                <a:cs typeface="Arial" panose="020B0604020202020204" pitchFamily="34" charset="0"/>
                <a:sym typeface="Trebuchet MS"/>
              </a:rPr>
              <a:t>Keras</a:t>
            </a:r>
            <a:r>
              <a:rPr lang="en-US" dirty="0">
                <a:solidFill>
                  <a:srgbClr val="000000"/>
                </a:solidFill>
                <a:latin typeface="Arial" panose="020B0604020202020204" pitchFamily="34" charset="0"/>
                <a:ea typeface="Trebuchet MS"/>
                <a:cs typeface="Arial" panose="020B0604020202020204" pitchFamily="34" charset="0"/>
                <a:sym typeface="Trebuchet MS"/>
              </a:rPr>
              <a:t>.</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Discuss how to create and deploy GAN models for detecting anomalies.</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lang="en-US" dirty="0">
              <a:solidFill>
                <a:srgbClr val="000000"/>
              </a:solidFill>
              <a:latin typeface="Arial" panose="020B0604020202020204" pitchFamily="34" charset="0"/>
              <a:ea typeface="Arial"/>
              <a:cs typeface="Arial" panose="020B0604020202020204" pitchFamily="34" charset="0"/>
              <a:sym typeface="Arial"/>
            </a:endParaRPr>
          </a:p>
        </p:txBody>
      </p:sp>
      <p:sp>
        <p:nvSpPr>
          <p:cNvPr id="4" name="Slide Number Placeholder 3">
            <a:extLst>
              <a:ext uri="{FF2B5EF4-FFF2-40B4-BE49-F238E27FC236}">
                <a16:creationId xmlns:a16="http://schemas.microsoft.com/office/drawing/2014/main" id="{2C77EA3B-CE6D-A44A-BDB9-4D7FEA11ACB4}"/>
              </a:ext>
            </a:extLst>
          </p:cNvPr>
          <p:cNvSpPr>
            <a:spLocks noGrp="1"/>
          </p:cNvSpPr>
          <p:nvPr>
            <p:ph type="sldNum" sz="quarter" idx="4"/>
          </p:nvPr>
        </p:nvSpPr>
        <p:spPr/>
        <p:txBody>
          <a:bodyPr/>
          <a:lstStyle/>
          <a:p>
            <a:fld id="{D1EEACBE-03EC-4E7A-962F-F75CCA5C4C08}" type="slidenum">
              <a:rPr lang="en-US" smtClean="0">
                <a:latin typeface="Arial" panose="020B0604020202020204" pitchFamily="34" charset="0"/>
                <a:cs typeface="Arial" panose="020B0604020202020204" pitchFamily="34" charset="0"/>
              </a:rPr>
              <a:pPr/>
              <a:t>26</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916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LAB 2 OVERVIEW</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a:t>
            </a:fld>
            <a:endParaRPr lang="en-US" dirty="0"/>
          </a:p>
        </p:txBody>
      </p:sp>
      <p:sp>
        <p:nvSpPr>
          <p:cNvPr id="2" name="Rectangle 1">
            <a:extLst>
              <a:ext uri="{FF2B5EF4-FFF2-40B4-BE49-F238E27FC236}">
                <a16:creationId xmlns:a16="http://schemas.microsoft.com/office/drawing/2014/main" id="{BAEA6B05-0B3C-4AC4-8D7A-373C05F282FE}"/>
              </a:ext>
            </a:extLst>
          </p:cNvPr>
          <p:cNvSpPr/>
          <p:nvPr/>
        </p:nvSpPr>
        <p:spPr>
          <a:xfrm>
            <a:off x="795528" y="1793438"/>
            <a:ext cx="9678924" cy="2308324"/>
          </a:xfrm>
          <a:prstGeom prst="rect">
            <a:avLst/>
          </a:prstGeom>
        </p:spPr>
        <p:txBody>
          <a:bodyPr wrap="square">
            <a:spAutoFit/>
          </a:bodyPr>
          <a:lstStyle/>
          <a:p>
            <a:r>
              <a:rPr lang="en-US" dirty="0">
                <a:solidFill>
                  <a:srgbClr val="000000"/>
                </a:solidFill>
                <a:latin typeface="Helvetica Neue"/>
              </a:rPr>
              <a:t>In this lab, we will leverage the </a:t>
            </a:r>
            <a:r>
              <a:rPr lang="en-US" dirty="0" err="1">
                <a:solidFill>
                  <a:srgbClr val="000000"/>
                </a:solidFill>
                <a:latin typeface="Helvetica Neue"/>
              </a:rPr>
              <a:t>Backblaze</a:t>
            </a:r>
            <a:r>
              <a:rPr lang="en-US" dirty="0">
                <a:solidFill>
                  <a:srgbClr val="000000"/>
                </a:solidFill>
                <a:latin typeface="Helvetica Neue"/>
              </a:rPr>
              <a:t> Hard Drive SMART data to train an LSTM model that will predict potential future failures. Unlike the previous lab, where the </a:t>
            </a:r>
            <a:r>
              <a:rPr lang="en-US" dirty="0" err="1">
                <a:solidFill>
                  <a:srgbClr val="000000"/>
                </a:solidFill>
                <a:latin typeface="Helvetica Neue"/>
              </a:rPr>
              <a:t>XGBoost</a:t>
            </a:r>
            <a:r>
              <a:rPr lang="en-US" dirty="0">
                <a:solidFill>
                  <a:srgbClr val="000000"/>
                </a:solidFill>
                <a:latin typeface="Helvetica Neue"/>
              </a:rPr>
              <a:t> model predicted based on current data, the LSTM model will leverage time series data to look for trends prior to a failure.</a:t>
            </a:r>
          </a:p>
          <a:p>
            <a:endParaRPr lang="en-US" dirty="0">
              <a:solidFill>
                <a:srgbClr val="000000"/>
              </a:solidFill>
              <a:latin typeface="Helvetica Neue"/>
            </a:endParaRPr>
          </a:p>
          <a:p>
            <a:r>
              <a:rPr lang="en-US" dirty="0">
                <a:solidFill>
                  <a:srgbClr val="000000"/>
                </a:solidFill>
                <a:latin typeface="Helvetica Neue"/>
              </a:rPr>
              <a:t>We will walk through creating the "normal" and "failing" sequences that will indicate when we expect to see early warning signs of a disk failure. Then we will use that data to train our model.</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99793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dirty="0">
                <a:latin typeface="Arial" panose="020B0604020202020204" pitchFamily="34" charset="0"/>
                <a:cs typeface="Arial" panose="020B0604020202020204" pitchFamily="34" charset="0"/>
              </a:rPr>
              <a:t>workshop structure</a:t>
            </a:r>
          </a:p>
        </p:txBody>
      </p:sp>
      <p:grpSp>
        <p:nvGrpSpPr>
          <p:cNvPr id="5" name="Google Shape;502;p102">
            <a:extLst>
              <a:ext uri="{FF2B5EF4-FFF2-40B4-BE49-F238E27FC236}">
                <a16:creationId xmlns:a16="http://schemas.microsoft.com/office/drawing/2014/main" id="{FB8D74FA-6AE4-A747-8E6F-82A6471E154D}"/>
              </a:ext>
            </a:extLst>
          </p:cNvPr>
          <p:cNvGrpSpPr/>
          <p:nvPr/>
        </p:nvGrpSpPr>
        <p:grpSpPr>
          <a:xfrm>
            <a:off x="854010" y="1836246"/>
            <a:ext cx="4798142" cy="2077532"/>
            <a:chOff x="599768" y="1728678"/>
            <a:chExt cx="4798142" cy="1995948"/>
          </a:xfrm>
        </p:grpSpPr>
        <p:sp>
          <p:nvSpPr>
            <p:cNvPr id="6" name="Google Shape;503;p102">
              <a:extLst>
                <a:ext uri="{FF2B5EF4-FFF2-40B4-BE49-F238E27FC236}">
                  <a16:creationId xmlns:a16="http://schemas.microsoft.com/office/drawing/2014/main" id="{317E49DD-4E89-7C44-8BA5-B3A99317E310}"/>
                </a:ext>
              </a:extLst>
            </p:cNvPr>
            <p:cNvSpPr/>
            <p:nvPr/>
          </p:nvSpPr>
          <p:spPr>
            <a:xfrm>
              <a:off x="599768" y="1728678"/>
              <a:ext cx="4798142" cy="199594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7" name="Google Shape;504;p102">
              <a:extLst>
                <a:ext uri="{FF2B5EF4-FFF2-40B4-BE49-F238E27FC236}">
                  <a16:creationId xmlns:a16="http://schemas.microsoft.com/office/drawing/2014/main" id="{967A5E4B-6613-6641-8FB2-8DF486BCA216}"/>
                </a:ext>
              </a:extLst>
            </p:cNvPr>
            <p:cNvSpPr/>
            <p:nvPr/>
          </p:nvSpPr>
          <p:spPr>
            <a:xfrm>
              <a:off x="689515" y="1775807"/>
              <a:ext cx="4597167" cy="1887818"/>
            </a:xfrm>
            <a:prstGeom prst="rect">
              <a:avLst/>
            </a:prstGeom>
            <a:solidFill>
              <a:srgbClr val="92D050"/>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Discuss predictive maintenance,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Blackblaze</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hard drive data, challenges of dealing with large noisy datasets.</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Scope into short-term </a:t>
              </a:r>
              <a:r>
                <a:rPr lang="en-US" sz="1200" dirty="0">
                  <a:solidFill>
                    <a:srgbClr val="000000"/>
                  </a:solidFill>
                  <a:latin typeface="Arial" panose="020B0604020202020204" pitchFamily="34" charset="0"/>
                  <a:ea typeface="Trebuchet MS"/>
                  <a:cs typeface="Arial" panose="020B0604020202020204" pitchFamily="34" charset="0"/>
                  <a:sym typeface="Trebuchet MS"/>
                </a:rPr>
                <a:t>ML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automation problem.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Ingest raw real dataset from GPU production line for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Format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DataFrame</a:t>
              </a:r>
              <a:r>
                <a:rPr lang="en-US" sz="1200" dirty="0" err="1">
                  <a:solidFill>
                    <a:srgbClr val="000000"/>
                  </a:solidFill>
                  <a:latin typeface="Arial" panose="020B0604020202020204" pitchFamily="34" charset="0"/>
                  <a:ea typeface="Trebuchet MS"/>
                  <a:cs typeface="Arial" panose="020B0604020202020204" pitchFamily="34" charset="0"/>
                  <a:sym typeface="Trebuchet MS"/>
                </a:rPr>
                <a:t>s</a:t>
              </a:r>
              <a:r>
                <a:rPr lang="en-US" sz="1200" dirty="0">
                  <a:solidFill>
                    <a:srgbClr val="000000"/>
                  </a:solidFill>
                  <a:latin typeface="Arial" panose="020B0604020202020204" pitchFamily="34" charset="0"/>
                  <a:ea typeface="Trebuchet MS"/>
                  <a:cs typeface="Arial" panose="020B0604020202020204" pitchFamily="34" charset="0"/>
                  <a:sym typeface="Trebuchet MS"/>
                </a:rPr>
                <a:t> and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into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DMatrices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to fit into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Analyze dataset statistics (i.e. false positives, true positives.) </a:t>
              </a:r>
              <a:endParaRPr lang="en-US" sz="1200"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Examine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performance over the model.</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balance imbalanced data and measure relevant KPIs to assess the model.</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8" name="Google Shape;505;p102">
            <a:extLst>
              <a:ext uri="{FF2B5EF4-FFF2-40B4-BE49-F238E27FC236}">
                <a16:creationId xmlns:a16="http://schemas.microsoft.com/office/drawing/2014/main" id="{A1B5C4B4-A5A3-4049-8571-CE4519402D20}"/>
              </a:ext>
            </a:extLst>
          </p:cNvPr>
          <p:cNvGrpSpPr/>
          <p:nvPr/>
        </p:nvGrpSpPr>
        <p:grpSpPr>
          <a:xfrm>
            <a:off x="854010" y="1031550"/>
            <a:ext cx="4798142" cy="762181"/>
            <a:chOff x="599768" y="1604864"/>
            <a:chExt cx="4798142" cy="1995950"/>
          </a:xfrm>
        </p:grpSpPr>
        <p:sp>
          <p:nvSpPr>
            <p:cNvPr id="9" name="Google Shape;506;p102">
              <a:extLst>
                <a:ext uri="{FF2B5EF4-FFF2-40B4-BE49-F238E27FC236}">
                  <a16:creationId xmlns:a16="http://schemas.microsoft.com/office/drawing/2014/main" id="{87BC40F4-8059-3749-8A7F-146FB6D5BBAC}"/>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0" name="Google Shape;507;p102">
              <a:extLst>
                <a:ext uri="{FF2B5EF4-FFF2-40B4-BE49-F238E27FC236}">
                  <a16:creationId xmlns:a16="http://schemas.microsoft.com/office/drawing/2014/main" id="{41E18C4A-0D08-4F47-A9FD-D6920CC49C9B}"/>
                </a:ext>
              </a:extLst>
            </p:cNvPr>
            <p:cNvSpPr/>
            <p:nvPr/>
          </p:nvSpPr>
          <p:spPr>
            <a:xfrm>
              <a:off x="898588" y="2432062"/>
              <a:ext cx="4388094" cy="1075088"/>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a:t>
              </a:r>
              <a:r>
                <a:rPr lang="en-US" sz="1400" dirty="0" err="1"/>
                <a:t>XGBoost</a:t>
              </a:r>
              <a:r>
                <a:rPr lang="en-US" sz="1400" dirty="0"/>
                <a:t> models with RAPIDS for Time Series</a:t>
              </a:r>
            </a:p>
          </p:txBody>
        </p:sp>
        <p:sp>
          <p:nvSpPr>
            <p:cNvPr id="11" name="Google Shape;508;p102">
              <a:extLst>
                <a:ext uri="{FF2B5EF4-FFF2-40B4-BE49-F238E27FC236}">
                  <a16:creationId xmlns:a16="http://schemas.microsoft.com/office/drawing/2014/main" id="{05D098B3-7A84-6B4C-82DF-CCFD94ABB74D}"/>
                </a:ext>
              </a:extLst>
            </p:cNvPr>
            <p:cNvSpPr/>
            <p:nvPr/>
          </p:nvSpPr>
          <p:spPr>
            <a:xfrm>
              <a:off x="898588" y="1931758"/>
              <a:ext cx="4236097" cy="648598"/>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1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2" name="Google Shape;509;p102">
            <a:extLst>
              <a:ext uri="{FF2B5EF4-FFF2-40B4-BE49-F238E27FC236}">
                <a16:creationId xmlns:a16="http://schemas.microsoft.com/office/drawing/2014/main" id="{EC7BA576-850B-CA40-931E-0118556A43A1}"/>
              </a:ext>
            </a:extLst>
          </p:cNvPr>
          <p:cNvGrpSpPr/>
          <p:nvPr/>
        </p:nvGrpSpPr>
        <p:grpSpPr>
          <a:xfrm>
            <a:off x="5838782" y="1832889"/>
            <a:ext cx="4798142" cy="2077531"/>
            <a:chOff x="599768" y="1728678"/>
            <a:chExt cx="4798142" cy="3257824"/>
          </a:xfrm>
        </p:grpSpPr>
        <p:sp>
          <p:nvSpPr>
            <p:cNvPr id="13" name="Google Shape;510;p102">
              <a:extLst>
                <a:ext uri="{FF2B5EF4-FFF2-40B4-BE49-F238E27FC236}">
                  <a16:creationId xmlns:a16="http://schemas.microsoft.com/office/drawing/2014/main" id="{46342162-45C8-2046-9ED6-21531D03CD7F}"/>
                </a:ext>
              </a:extLst>
            </p:cNvPr>
            <p:cNvSpPr/>
            <p:nvPr/>
          </p:nvSpPr>
          <p:spPr>
            <a:xfrm>
              <a:off x="599768" y="1728678"/>
              <a:ext cx="4798142" cy="3257824"/>
            </a:xfrm>
            <a:prstGeom prst="rect">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4" name="Google Shape;511;p102">
              <a:extLst>
                <a:ext uri="{FF2B5EF4-FFF2-40B4-BE49-F238E27FC236}">
                  <a16:creationId xmlns:a16="http://schemas.microsoft.com/office/drawing/2014/main" id="{83172A77-7716-1541-B169-49FF0529923F}"/>
                </a:ext>
              </a:extLst>
            </p:cNvPr>
            <p:cNvSpPr/>
            <p:nvPr/>
          </p:nvSpPr>
          <p:spPr>
            <a:xfrm>
              <a:off x="773476" y="1873588"/>
              <a:ext cx="4434825" cy="2940983"/>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Discuss Recurrent Networks and Long Short-Term Memory (LSTMs).</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mitigate Vanishing Gradient Problem using LSTMs and get familiarized with their cell structure.</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create sequences of data to feed the temporal nature of RNNs.</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Design different RNN architectures and even create your own model.</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the confusion matrix and adjust the threshold to different f-1 scores.</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p:txBody>
        </p:sp>
      </p:grpSp>
      <p:grpSp>
        <p:nvGrpSpPr>
          <p:cNvPr id="15" name="Google Shape;512;p102">
            <a:extLst>
              <a:ext uri="{FF2B5EF4-FFF2-40B4-BE49-F238E27FC236}">
                <a16:creationId xmlns:a16="http://schemas.microsoft.com/office/drawing/2014/main" id="{83E808F0-DEBA-7E43-B766-A6FDDF225A33}"/>
              </a:ext>
            </a:extLst>
          </p:cNvPr>
          <p:cNvGrpSpPr/>
          <p:nvPr/>
        </p:nvGrpSpPr>
        <p:grpSpPr>
          <a:xfrm>
            <a:off x="5838782" y="1034182"/>
            <a:ext cx="4798142" cy="762332"/>
            <a:chOff x="599768" y="1604469"/>
            <a:chExt cx="4798142" cy="1996345"/>
          </a:xfrm>
        </p:grpSpPr>
        <p:sp>
          <p:nvSpPr>
            <p:cNvPr id="16" name="Google Shape;513;p102">
              <a:extLst>
                <a:ext uri="{FF2B5EF4-FFF2-40B4-BE49-F238E27FC236}">
                  <a16:creationId xmlns:a16="http://schemas.microsoft.com/office/drawing/2014/main" id="{7E61B4E0-92A3-2A42-87DA-380085184CCB}"/>
                </a:ext>
              </a:extLst>
            </p:cNvPr>
            <p:cNvSpPr/>
            <p:nvPr/>
          </p:nvSpPr>
          <p:spPr>
            <a:xfrm>
              <a:off x="599768" y="1604864"/>
              <a:ext cx="4798142" cy="1995950"/>
            </a:xfrm>
            <a:prstGeom prst="rect">
              <a:avLst/>
            </a:prstGeom>
            <a:solidFill>
              <a:schemeClr val="accent3">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7" name="Google Shape;514;p102">
              <a:extLst>
                <a:ext uri="{FF2B5EF4-FFF2-40B4-BE49-F238E27FC236}">
                  <a16:creationId xmlns:a16="http://schemas.microsoft.com/office/drawing/2014/main" id="{95B9B248-73A4-3B4F-986A-3E47C9081298}"/>
                </a:ext>
              </a:extLst>
            </p:cNvPr>
            <p:cNvSpPr/>
            <p:nvPr/>
          </p:nvSpPr>
          <p:spPr>
            <a:xfrm>
              <a:off x="904786" y="2436155"/>
              <a:ext cx="4364567" cy="1085989"/>
            </a:xfrm>
            <a:prstGeom prst="rect">
              <a:avLst/>
            </a:prstGeom>
            <a:solidFill>
              <a:schemeClr val="accent3">
                <a:lumMod val="75000"/>
              </a:schemeClr>
            </a:solidFill>
            <a:ln>
              <a:noFill/>
            </a:ln>
          </p:spPr>
          <p:txBody>
            <a:bodyPr spcFirstLastPara="1" wrap="square" lIns="91425" tIns="45700" rIns="91425" bIns="45700" anchor="t" anchorCtr="0">
              <a:noAutofit/>
            </a:bodyPr>
            <a:lstStyle/>
            <a:p>
              <a:r>
                <a:rPr lang="en-US" sz="1400" dirty="0"/>
                <a:t>Training GPU LSTM models using </a:t>
              </a:r>
              <a:r>
                <a:rPr lang="en-US" sz="1400" dirty="0" err="1"/>
                <a:t>Keras+Tensorflow</a:t>
              </a:r>
              <a:r>
                <a:rPr lang="en-US" sz="1400" dirty="0"/>
                <a:t> for Time Series</a:t>
              </a:r>
            </a:p>
          </p:txBody>
        </p:sp>
        <p:sp>
          <p:nvSpPr>
            <p:cNvPr id="18" name="Google Shape;515;p102">
              <a:extLst>
                <a:ext uri="{FF2B5EF4-FFF2-40B4-BE49-F238E27FC236}">
                  <a16:creationId xmlns:a16="http://schemas.microsoft.com/office/drawing/2014/main" id="{53267915-0FDD-1A43-B81A-5216F13FC3D3}"/>
                </a:ext>
              </a:extLst>
            </p:cNvPr>
            <p:cNvSpPr/>
            <p:nvPr/>
          </p:nvSpPr>
          <p:spPr>
            <a:xfrm>
              <a:off x="898589" y="1604469"/>
              <a:ext cx="4236097" cy="967183"/>
            </a:xfrm>
            <a:prstGeom prst="rect">
              <a:avLst/>
            </a:prstGeom>
            <a:solidFill>
              <a:schemeClr val="accent3">
                <a:lumMod val="75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2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19" name="Google Shape;516;p102">
            <a:extLst>
              <a:ext uri="{FF2B5EF4-FFF2-40B4-BE49-F238E27FC236}">
                <a16:creationId xmlns:a16="http://schemas.microsoft.com/office/drawing/2014/main" id="{EE68830A-21FA-C444-8391-27AF6F59DBAA}"/>
              </a:ext>
            </a:extLst>
          </p:cNvPr>
          <p:cNvSpPr/>
          <p:nvPr/>
        </p:nvSpPr>
        <p:spPr>
          <a:xfrm rot="10800000">
            <a:off x="5165795" y="1831101"/>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0" name="Google Shape;517;p102">
            <a:extLst>
              <a:ext uri="{FF2B5EF4-FFF2-40B4-BE49-F238E27FC236}">
                <a16:creationId xmlns:a16="http://schemas.microsoft.com/office/drawing/2014/main" id="{E6A84B4C-BCBE-2B43-AEA5-3C7398821DED}"/>
              </a:ext>
            </a:extLst>
          </p:cNvPr>
          <p:cNvSpPr/>
          <p:nvPr/>
        </p:nvSpPr>
        <p:spPr>
          <a:xfrm rot="10800000">
            <a:off x="10089371" y="1825514"/>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nvGrpSpPr>
          <p:cNvPr id="21" name="Google Shape;518;p102">
            <a:extLst>
              <a:ext uri="{FF2B5EF4-FFF2-40B4-BE49-F238E27FC236}">
                <a16:creationId xmlns:a16="http://schemas.microsoft.com/office/drawing/2014/main" id="{9EAA652F-6347-0947-AD86-58238B5C796E}"/>
              </a:ext>
            </a:extLst>
          </p:cNvPr>
          <p:cNvGrpSpPr/>
          <p:nvPr/>
        </p:nvGrpSpPr>
        <p:grpSpPr>
          <a:xfrm>
            <a:off x="854010" y="4017386"/>
            <a:ext cx="9782914" cy="1701384"/>
            <a:chOff x="5883843" y="3625471"/>
            <a:chExt cx="4808882" cy="2236658"/>
          </a:xfrm>
        </p:grpSpPr>
        <p:grpSp>
          <p:nvGrpSpPr>
            <p:cNvPr id="22" name="Google Shape;519;p102">
              <a:extLst>
                <a:ext uri="{FF2B5EF4-FFF2-40B4-BE49-F238E27FC236}">
                  <a16:creationId xmlns:a16="http://schemas.microsoft.com/office/drawing/2014/main" id="{34CFA0BE-B8A4-9947-8399-E03E7B370F0B}"/>
                </a:ext>
              </a:extLst>
            </p:cNvPr>
            <p:cNvGrpSpPr/>
            <p:nvPr/>
          </p:nvGrpSpPr>
          <p:grpSpPr>
            <a:xfrm>
              <a:off x="5883843" y="4432150"/>
              <a:ext cx="4798142" cy="1429979"/>
              <a:chOff x="599768" y="1728676"/>
              <a:chExt cx="4798142" cy="2511241"/>
            </a:xfrm>
          </p:grpSpPr>
          <p:sp>
            <p:nvSpPr>
              <p:cNvPr id="29" name="Google Shape;520;p102">
                <a:extLst>
                  <a:ext uri="{FF2B5EF4-FFF2-40B4-BE49-F238E27FC236}">
                    <a16:creationId xmlns:a16="http://schemas.microsoft.com/office/drawing/2014/main" id="{F4056B86-A996-8741-8482-69B8AF4C44BE}"/>
                  </a:ext>
                </a:extLst>
              </p:cNvPr>
              <p:cNvSpPr/>
              <p:nvPr/>
            </p:nvSpPr>
            <p:spPr>
              <a:xfrm>
                <a:off x="599768" y="1728676"/>
                <a:ext cx="4798142" cy="251124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30" name="Google Shape;521;p102">
                <a:extLst>
                  <a:ext uri="{FF2B5EF4-FFF2-40B4-BE49-F238E27FC236}">
                    <a16:creationId xmlns:a16="http://schemas.microsoft.com/office/drawing/2014/main" id="{DE6DCA1F-BC00-7A48-A00D-5FA7D1C3DA47}"/>
                  </a:ext>
                </a:extLst>
              </p:cNvPr>
              <p:cNvSpPr/>
              <p:nvPr/>
            </p:nvSpPr>
            <p:spPr>
              <a:xfrm>
                <a:off x="784216" y="1896175"/>
                <a:ext cx="4511544" cy="1769069"/>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Keras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t>
                </a: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3" name="Google Shape;522;p102">
              <a:extLst>
                <a:ext uri="{FF2B5EF4-FFF2-40B4-BE49-F238E27FC236}">
                  <a16:creationId xmlns:a16="http://schemas.microsoft.com/office/drawing/2014/main" id="{CC39850B-A9E0-9D4B-9ABE-B42A0715DDA0}"/>
                </a:ext>
              </a:extLst>
            </p:cNvPr>
            <p:cNvGrpSpPr/>
            <p:nvPr/>
          </p:nvGrpSpPr>
          <p:grpSpPr>
            <a:xfrm>
              <a:off x="5894583" y="3625471"/>
              <a:ext cx="4798142" cy="762181"/>
              <a:chOff x="599768" y="1604864"/>
              <a:chExt cx="4798142" cy="1995950"/>
            </a:xfrm>
          </p:grpSpPr>
          <p:sp>
            <p:nvSpPr>
              <p:cNvPr id="26" name="Google Shape;523;p102">
                <a:extLst>
                  <a:ext uri="{FF2B5EF4-FFF2-40B4-BE49-F238E27FC236}">
                    <a16:creationId xmlns:a16="http://schemas.microsoft.com/office/drawing/2014/main" id="{B4493030-8FFD-5A4C-BD16-5A2F2C75D792}"/>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7" name="Google Shape;524;p102">
                <a:extLst>
                  <a:ext uri="{FF2B5EF4-FFF2-40B4-BE49-F238E27FC236}">
                    <a16:creationId xmlns:a16="http://schemas.microsoft.com/office/drawing/2014/main" id="{F84FA7ED-8130-D343-8DA0-32F315DF6385}"/>
                  </a:ext>
                </a:extLst>
              </p:cNvPr>
              <p:cNvSpPr/>
              <p:nvPr/>
            </p:nvSpPr>
            <p:spPr>
              <a:xfrm>
                <a:off x="919900" y="2605226"/>
                <a:ext cx="4236097" cy="749564"/>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Autoencoder for Anomaly Detection</a:t>
                </a:r>
              </a:p>
            </p:txBody>
          </p:sp>
          <p:sp>
            <p:nvSpPr>
              <p:cNvPr id="28" name="Google Shape;525;p102">
                <a:extLst>
                  <a:ext uri="{FF2B5EF4-FFF2-40B4-BE49-F238E27FC236}">
                    <a16:creationId xmlns:a16="http://schemas.microsoft.com/office/drawing/2014/main" id="{722857A1-2D49-6242-9759-E20C0FE3B56A}"/>
                  </a:ext>
                </a:extLst>
              </p:cNvPr>
              <p:cNvSpPr/>
              <p:nvPr/>
            </p:nvSpPr>
            <p:spPr>
              <a:xfrm>
                <a:off x="898589" y="1850980"/>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3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25" name="Google Shape;527;p102">
              <a:extLst>
                <a:ext uri="{FF2B5EF4-FFF2-40B4-BE49-F238E27FC236}">
                  <a16:creationId xmlns:a16="http://schemas.microsoft.com/office/drawing/2014/main" id="{0AF31DB7-ED8A-2748-897B-F8633006FECE}"/>
                </a:ext>
              </a:extLst>
            </p:cNvPr>
            <p:cNvSpPr/>
            <p:nvPr/>
          </p:nvSpPr>
          <p:spPr>
            <a:xfrm rot="10800000">
              <a:off x="10132942" y="4411439"/>
              <a:ext cx="120641" cy="19866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sp>
        <p:nvSpPr>
          <p:cNvPr id="4" name="Slide Number Placeholder 3">
            <a:extLst>
              <a:ext uri="{FF2B5EF4-FFF2-40B4-BE49-F238E27FC236}">
                <a16:creationId xmlns:a16="http://schemas.microsoft.com/office/drawing/2014/main" id="{AD93F64D-60D6-7241-A3C3-DC8558BCA67B}"/>
              </a:ext>
            </a:extLst>
          </p:cNvPr>
          <p:cNvSpPr>
            <a:spLocks noGrp="1"/>
          </p:cNvSpPr>
          <p:nvPr>
            <p:ph type="sldNum" sz="quarter" idx="4"/>
          </p:nvPr>
        </p:nvSpPr>
        <p:spPr/>
        <p:txBody>
          <a:bodyPr/>
          <a:lstStyle/>
          <a:p>
            <a:fld id="{D1EEACBE-03EC-4E7A-962F-F75CCA5C4C08}" type="slidenum">
              <a:rPr lang="en-US" smtClean="0"/>
              <a:pPr/>
              <a:t>4</a:t>
            </a:fld>
            <a:endParaRPr lang="en-US" dirty="0"/>
          </a:p>
        </p:txBody>
      </p:sp>
    </p:spTree>
    <p:extLst>
      <p:ext uri="{BB962C8B-B14F-4D97-AF65-F5344CB8AC3E}">
        <p14:creationId xmlns:p14="http://schemas.microsoft.com/office/powerpoint/2010/main" val="160473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Recurrent Neural Networks</a:t>
            </a:r>
          </a:p>
        </p:txBody>
      </p:sp>
    </p:spTree>
    <p:extLst>
      <p:ext uri="{BB962C8B-B14F-4D97-AF65-F5344CB8AC3E}">
        <p14:creationId xmlns:p14="http://schemas.microsoft.com/office/powerpoint/2010/main" val="95306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Recurrent Neural Networks</a:t>
            </a:r>
            <a:endParaRPr lang="en-US" sz="3200" cap="none"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399E7399-706E-4E98-BE47-2F2025AE7B4D}"/>
              </a:ext>
            </a:extLst>
          </p:cNvPr>
          <p:cNvSpPr/>
          <p:nvPr/>
        </p:nvSpPr>
        <p:spPr>
          <a:xfrm>
            <a:off x="606830" y="1331163"/>
            <a:ext cx="9759140" cy="4219617"/>
          </a:xfrm>
          <a:prstGeom prst="rect">
            <a:avLst/>
          </a:prstGeom>
        </p:spPr>
        <p:txBody>
          <a:bodyPr wrap="square">
            <a:spAutoFit/>
          </a:bodyPr>
          <a:lstStyle/>
          <a:p>
            <a:pPr marL="285750" lvl="0" indent="-285750">
              <a:lnSpc>
                <a:spcPct val="90000"/>
              </a:lnSpc>
              <a:spcBef>
                <a:spcPts val="1800"/>
              </a:spcBef>
              <a:spcAft>
                <a:spcPts val="0"/>
              </a:spcAft>
              <a:buClr>
                <a:schemeClr val="dk1"/>
              </a:buClr>
              <a:buSzPts val="20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RNNs are created to solve the memory-persistence issue found in conventional feed forward networks. </a:t>
            </a:r>
          </a:p>
          <a:p>
            <a:pPr marL="285750" lvl="0" indent="-285750">
              <a:lnSpc>
                <a:spcPct val="90000"/>
              </a:lnSpc>
              <a:spcBef>
                <a:spcPts val="1800"/>
              </a:spcBef>
              <a:spcAft>
                <a:spcPts val="0"/>
              </a:spcAft>
              <a:buClr>
                <a:schemeClr val="dk1"/>
              </a:buClr>
              <a:buSzPts val="20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RNNs maintain a loop that allows the information to be persistent in the network. </a:t>
            </a: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At each time step  𝑡 , the network receives input  𝑋𝑡  and outputs a value of  𝑦𝑡 . The left side of the figure shows an RNN cell with input  𝑋  and output  𝑦 . There is also a loop-back of the state, which represents the memory. At a given timestep  𝑡 , the output also depends on all previous timesteps  𝑡−1,𝑡−2,...,0 . </a:t>
            </a: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6</a:t>
            </a:fld>
            <a:endParaRPr lang="en-US" dirty="0"/>
          </a:p>
        </p:txBody>
      </p:sp>
      <p:grpSp>
        <p:nvGrpSpPr>
          <p:cNvPr id="6" name="Group 5">
            <a:extLst>
              <a:ext uri="{FF2B5EF4-FFF2-40B4-BE49-F238E27FC236}">
                <a16:creationId xmlns:a16="http://schemas.microsoft.com/office/drawing/2014/main" id="{7E3F2EAD-5972-4207-B848-96ECAA507B07}"/>
              </a:ext>
            </a:extLst>
          </p:cNvPr>
          <p:cNvGrpSpPr/>
          <p:nvPr/>
        </p:nvGrpSpPr>
        <p:grpSpPr>
          <a:xfrm>
            <a:off x="3037885" y="2513838"/>
            <a:ext cx="4540758" cy="1796703"/>
            <a:chOff x="3037885" y="2513838"/>
            <a:chExt cx="4540758" cy="1796703"/>
          </a:xfrm>
        </p:grpSpPr>
        <p:pic>
          <p:nvPicPr>
            <p:cNvPr id="3077" name="Picture 5" descr="http://ec2-52-40-136-0.us-west-2.compute.amazonaws.com:9980/eqvBEcDZ/notebooks/tasks/l-mf-04/task/img/lstm%20seq.png">
              <a:extLst>
                <a:ext uri="{FF2B5EF4-FFF2-40B4-BE49-F238E27FC236}">
                  <a16:creationId xmlns:a16="http://schemas.microsoft.com/office/drawing/2014/main" id="{3224C261-DA5E-451F-A30A-34F409A94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885" y="2513838"/>
              <a:ext cx="4540758" cy="17967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DE0BC2-8FF5-4334-899E-D7B1E20FDDAF}"/>
                </a:ext>
              </a:extLst>
            </p:cNvPr>
            <p:cNvSpPr txBox="1"/>
            <p:nvPr/>
          </p:nvSpPr>
          <p:spPr>
            <a:xfrm>
              <a:off x="6817492" y="2558577"/>
              <a:ext cx="484428" cy="313932"/>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y</a:t>
              </a:r>
              <a:r>
                <a:rPr lang="en-US" sz="1600" baseline="-25000" dirty="0">
                  <a:solidFill>
                    <a:schemeClr val="bg1"/>
                  </a:solidFill>
                </a:rPr>
                <a:t>t+2</a:t>
              </a:r>
              <a:endParaRPr lang="en-US" sz="1600" dirty="0">
                <a:solidFill>
                  <a:schemeClr val="bg1"/>
                </a:solidFill>
              </a:endParaRPr>
            </a:p>
          </p:txBody>
        </p:sp>
        <p:sp>
          <p:nvSpPr>
            <p:cNvPr id="7" name="TextBox 6">
              <a:extLst>
                <a:ext uri="{FF2B5EF4-FFF2-40B4-BE49-F238E27FC236}">
                  <a16:creationId xmlns:a16="http://schemas.microsoft.com/office/drawing/2014/main" id="{EF04E324-7589-418B-BC88-B5637FED7A16}"/>
                </a:ext>
              </a:extLst>
            </p:cNvPr>
            <p:cNvSpPr txBox="1"/>
            <p:nvPr/>
          </p:nvSpPr>
          <p:spPr>
            <a:xfrm>
              <a:off x="6783074" y="3921166"/>
              <a:ext cx="486030" cy="313932"/>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x</a:t>
              </a:r>
              <a:r>
                <a:rPr lang="en-US" sz="1600" baseline="-25000" dirty="0">
                  <a:solidFill>
                    <a:schemeClr val="bg1"/>
                  </a:solidFill>
                </a:rPr>
                <a:t>t+2</a:t>
              </a:r>
              <a:endParaRPr lang="en-US" sz="1600" dirty="0">
                <a:solidFill>
                  <a:schemeClr val="bg1"/>
                </a:solidFill>
              </a:endParaRPr>
            </a:p>
          </p:txBody>
        </p:sp>
      </p:grpSp>
    </p:spTree>
    <p:extLst>
      <p:ext uri="{BB962C8B-B14F-4D97-AF65-F5344CB8AC3E}">
        <p14:creationId xmlns:p14="http://schemas.microsoft.com/office/powerpoint/2010/main" val="140012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Vanishing Gradient Problem and LSTMs</a:t>
            </a:r>
          </a:p>
        </p:txBody>
      </p:sp>
      <p:sp>
        <p:nvSpPr>
          <p:cNvPr id="4" name="Rectangle 3">
            <a:extLst>
              <a:ext uri="{FF2B5EF4-FFF2-40B4-BE49-F238E27FC236}">
                <a16:creationId xmlns:a16="http://schemas.microsoft.com/office/drawing/2014/main" id="{28EDE62B-90BC-4299-AC98-F38E790C04CD}"/>
              </a:ext>
            </a:extLst>
          </p:cNvPr>
          <p:cNvSpPr/>
          <p:nvPr/>
        </p:nvSpPr>
        <p:spPr>
          <a:xfrm>
            <a:off x="585216" y="1870377"/>
            <a:ext cx="9189720" cy="3139321"/>
          </a:xfrm>
          <a:prstGeom prst="rect">
            <a:avLst/>
          </a:prstGeom>
        </p:spPr>
        <p:txBody>
          <a:bodyPr wrap="square">
            <a:spAutoFit/>
          </a:bodyPr>
          <a:lstStyle/>
          <a:p>
            <a:r>
              <a:rPr lang="en-US" dirty="0">
                <a:solidFill>
                  <a:srgbClr val="000000"/>
                </a:solidFill>
                <a:latin typeface="Helvetica Neue"/>
              </a:rPr>
              <a:t>A simple RNN model only has a single hidden RNN layer while a stacked RNN model (needed for advanced applications) has multiple RNN hidden layers. A common problem in deep networks is the “vanishing gradient” problem, where the gradient gets smaller and smaller with each layer until it is too small to affect the deepest layers.</a:t>
            </a:r>
          </a:p>
          <a:p>
            <a:endParaRPr lang="en-US" dirty="0">
              <a:solidFill>
                <a:srgbClr val="000000"/>
              </a:solidFill>
              <a:latin typeface="Helvetica Neue"/>
            </a:endParaRPr>
          </a:p>
          <a:p>
            <a:r>
              <a:rPr lang="en-US" dirty="0">
                <a:solidFill>
                  <a:srgbClr val="000000"/>
                </a:solidFill>
                <a:latin typeface="Helvetica Neue"/>
              </a:rPr>
              <a:t>This is because small gradients or weights (values less than 1) are multiplied many times over through the multiple time steps, and the gradients shrink asymptotically to zero. </a:t>
            </a:r>
          </a:p>
          <a:p>
            <a:endParaRPr lang="en-US" dirty="0">
              <a:solidFill>
                <a:srgbClr val="000000"/>
              </a:solidFill>
              <a:latin typeface="Helvetica Neue"/>
            </a:endParaRPr>
          </a:p>
          <a:p>
            <a:r>
              <a:rPr lang="en-US" dirty="0">
                <a:solidFill>
                  <a:srgbClr val="000000"/>
                </a:solidFill>
                <a:latin typeface="Helvetica Neue"/>
              </a:rPr>
              <a:t>With the memory cell in LSTMs, we have continuous gradient flow (errors maintain their value) which thus eliminates the vanishing gradient problem and enables learning from sequences which are hundreds of time steps long.</a:t>
            </a:r>
            <a:endParaRPr lang="en-US" b="0" i="0" dirty="0">
              <a:solidFill>
                <a:srgbClr val="000000"/>
              </a:solidFill>
              <a:effectLst/>
              <a:latin typeface="Helvetica Neue"/>
            </a:endParaRPr>
          </a:p>
        </p:txBody>
      </p:sp>
      <p:sp>
        <p:nvSpPr>
          <p:cNvPr id="2" name="Slide Number Placeholder 1">
            <a:extLst>
              <a:ext uri="{FF2B5EF4-FFF2-40B4-BE49-F238E27FC236}">
                <a16:creationId xmlns:a16="http://schemas.microsoft.com/office/drawing/2014/main" id="{1ADCFEA6-6572-456E-B4C9-7C7F5205F3C5}"/>
              </a:ext>
            </a:extLst>
          </p:cNvPr>
          <p:cNvSpPr>
            <a:spLocks noGrp="1"/>
          </p:cNvSpPr>
          <p:nvPr>
            <p:ph type="sldNum" sz="quarter" idx="4"/>
          </p:nvPr>
        </p:nvSpPr>
        <p:spPr/>
        <p:txBody>
          <a:bodyPr/>
          <a:lstStyle/>
          <a:p>
            <a:fld id="{D1EEACBE-03EC-4E7A-962F-F75CCA5C4C08}" type="slidenum">
              <a:rPr lang="en-US" smtClean="0"/>
              <a:pPr/>
              <a:t>7</a:t>
            </a:fld>
            <a:endParaRPr lang="en-US" dirty="0"/>
          </a:p>
        </p:txBody>
      </p:sp>
    </p:spTree>
    <p:extLst>
      <p:ext uri="{BB962C8B-B14F-4D97-AF65-F5344CB8AC3E}">
        <p14:creationId xmlns:p14="http://schemas.microsoft.com/office/powerpoint/2010/main" val="182022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LSTM Model</a:t>
            </a:r>
          </a:p>
        </p:txBody>
      </p:sp>
      <p:sp>
        <p:nvSpPr>
          <p:cNvPr id="2" name="Rectangle 1">
            <a:extLst>
              <a:ext uri="{FF2B5EF4-FFF2-40B4-BE49-F238E27FC236}">
                <a16:creationId xmlns:a16="http://schemas.microsoft.com/office/drawing/2014/main" id="{B6F1A5DE-DBD7-44BC-961F-49691BB67A8F}"/>
              </a:ext>
            </a:extLst>
          </p:cNvPr>
          <p:cNvSpPr/>
          <p:nvPr/>
        </p:nvSpPr>
        <p:spPr>
          <a:xfrm>
            <a:off x="841248" y="5229538"/>
            <a:ext cx="5486400" cy="430887"/>
          </a:xfrm>
          <a:prstGeom prst="rect">
            <a:avLst/>
          </a:prstGeom>
        </p:spPr>
        <p:txBody>
          <a:bodyPr>
            <a:spAutoFit/>
          </a:bodyPr>
          <a:lstStyle/>
          <a:p>
            <a:r>
              <a:rPr lang="en-US" sz="1100" i="1" dirty="0">
                <a:solidFill>
                  <a:schemeClr val="tx1">
                    <a:lumMod val="50000"/>
                  </a:schemeClr>
                </a:solidFill>
              </a:rPr>
              <a:t>Image from book: Hands-On Machine Learning with </a:t>
            </a:r>
            <a:r>
              <a:rPr lang="en-US" sz="1100" i="1" dirty="0" err="1">
                <a:solidFill>
                  <a:schemeClr val="tx1">
                    <a:lumMod val="50000"/>
                  </a:schemeClr>
                </a:solidFill>
              </a:rPr>
              <a:t>Scikit</a:t>
            </a:r>
            <a:r>
              <a:rPr lang="en-US" sz="1100" i="1" dirty="0">
                <a:solidFill>
                  <a:schemeClr val="tx1">
                    <a:lumMod val="50000"/>
                  </a:schemeClr>
                </a:solidFill>
              </a:rPr>
              <a:t>-Learn and TensorFlow: Concepts, Tools, and Techniques to Build Intelligent Systems by </a:t>
            </a:r>
            <a:r>
              <a:rPr lang="en-US" sz="1100" i="1" dirty="0" err="1">
                <a:solidFill>
                  <a:schemeClr val="tx1">
                    <a:lumMod val="50000"/>
                  </a:schemeClr>
                </a:solidFill>
              </a:rPr>
              <a:t>Aurélien</a:t>
            </a:r>
            <a:r>
              <a:rPr lang="en-US" sz="1100" i="1" dirty="0">
                <a:solidFill>
                  <a:schemeClr val="tx1">
                    <a:lumMod val="50000"/>
                  </a:schemeClr>
                </a:solidFill>
              </a:rPr>
              <a:t> </a:t>
            </a:r>
            <a:r>
              <a:rPr lang="en-US" sz="1100" i="1" dirty="0" err="1">
                <a:solidFill>
                  <a:schemeClr val="tx1">
                    <a:lumMod val="50000"/>
                  </a:schemeClr>
                </a:solidFill>
              </a:rPr>
              <a:t>Géron</a:t>
            </a:r>
            <a:endParaRPr lang="en-US" sz="1100" i="1" dirty="0">
              <a:solidFill>
                <a:schemeClr val="tx1">
                  <a:lumMod val="50000"/>
                </a:schemeClr>
              </a:solidFill>
            </a:endParaRPr>
          </a:p>
        </p:txBody>
      </p:sp>
      <p:pic>
        <p:nvPicPr>
          <p:cNvPr id="1028" name="Picture 4" descr="http://ec2-52-40-136-0.us-west-2.compute.amazonaws.com:9980/eqvBEcDZ/notebooks/tasks/l-mf-04/task/img/LSTM%20cell.png">
            <a:extLst>
              <a:ext uri="{FF2B5EF4-FFF2-40B4-BE49-F238E27FC236}">
                <a16:creationId xmlns:a16="http://schemas.microsoft.com/office/drawing/2014/main" id="{C1E75119-E8A9-43E7-95CD-21BA08FDC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1104900"/>
            <a:ext cx="7553325" cy="39624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9B9BB17-2D2D-45DA-89A8-BC9FE78A9102}"/>
              </a:ext>
            </a:extLst>
          </p:cNvPr>
          <p:cNvSpPr>
            <a:spLocks noGrp="1"/>
          </p:cNvSpPr>
          <p:nvPr>
            <p:ph type="sldNum" sz="quarter" idx="4"/>
          </p:nvPr>
        </p:nvSpPr>
        <p:spPr/>
        <p:txBody>
          <a:bodyPr/>
          <a:lstStyle/>
          <a:p>
            <a:fld id="{D1EEACBE-03EC-4E7A-962F-F75CCA5C4C08}" type="slidenum">
              <a:rPr lang="en-US" smtClean="0"/>
              <a:pPr/>
              <a:t>8</a:t>
            </a:fld>
            <a:endParaRPr lang="en-US" dirty="0"/>
          </a:p>
        </p:txBody>
      </p:sp>
    </p:spTree>
    <p:extLst>
      <p:ext uri="{BB962C8B-B14F-4D97-AF65-F5344CB8AC3E}">
        <p14:creationId xmlns:p14="http://schemas.microsoft.com/office/powerpoint/2010/main" val="76024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LSTM Applications</a:t>
            </a:r>
          </a:p>
        </p:txBody>
      </p:sp>
      <p:sp>
        <p:nvSpPr>
          <p:cNvPr id="4" name="Rectangle 3">
            <a:extLst>
              <a:ext uri="{FF2B5EF4-FFF2-40B4-BE49-F238E27FC236}">
                <a16:creationId xmlns:a16="http://schemas.microsoft.com/office/drawing/2014/main" id="{28EDE62B-90BC-4299-AC98-F38E790C04CD}"/>
              </a:ext>
            </a:extLst>
          </p:cNvPr>
          <p:cNvSpPr/>
          <p:nvPr/>
        </p:nvSpPr>
        <p:spPr>
          <a:xfrm>
            <a:off x="585216" y="1870377"/>
            <a:ext cx="9189720" cy="2585323"/>
          </a:xfrm>
          <a:prstGeom prst="rect">
            <a:avLst/>
          </a:prstGeom>
        </p:spPr>
        <p:txBody>
          <a:bodyPr wrap="square">
            <a:spAutoFit/>
          </a:bodyPr>
          <a:lstStyle/>
          <a:p>
            <a:r>
              <a:rPr lang="en-US" dirty="0">
                <a:solidFill>
                  <a:srgbClr val="000000"/>
                </a:solidFill>
                <a:latin typeface="Helvetica Neue"/>
              </a:rPr>
              <a:t>LSTMs, due to their ability to learn long term dependencies, are applicable to a number of sequence learning problems. These problems include language modeling and translation, acoustic modeling of speech, speech synthesis, speech recognition, audio and video data analysis, handwriting recognition and generation, sequence prediction, and protein secondary structure prediction.</a:t>
            </a:r>
          </a:p>
          <a:p>
            <a:endParaRPr lang="en-US" dirty="0">
              <a:solidFill>
                <a:srgbClr val="000000"/>
              </a:solidFill>
              <a:latin typeface="Helvetica Neue"/>
            </a:endParaRPr>
          </a:p>
          <a:p>
            <a:r>
              <a:rPr lang="en-US" dirty="0">
                <a:solidFill>
                  <a:srgbClr val="000000"/>
                </a:solidFill>
                <a:latin typeface="Helvetica Neue"/>
              </a:rPr>
              <a:t>In this lab, we apply the LSTM model to the </a:t>
            </a:r>
            <a:r>
              <a:rPr lang="en-US" dirty="0" err="1">
                <a:solidFill>
                  <a:srgbClr val="000000"/>
                </a:solidFill>
                <a:latin typeface="Helvetica Neue"/>
              </a:rPr>
              <a:t>Backblaze</a:t>
            </a:r>
            <a:r>
              <a:rPr lang="en-US" dirty="0">
                <a:solidFill>
                  <a:srgbClr val="000000"/>
                </a:solidFill>
                <a:latin typeface="Helvetica Neue"/>
              </a:rPr>
              <a:t> data we introduced in the previous lab to create a model that predicts the hard disk failure based on the recorded data-points at least a few days before the actual failure.</a:t>
            </a:r>
            <a:endParaRPr lang="en-US" b="0" i="0" dirty="0">
              <a:solidFill>
                <a:srgbClr val="000000"/>
              </a:solidFill>
              <a:effectLst/>
              <a:latin typeface="Helvetica Neue"/>
            </a:endParaRP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9</a:t>
            </a:fld>
            <a:endParaRPr lang="en-US" dirty="0"/>
          </a:p>
        </p:txBody>
      </p:sp>
    </p:spTree>
    <p:extLst>
      <p:ext uri="{BB962C8B-B14F-4D97-AF65-F5344CB8AC3E}">
        <p14:creationId xmlns:p14="http://schemas.microsoft.com/office/powerpoint/2010/main" val="101832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29B7386-0C5E-43DB-8BF1-052EEAD5F5DF}">
  <ds:schemaRefs>
    <ds:schemaRef ds:uri="http://schemas.microsoft.com/sharepoint/v3/contenttype/forms"/>
  </ds:schemaRefs>
</ds:datastoreItem>
</file>

<file path=customXml/itemProps2.xml><?xml version="1.0" encoding="utf-8"?>
<ds:datastoreItem xmlns:ds="http://schemas.openxmlformats.org/officeDocument/2006/customXml" ds:itemID="{DF88E22E-2A4B-4FB1-9848-BF16E7DBE74B}">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www.w3.org/XML/1998/namespace"/>
    <ds:schemaRef ds:uri="http://purl.org/dc/elements/1.1/"/>
  </ds:schemaRefs>
</ds:datastoreItem>
</file>

<file path=customXml/itemProps3.xml><?xml version="1.0" encoding="utf-8"?>
<ds:datastoreItem xmlns:ds="http://schemas.openxmlformats.org/officeDocument/2006/customXml" ds:itemID="{BEA82F4F-F3EA-4E98-BEE2-3C70B6315C21}">
  <ds:schemaRefs>
    <ds:schemaRef ds:uri="http://purl.org/dc/elements/1.1/"/>
    <ds:schemaRef ds:uri="http://purl.org/dc/term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25363</TotalTime>
  <Words>3487</Words>
  <Application>Microsoft Office PowerPoint</Application>
  <PresentationFormat>Custom</PresentationFormat>
  <Paragraphs>433</Paragraphs>
  <Slides>26</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Helvetica Neue</vt:lpstr>
      <vt:lpstr>Noto Sans Symbols</vt:lpstr>
      <vt:lpstr>SFMono-Regular</vt:lpstr>
      <vt:lpstr>Arial</vt:lpstr>
      <vt:lpstr>Lato</vt:lpstr>
      <vt:lpstr>Trebuchet MS</vt:lpstr>
      <vt:lpstr>Wingdings</vt:lpstr>
      <vt:lpstr>Title &amp; Bullet</vt:lpstr>
      <vt:lpstr>Applications of AI for Predictive Maintenance</vt:lpstr>
      <vt:lpstr>Lab 2: Training GPU LSTM models using Keras + Tensorflow for Time Series  </vt:lpstr>
      <vt:lpstr>LAB 2 OVERVIEW</vt:lpstr>
      <vt:lpstr>workshop structure</vt:lpstr>
      <vt:lpstr>Recurrent Neural Networks</vt:lpstr>
      <vt:lpstr>Recurrent Neural Networks</vt:lpstr>
      <vt:lpstr>Vanishing Gradient Problem and LSTMs</vt:lpstr>
      <vt:lpstr>LSTM Model</vt:lpstr>
      <vt:lpstr>LSTM Applications</vt:lpstr>
      <vt:lpstr>LSTM - create sequences of data based on the serial number</vt:lpstr>
      <vt:lpstr>Stacked LSTMs</vt:lpstr>
      <vt:lpstr>Stacked LSTMs</vt:lpstr>
      <vt:lpstr>CNN LSTM Architecture</vt:lpstr>
      <vt:lpstr>CNN LSTM Architecture</vt:lpstr>
      <vt:lpstr>Keras</vt:lpstr>
      <vt:lpstr>Keras</vt:lpstr>
      <vt:lpstr>Keras</vt:lpstr>
      <vt:lpstr>Keras – CODE SIMPLICITY</vt:lpstr>
      <vt:lpstr>Keras – CODE SIMPLICITY</vt:lpstr>
      <vt:lpstr>NOTE ABOUT LAB AND RUL</vt:lpstr>
      <vt:lpstr>STARTING the lab</vt:lpstr>
      <vt:lpstr>LAB 2 MODEL SUMMARY - LSTM</vt:lpstr>
      <vt:lpstr>LAB 2 MODEL SUMMARY – 1D CONV / LSTM</vt:lpstr>
      <vt:lpstr>Summary</vt:lpstr>
      <vt:lpstr>LAB 2 SUMMARY </vt:lpstr>
      <vt:lpstr>WHAT’S NEXT (LAB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object tracking for large scale full motion video</dc:title>
  <dc:creator>Kushan Ahmadian</dc:creator>
  <cp:lastModifiedBy>Kevin Lee (Developer Programs)</cp:lastModifiedBy>
  <cp:revision>175</cp:revision>
  <dcterms:modified xsi:type="dcterms:W3CDTF">2022-08-03T17:47:20Z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Owner">
    <vt:lpwstr>kahmadian@nvidia.com</vt:lpwstr>
  </property>
  <property fmtid="{D5CDD505-2E9C-101B-9397-08002B2CF9AE}" pid="6" name="MSIP_Label_6b558183-044c-4105-8d9c-cea02a2a3d86_SetDate">
    <vt:lpwstr>2019-02-28T22:47:28.5404735Z</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