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172200" cx="109728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30565" y="883158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l">
              <a:spcBef>
                <a:spcPts val="33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7" name="Google Shape;7;n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10200" y="164323"/>
            <a:ext cx="1193800" cy="41828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1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2" name="Google Shape;292;p1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2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" name="Google Shape;51;p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4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7" name="Google Shape;407;p24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5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25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2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75" spcFirstLastPara="1" rIns="93175" wrap="square" tIns="465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8" name="Google Shape;458;p27:notes"/>
          <p:cNvSpPr txBox="1"/>
          <p:nvPr>
            <p:ph idx="12" type="sldNum"/>
          </p:nvPr>
        </p:nvSpPr>
        <p:spPr>
          <a:xfrm>
            <a:off x="366317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75" spcFirstLastPara="1" rIns="93175" wrap="square" tIns="465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p6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7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9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- Green">
  <p:cSld name="Transition - Green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-4267" l="-5218" r="58849" t="22933"/>
          <a:stretch/>
        </p:blipFill>
        <p:spPr>
          <a:xfrm flipH="1" rot="10800000">
            <a:off x="0" y="0"/>
            <a:ext cx="10972800" cy="617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40000">
                <a:schemeClr val="lt2"/>
              </a:gs>
              <a:gs pos="100000">
                <a:srgbClr val="76B900">
                  <a:alpha val="0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rgbClr val="76B900">
                  <a:alpha val="2941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">
  <p:cSld name="Title, Subtitle, and Conten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—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—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—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showMasterSp="0">
  <p:cSld name="Closing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 b="-168" l="-7771" r="64277" t="26753"/>
          <a:stretch/>
        </p:blipFill>
        <p:spPr>
          <a:xfrm>
            <a:off x="0" y="0"/>
            <a:ext cx="10972800" cy="5942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 flipH="1" rot="10800000">
            <a:off x="0" y="0"/>
            <a:ext cx="10972800" cy="6172200"/>
          </a:xfrm>
          <a:prstGeom prst="rect">
            <a:avLst/>
          </a:prstGeom>
          <a:gradFill>
            <a:gsLst>
              <a:gs pos="0">
                <a:schemeClr val="lt1"/>
              </a:gs>
              <a:gs pos="34000">
                <a:schemeClr val="lt1"/>
              </a:gs>
              <a:gs pos="100000">
                <a:srgbClr val="FFFFFF">
                  <a:alpha val="34509"/>
                </a:srgbClr>
              </a:gs>
            </a:gsLst>
            <a:lin ang="3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337" y="3902417"/>
            <a:ext cx="3232858" cy="113274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/>
        </p:nvSpPr>
        <p:spPr>
          <a:xfrm>
            <a:off x="481651" y="5158600"/>
            <a:ext cx="274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</a:pPr>
            <a:r>
              <a:rPr b="0" i="0" lang="en-US" sz="20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rPr>
              <a:t>www.nvidia.com/dli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Content with CONFIDENTIAL">
  <p:cSld name="Title, Subtitle, and Content with CONFIDENTIAL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498348" y="661226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16750" y="2103035"/>
            <a:ext cx="9948672" cy="37189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98348" y="1183333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049729" y="5781717"/>
            <a:ext cx="2762866" cy="24814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Trebuchet MS"/>
              <a:buNone/>
            </a:pPr>
            <a:r>
              <a:rPr b="1" i="0" lang="en-US" sz="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NVIDIA CONFIDENTIAL. DO NOT DISTRIBUTE.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and Two Content">
  <p:cSld name="Title, Subtitle, and Two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498348" y="654352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98348" y="2111661"/>
            <a:ext cx="4945063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5529390" y="2111661"/>
            <a:ext cx="4945062" cy="36935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ebuchet MS"/>
              <a:buChar char="•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•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•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Trebuchet MS"/>
              <a:buChar char="»"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3" type="body"/>
          </p:nvPr>
        </p:nvSpPr>
        <p:spPr>
          <a:xfrm>
            <a:off x="498348" y="1180568"/>
            <a:ext cx="9976104" cy="5254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4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Trebuchet MS"/>
              <a:buNone/>
              <a:defRPr b="0" i="0" sz="2800" u="none" cap="none" strike="noStrike">
                <a:solidFill>
                  <a:schemeClr val="lt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1553497" y="5352631"/>
            <a:ext cx="78658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3271" y="5142126"/>
            <a:ext cx="7546258" cy="104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Placeholder">
  <p:cSld name="DEMO Placehol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10972800" cy="6172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98348" y="5169473"/>
            <a:ext cx="9976104" cy="5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 b="1" i="0" sz="32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"/>
          <p:cNvSpPr txBox="1"/>
          <p:nvPr>
            <p:ph type="title"/>
          </p:nvPr>
        </p:nvSpPr>
        <p:spPr>
          <a:xfrm>
            <a:off x="499743" y="653532"/>
            <a:ext cx="9973315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  <a:defRPr b="1" i="0" sz="3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rgbClr val="73B9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73B9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517402" y="2002367"/>
            <a:ext cx="9948931" cy="390804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8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–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Trebuchet MS"/>
              <a:buChar char="»"/>
              <a:defRPr b="0" i="0" sz="20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130818" y="5785419"/>
            <a:ext cx="580688" cy="20632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type="title"/>
          </p:nvPr>
        </p:nvSpPr>
        <p:spPr>
          <a:xfrm>
            <a:off x="498348" y="2790635"/>
            <a:ext cx="9976104" cy="59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Concurrent CUDA Streams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kernels 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different, non-</a:t>
            </a:r>
            <a:r>
              <a:rPr b="1" lang="en-US"/>
              <a:t>default 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concurrently</a:t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1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p1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8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8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" name="Google Shape;183;p18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85" name="Google Shape;185;p18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86" name="Google Shape;186;p18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87" name="Google Shape;187;p18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9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kernels 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different, non-</a:t>
            </a:r>
            <a:r>
              <a:rPr b="1" lang="en-US"/>
              <a:t>default 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concurrently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96" name="Google Shape;196;p19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1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98" name="Google Shape;198;p19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9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" name="Google Shape;201;p19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" name="Google Shape;203;p19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4" name="Google Shape;204;p19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205" name="Google Shape;205;p19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06" name="Google Shape;206;p19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08" name="Google Shape;208;p19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4967968" y="2580877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kernels 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different, non-</a:t>
            </a:r>
            <a:r>
              <a:rPr b="1" lang="en-US"/>
              <a:t>default 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concurrently</a:t>
            </a:r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18" name="Google Shape;218;p2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p2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20" name="Google Shape;220;p20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21" name="Google Shape;221;p20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2" name="Google Shape;222;p20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20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24" name="Google Shape;224;p20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5" name="Google Shape;225;p20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6" name="Google Shape;226;p20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227" name="Google Shape;227;p20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28" name="Google Shape;228;p20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29" name="Google Shape;229;p20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30" name="Google Shape;230;p20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2" name="Google Shape;232;p20"/>
          <p:cNvSpPr txBox="1"/>
          <p:nvPr/>
        </p:nvSpPr>
        <p:spPr>
          <a:xfrm>
            <a:off x="4967968" y="2580877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33" name="Google Shape;233;p20"/>
          <p:cNvSpPr txBox="1"/>
          <p:nvPr/>
        </p:nvSpPr>
        <p:spPr>
          <a:xfrm>
            <a:off x="4383592" y="3385074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39" name="Google Shape;239;p21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0" name="Google Shape;240;p2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41" name="Google Shape;241;p21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" name="Google Shape;242;p2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43" name="Google Shape;243;p21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21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21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21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21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sp>
        <p:nvSpPr>
          <p:cNvPr id="250" name="Google Shape;250;p21"/>
          <p:cNvSpPr txBox="1"/>
          <p:nvPr/>
        </p:nvSpPr>
        <p:spPr>
          <a:xfrm>
            <a:off x="611840" y="3384971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1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2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57" name="Google Shape;257;p22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2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59" name="Google Shape;259;p22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" name="Google Shape;261;p22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22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4" name="Google Shape;264;p22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22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266" name="Google Shape;266;p22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67" name="Google Shape;267;p22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68" name="Google Shape;268;p22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69" name="Google Shape;269;p22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5" name="Google Shape;275;p2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76" name="Google Shape;276;p23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2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78" name="Google Shape;278;p23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79" name="Google Shape;279;p23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23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1" name="Google Shape;281;p23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282" name="Google Shape;282;p23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3" name="Google Shape;283;p23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4" name="Google Shape;284;p23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285" name="Google Shape;285;p23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286" name="Google Shape;286;p23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287" name="Google Shape;287;p23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288" name="Google Shape;288;p23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2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296" name="Google Shape;296;p24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7" name="Google Shape;297;p2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298" name="Google Shape;298;p24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299" name="Google Shape;299;p24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24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1" name="Google Shape;301;p24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02" name="Google Shape;302;p24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24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p24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05" name="Google Shape;305;p24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06" name="Google Shape;306;p24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07" name="Google Shape;307;p24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08" name="Google Shape;308;p24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10" name="Google Shape;310;p24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5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17" name="Google Shape;317;p25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2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19" name="Google Shape;319;p25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20" name="Google Shape;320;p25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25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25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23" name="Google Shape;323;p25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25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25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26" name="Google Shape;326;p25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27" name="Google Shape;327;p25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28" name="Google Shape;328;p25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29" name="Google Shape;329;p25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30" name="Google Shape;330;p25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31" name="Google Shape;331;p25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25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8" name="Google Shape;338;p2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39" name="Google Shape;339;p26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2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41" name="Google Shape;341;p26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p26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26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45" name="Google Shape;345;p26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26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7" name="Google Shape;347;p26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48" name="Google Shape;348;p26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49" name="Google Shape;349;p26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50" name="Google Shape;350;p26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51" name="Google Shape;351;p26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2" name="Google Shape;352;p26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53" name="Google Shape;353;p26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54" name="Google Shape;354;p26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26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2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62" name="Google Shape;362;p27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2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64" name="Google Shape;364;p27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27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7" name="Google Shape;367;p27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68" name="Google Shape;368;p27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27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0" name="Google Shape;370;p27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71" name="Google Shape;371;p27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72" name="Google Shape;372;p27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73" name="Google Shape;373;p27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74" name="Google Shape;374;p27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77" name="Google Shape;377;p27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8" name="Google Shape;378;p27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9" name="Google Shape;379;p27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series of instructions, and CUDA has a </a:t>
            </a:r>
            <a:r>
              <a:rPr b="1" lang="en-US"/>
              <a:t>default stream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55;p1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56" name="Google Shape;56;p1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p1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722190" y="4029643"/>
            <a:ext cx="8845026" cy="5909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/>
              <a:t>DEFAULT STREAM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5" name="Google Shape;385;p28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386" name="Google Shape;386;p28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7" name="Google Shape;387;p28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388" name="Google Shape;388;p28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0" name="Google Shape;390;p28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1" name="Google Shape;391;p28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392" name="Google Shape;392;p28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3" name="Google Shape;393;p28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28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395" name="Google Shape;395;p28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396" name="Google Shape;396;p28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397" name="Google Shape;397;p28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398" name="Google Shape;398;p28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02" name="Google Shape;402;p28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28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4" name="Google Shape;404;p28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29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11" name="Google Shape;411;p29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2" name="Google Shape;412;p29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413" name="Google Shape;413;p29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29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6" name="Google Shape;416;p29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29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29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420" name="Google Shape;420;p29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421" name="Google Shape;421;p29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22" name="Google Shape;422;p29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423" name="Google Shape;423;p29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4" name="Google Shape;424;p29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5" name="Google Shape;425;p29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6" name="Google Shape;426;p29"/>
          <p:cNvSpPr txBox="1"/>
          <p:nvPr/>
        </p:nvSpPr>
        <p:spPr>
          <a:xfrm>
            <a:off x="6693652" y="3385074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7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27" name="Google Shape;427;p29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28" name="Google Shape;428;p29"/>
          <p:cNvCxnSpPr/>
          <p:nvPr/>
        </p:nvCxnSpPr>
        <p:spPr>
          <a:xfrm>
            <a:off x="4686805" y="1838425"/>
            <a:ext cx="0" cy="34169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9" name="Google Shape;429;p29"/>
          <p:cNvCxnSpPr/>
          <p:nvPr/>
        </p:nvCxnSpPr>
        <p:spPr>
          <a:xfrm>
            <a:off x="6379247" y="1838425"/>
            <a:ext cx="0" cy="34169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0" name="Google Shape;430;p29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0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30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437" name="Google Shape;437;p30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30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439" name="Google Shape;439;p30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440" name="Google Shape;440;p30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1" name="Google Shape;441;p30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30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443" name="Google Shape;443;p30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4" name="Google Shape;444;p30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5" name="Google Shape;445;p30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446" name="Google Shape;446;p30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447" name="Google Shape;447;p30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448" name="Google Shape;448;p30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449" name="Google Shape;449;p30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0" name="Google Shape;450;p30"/>
          <p:cNvSpPr txBox="1"/>
          <p:nvPr/>
        </p:nvSpPr>
        <p:spPr>
          <a:xfrm>
            <a:off x="3083253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4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1" name="Google Shape;451;p30"/>
          <p:cNvSpPr txBox="1"/>
          <p:nvPr/>
        </p:nvSpPr>
        <p:spPr>
          <a:xfrm>
            <a:off x="4770672" y="4193032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5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6693652" y="3385074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7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6498387" y="2580877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6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7421075" y="211748"/>
            <a:ext cx="3263100" cy="6852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/>
              <a:t>default 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special: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blocks all kernels in all other </a:t>
            </a:r>
            <a:r>
              <a:rPr b="1" lang="en-US"/>
              <a:t>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default, CUDA kernels run in the </a:t>
            </a:r>
            <a:r>
              <a:rPr b="1" lang="en-US"/>
              <a:t>default stream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65;p11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66" name="Google Shape;66;p11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1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68" name="Google Shape;68;p11"/>
          <p:cNvSpPr txBox="1"/>
          <p:nvPr/>
        </p:nvSpPr>
        <p:spPr>
          <a:xfrm>
            <a:off x="611840" y="4203121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1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69" name="Google Shape;69;p11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/>
        </p:nvSpPr>
        <p:spPr>
          <a:xfrm>
            <a:off x="7421075" y="211748"/>
            <a:ext cx="3263100" cy="990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any </a:t>
            </a:r>
            <a:r>
              <a:rPr lang="en-US"/>
              <a:t>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the default, an instruction in it (</a:t>
            </a:r>
            <a:r>
              <a:rPr lang="en-US"/>
              <a:t>here a kernel launch)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complete before the next can begin</a:t>
            </a: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2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77" name="Google Shape;77;p12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2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79" name="Google Shape;79;p12"/>
          <p:cNvGrpSpPr/>
          <p:nvPr/>
        </p:nvGrpSpPr>
        <p:grpSpPr>
          <a:xfrm>
            <a:off x="611840" y="4203121"/>
            <a:ext cx="3394296" cy="447224"/>
            <a:chOff x="611841" y="4203121"/>
            <a:chExt cx="3063467" cy="447224"/>
          </a:xfrm>
        </p:grpSpPr>
        <p:sp>
          <p:nvSpPr>
            <p:cNvPr id="80" name="Google Shape;80;p12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82" name="Google Shape;82;p12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13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89" name="Google Shape;89;p13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3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611840" y="4203121"/>
            <a:ext cx="9051924" cy="447224"/>
            <a:chOff x="611841" y="4203121"/>
            <a:chExt cx="8169668" cy="447224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611841" y="4203121"/>
              <a:ext cx="3063467" cy="447224"/>
              <a:chOff x="611841" y="4203121"/>
              <a:chExt cx="3063467" cy="447224"/>
            </a:xfrm>
          </p:grpSpPr>
          <p:sp>
            <p:nvSpPr>
              <p:cNvPr id="93" name="Google Shape;93;p13"/>
              <p:cNvSpPr txBox="1"/>
              <p:nvPr/>
            </p:nvSpPr>
            <p:spPr>
              <a:xfrm>
                <a:off x="611841" y="4203121"/>
                <a:ext cx="1361400" cy="447224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"/>
                  <a:buNone/>
                </a:pPr>
                <a:r>
                  <a:rPr b="0" i="0" lang="en-US" sz="1800" u="none" cap="none" strike="noStrike">
                    <a:solidFill>
                      <a:schemeClr val="dk2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kernel 1</a:t>
                </a:r>
                <a:endParaRPr b="0" i="0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2313908" y="4203121"/>
                <a:ext cx="1361400" cy="447224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Courier"/>
                  <a:buNone/>
                </a:pPr>
                <a:r>
                  <a:rPr b="0" i="0" lang="en-US" sz="1800" u="none" cap="none" strike="noStrike">
                    <a:solidFill>
                      <a:schemeClr val="dk2"/>
                    </a:solidFill>
                    <a:latin typeface="Courier"/>
                    <a:ea typeface="Courier"/>
                    <a:cs typeface="Courier"/>
                    <a:sym typeface="Courier"/>
                  </a:rPr>
                  <a:t>kernel 2</a:t>
                </a:r>
                <a:endParaRPr b="0" i="0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endParaRPr>
              </a:p>
            </p:txBody>
          </p:sp>
        </p:grpSp>
        <p:sp>
          <p:nvSpPr>
            <p:cNvPr id="95" name="Google Shape;95;p13"/>
            <p:cNvSpPr txBox="1"/>
            <p:nvPr/>
          </p:nvSpPr>
          <p:spPr>
            <a:xfrm>
              <a:off x="4015975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3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718042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4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97" name="Google Shape;97;p13"/>
            <p:cNvSpPr txBox="1"/>
            <p:nvPr/>
          </p:nvSpPr>
          <p:spPr>
            <a:xfrm>
              <a:off x="7420109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5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98" name="Google Shape;98;p13"/>
          <p:cNvSpPr txBox="1"/>
          <p:nvPr/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endParaRPr b="1" i="0" sz="12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7421075" y="211748"/>
            <a:ext cx="3263100" cy="99060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any </a:t>
            </a:r>
            <a:r>
              <a:rPr lang="en-US"/>
              <a:t>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including the default, an instruction in it (</a:t>
            </a:r>
            <a:r>
              <a:rPr lang="en-US"/>
              <a:t>here a kernel launch)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complete before the next can begin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</a:t>
            </a:r>
            <a:r>
              <a:rPr b="1" lang="en-US"/>
              <a:t>default 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also be created for kernel execution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4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14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4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</a:t>
            </a:r>
            <a:r>
              <a:rPr b="1" lang="en-US"/>
              <a:t>default 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can also be created for kernel execution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" name="Google Shape;121;p15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5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15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5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/>
          <p:nvPr/>
        </p:nvSpPr>
        <p:spPr>
          <a:xfrm>
            <a:off x="7421078" y="211756"/>
            <a:ext cx="3262964" cy="523220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Kernels within any single </a:t>
            </a:r>
            <a:r>
              <a:rPr lang="en-US"/>
              <a:t>stream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execute in order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16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6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7" name="Google Shape;137;p16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6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p16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142" name="Google Shape;142;p16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6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145" name="Google Shape;145;p16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46" name="Google Shape;146;p16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47" name="Google Shape;147;p16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/>
        </p:nvSpPr>
        <p:spPr>
          <a:xfrm>
            <a:off x="7421078" y="211756"/>
            <a:ext cx="3262964" cy="7386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However, kernels in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different, non-</a:t>
            </a:r>
            <a:r>
              <a:rPr b="1" lang="en-US"/>
              <a:t>default stream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can interact concurrently</a:t>
            </a:r>
            <a:endParaRPr/>
          </a:p>
        </p:txBody>
      </p:sp>
      <p:sp>
        <p:nvSpPr>
          <p:cNvPr id="153" name="Google Shape;153;p17"/>
          <p:cNvSpPr/>
          <p:nvPr/>
        </p:nvSpPr>
        <p:spPr>
          <a:xfrm>
            <a:off x="481264" y="3936733"/>
            <a:ext cx="9326879" cy="77272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17"/>
          <p:cNvCxnSpPr/>
          <p:nvPr/>
        </p:nvCxnSpPr>
        <p:spPr>
          <a:xfrm>
            <a:off x="490889" y="3929670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7"/>
          <p:cNvCxnSpPr/>
          <p:nvPr/>
        </p:nvCxnSpPr>
        <p:spPr>
          <a:xfrm>
            <a:off x="490889" y="4720545"/>
            <a:ext cx="9577136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56" name="Google Shape;156;p17"/>
          <p:cNvSpPr/>
          <p:nvPr/>
        </p:nvSpPr>
        <p:spPr>
          <a:xfrm>
            <a:off x="5036278" y="4813509"/>
            <a:ext cx="539998" cy="2764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rebuchet MS"/>
              <a:buNone/>
            </a:pPr>
            <a:r>
              <a:rPr b="0" i="0" lang="en-US" sz="1200" u="none" cap="none" strike="noStrike">
                <a:solidFill>
                  <a:srgbClr val="595959"/>
                </a:solidFill>
                <a:latin typeface="Trebuchet MS"/>
                <a:ea typeface="Trebuchet MS"/>
                <a:cs typeface="Trebuchet MS"/>
                <a:sym typeface="Trebuchet MS"/>
              </a:rPr>
              <a:t>Time</a:t>
            </a:r>
            <a:endParaRPr/>
          </a:p>
        </p:txBody>
      </p:sp>
      <p:sp>
        <p:nvSpPr>
          <p:cNvPr id="157" name="Google Shape;157;p17"/>
          <p:cNvSpPr txBox="1"/>
          <p:nvPr>
            <p:ph type="title"/>
          </p:nvPr>
        </p:nvSpPr>
        <p:spPr>
          <a:xfrm>
            <a:off x="4486177" y="3959147"/>
            <a:ext cx="1501246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lang="en-US" sz="1200"/>
              <a:t>DEFAULT STREAM</a:t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481264" y="3130310"/>
            <a:ext cx="9326879" cy="772729"/>
          </a:xfrm>
          <a:prstGeom prst="rect">
            <a:avLst/>
          </a:prstGeom>
          <a:solidFill>
            <a:srgbClr val="E6FFB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17"/>
          <p:cNvCxnSpPr/>
          <p:nvPr/>
        </p:nvCxnSpPr>
        <p:spPr>
          <a:xfrm>
            <a:off x="490889" y="3123247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" name="Google Shape;160;p17"/>
          <p:cNvSpPr txBox="1"/>
          <p:nvPr/>
        </p:nvSpPr>
        <p:spPr>
          <a:xfrm>
            <a:off x="4204133" y="3175335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1</a:t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>
            <a:off x="490889" y="2339435"/>
            <a:ext cx="9326879" cy="772729"/>
          </a:xfrm>
          <a:prstGeom prst="rect">
            <a:avLst/>
          </a:prstGeom>
          <a:solidFill>
            <a:srgbClr val="CFFF7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17"/>
          <p:cNvCxnSpPr/>
          <p:nvPr/>
        </p:nvCxnSpPr>
        <p:spPr>
          <a:xfrm>
            <a:off x="490889" y="2323286"/>
            <a:ext cx="9317254" cy="0"/>
          </a:xfrm>
          <a:prstGeom prst="straightConnector1">
            <a:avLst/>
          </a:prstGeom>
          <a:noFill/>
          <a:ln cap="flat" cmpd="sng" w="50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7"/>
          <p:cNvSpPr txBox="1"/>
          <p:nvPr/>
        </p:nvSpPr>
        <p:spPr>
          <a:xfrm>
            <a:off x="4213758" y="2375374"/>
            <a:ext cx="2065334" cy="243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rebuchet MS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b="1" lang="en-US" sz="1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DEFAULT STREAM</a:t>
            </a:r>
            <a:r>
              <a:rPr b="1" i="0" lang="en-US" sz="12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2</a:t>
            </a:r>
            <a:endParaRPr/>
          </a:p>
        </p:txBody>
      </p:sp>
      <p:grpSp>
        <p:nvGrpSpPr>
          <p:cNvPr id="164" name="Google Shape;164;p17"/>
          <p:cNvGrpSpPr/>
          <p:nvPr/>
        </p:nvGrpSpPr>
        <p:grpSpPr>
          <a:xfrm>
            <a:off x="611840" y="3384971"/>
            <a:ext cx="3394296" cy="447224"/>
            <a:chOff x="611841" y="4203121"/>
            <a:chExt cx="3063467" cy="447224"/>
          </a:xfrm>
        </p:grpSpPr>
        <p:sp>
          <p:nvSpPr>
            <p:cNvPr id="165" name="Google Shape;165;p17"/>
            <p:cNvSpPr txBox="1"/>
            <p:nvPr/>
          </p:nvSpPr>
          <p:spPr>
            <a:xfrm>
              <a:off x="611841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1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  <p:sp>
          <p:nvSpPr>
            <p:cNvPr id="166" name="Google Shape;166;p17"/>
            <p:cNvSpPr txBox="1"/>
            <p:nvPr/>
          </p:nvSpPr>
          <p:spPr>
            <a:xfrm>
              <a:off x="2313908" y="4203121"/>
              <a:ext cx="1361400" cy="447224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Courier"/>
                <a:buNone/>
              </a:pPr>
              <a:r>
                <a:rPr b="0" i="0" lang="en-US" sz="1800" u="none" cap="none" strike="noStrike">
                  <a:solidFill>
                    <a:schemeClr val="dk2"/>
                  </a:solidFill>
                  <a:latin typeface="Courier"/>
                  <a:ea typeface="Courier"/>
                  <a:cs typeface="Courier"/>
                  <a:sym typeface="Courier"/>
                </a:rPr>
                <a:t>kernel 2</a:t>
              </a:r>
              <a:endParaRPr b="0" i="0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endParaRPr>
            </a:p>
          </p:txBody>
        </p:sp>
      </p:grpSp>
      <p:sp>
        <p:nvSpPr>
          <p:cNvPr id="167" name="Google Shape;167;p17"/>
          <p:cNvSpPr txBox="1"/>
          <p:nvPr/>
        </p:nvSpPr>
        <p:spPr>
          <a:xfrm>
            <a:off x="1197377" y="2584468"/>
            <a:ext cx="1508420" cy="447224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"/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Courier"/>
                <a:ea typeface="Courier"/>
                <a:cs typeface="Courier"/>
                <a:sym typeface="Courier"/>
              </a:rPr>
              <a:t>kernel 3</a:t>
            </a:r>
            <a:endParaRPr b="0" i="0" sz="1800" u="none" cap="none" strike="noStrike">
              <a:solidFill>
                <a:schemeClr val="dk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