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172200" cx="109728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3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p12:notes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- Green">
  <p:cSld name="Transition - Gree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-4267" l="-5218" r="58849" t="22933"/>
          <a:stretch/>
        </p:blipFill>
        <p:spPr>
          <a:xfrm flipH="1" rot="10800000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-168" l="-7771" r="64277" t="26753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 flipH="1" rot="10800000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337" y="3902417"/>
            <a:ext cx="3232858" cy="11327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 with CONFIDENTIAL">
  <p:cSld name="Title, Subtitle, and Content with CONFIDENTIAL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b="1" i="0" lang="en-US" sz="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Two Content">
  <p:cSld name="Title, Subtitle, and 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>
  <p:cSld name="DEMO Placehol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cudaMemcpyAsync</a:t>
            </a:r>
            <a:endParaRPr b="1" i="0" sz="36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0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4" name="Google Shape;54;p10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5" name="Google Shape;55;p10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6" name="Google Shape;56;p10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58" name="Google Shape;58;p10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0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60" name="Google Shape;60;p10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1" name="Google Shape;61;p10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64" name="Google Shape;64;p10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 flipH="1" rot="10800000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66" name="Google Shape;66;p10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67" name="Google Shape;67;p10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0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" name="Google Shape;69;p10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70" name="Google Shape;70;p10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0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2" name="Google Shape;72;p10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3281199" y="4045271"/>
            <a:ext cx="2687522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cudaMemcpyAsync(HtoD)</a:t>
            </a:r>
            <a:endParaRPr/>
          </a:p>
        </p:txBody>
      </p:sp>
      <p:sp>
        <p:nvSpPr>
          <p:cNvPr id="74" name="Google Shape;74;p10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`cudaMem</a:t>
            </a:r>
            <a:r>
              <a:rPr b="1" lang="en-US"/>
              <a:t>c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pyAsync`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asynchronously transfer memory over a non-default stream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1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0" name="Google Shape;80;p11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1" name="Google Shape;81;p11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2" name="Google Shape;82;p11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1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86" name="Google Shape;86;p11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7" name="Google Shape;87;p11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90" name="Google Shape;90;p11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/>
          </a:p>
        </p:txBody>
      </p:sp>
      <p:grpSp>
        <p:nvGrpSpPr>
          <p:cNvPr id="91" name="Google Shape;91;p11"/>
          <p:cNvGrpSpPr/>
          <p:nvPr/>
        </p:nvGrpSpPr>
        <p:grpSpPr>
          <a:xfrm flipH="1" rot="10800000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92" name="Google Shape;92;p11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93" name="Google Shape;93;p11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1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95;p11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96" name="Google Shape;96;p11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1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8" name="Google Shape;98;p11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1"/>
          <p:cNvSpPr txBox="1"/>
          <p:nvPr/>
        </p:nvSpPr>
        <p:spPr>
          <a:xfrm>
            <a:off x="3281199" y="4045271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b="0" i="0" sz="14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0" name="Google Shape;100;p11"/>
          <p:cNvSpPr/>
          <p:nvPr/>
        </p:nvSpPr>
        <p:spPr>
          <a:xfrm flipH="1" rot="5400000">
            <a:off x="4084377" y="598422"/>
            <a:ext cx="205395" cy="2053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can allow 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overlapping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memory copies and computation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2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07" name="Google Shape;107;p12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08" name="Google Shape;108;p12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9" name="Google Shape;109;p12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110" name="Google Shape;110;p12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111" name="Google Shape;111;p12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2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13" name="Google Shape;113;p12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4" name="Google Shape;114;p12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17" name="Google Shape;117;p12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/>
          </a:p>
        </p:txBody>
      </p:sp>
      <p:grpSp>
        <p:nvGrpSpPr>
          <p:cNvPr id="118" name="Google Shape;118;p12"/>
          <p:cNvGrpSpPr/>
          <p:nvPr/>
        </p:nvGrpSpPr>
        <p:grpSpPr>
          <a:xfrm flipH="1" rot="10800000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119" name="Google Shape;119;p12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120" name="Google Shape;120;p12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2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123" name="Google Shape;123;p12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2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3281199" y="4045271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b="0" i="0" sz="14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27" name="Google Shape;127;p12"/>
          <p:cNvSpPr/>
          <p:nvPr/>
        </p:nvSpPr>
        <p:spPr>
          <a:xfrm flipH="1" rot="5400000">
            <a:off x="4084377" y="598422"/>
            <a:ext cx="205395" cy="2053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2"/>
          <p:cNvSpPr/>
          <p:nvPr/>
        </p:nvSpPr>
        <p:spPr>
          <a:xfrm flipH="1" rot="5400000">
            <a:off x="4334537" y="598422"/>
            <a:ext cx="205395" cy="205396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2"/>
          <p:cNvSpPr txBox="1"/>
          <p:nvPr/>
        </p:nvSpPr>
        <p:spPr>
          <a:xfrm>
            <a:off x="3602623" y="3057643"/>
            <a:ext cx="67948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/>
          </a:p>
        </p:txBody>
      </p:sp>
      <p:sp>
        <p:nvSpPr>
          <p:cNvPr id="130" name="Google Shape;130;p12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can allow 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overlapping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memory copies and computation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3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36" name="Google Shape;136;p13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37" name="Google Shape;137;p13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8" name="Google Shape;138;p13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140" name="Google Shape;140;p13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13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42" name="Google Shape;142;p13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43" name="Google Shape;143;p13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46" name="Google Shape;146;p13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 flipH="1" rot="10800000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148" name="Google Shape;148;p13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149" name="Google Shape;149;p13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151;p13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152" name="Google Shape;152;p13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4" name="Google Shape;154;p13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3281199" y="4045271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b="0" i="0" sz="14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6" name="Google Shape;156;p13"/>
          <p:cNvSpPr/>
          <p:nvPr/>
        </p:nvSpPr>
        <p:spPr>
          <a:xfrm flipH="1" rot="5400000">
            <a:off x="4084377" y="598422"/>
            <a:ext cx="205395" cy="2053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/>
          <p:nvPr/>
        </p:nvSpPr>
        <p:spPr>
          <a:xfrm flipH="1" rot="5400000">
            <a:off x="4334537" y="598422"/>
            <a:ext cx="205395" cy="205396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3"/>
          <p:cNvSpPr/>
          <p:nvPr/>
        </p:nvSpPr>
        <p:spPr>
          <a:xfrm flipH="1" rot="5400000">
            <a:off x="4254223" y="863234"/>
            <a:ext cx="205395" cy="2053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3"/>
          <p:cNvSpPr/>
          <p:nvPr/>
        </p:nvSpPr>
        <p:spPr>
          <a:xfrm flipH="1" rot="5400000">
            <a:off x="4504380" y="863234"/>
            <a:ext cx="205395" cy="205396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 txBox="1"/>
          <p:nvPr/>
        </p:nvSpPr>
        <p:spPr>
          <a:xfrm>
            <a:off x="3879963" y="4049196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b="0" i="0" sz="14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3602623" y="3057643"/>
            <a:ext cx="67948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/>
          </a:p>
        </p:txBody>
      </p:sp>
      <p:sp>
        <p:nvSpPr>
          <p:cNvPr id="162" name="Google Shape;162;p13"/>
          <p:cNvSpPr txBox="1"/>
          <p:nvPr/>
        </p:nvSpPr>
        <p:spPr>
          <a:xfrm>
            <a:off x="4332706" y="3061568"/>
            <a:ext cx="67948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/>
          </a:p>
        </p:txBody>
      </p:sp>
      <p:sp>
        <p:nvSpPr>
          <p:cNvPr id="163" name="Google Shape;163;p13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can allow 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overlapping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memory copies and computation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14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69" name="Google Shape;169;p14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70" name="Google Shape;170;p14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1" name="Google Shape;171;p14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173" name="Google Shape;173;p14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14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5" name="Google Shape;175;p14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6" name="Google Shape;176;p14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79" name="Google Shape;179;p14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/>
          </a:p>
        </p:txBody>
      </p:sp>
      <p:grpSp>
        <p:nvGrpSpPr>
          <p:cNvPr id="180" name="Google Shape;180;p14"/>
          <p:cNvGrpSpPr/>
          <p:nvPr/>
        </p:nvGrpSpPr>
        <p:grpSpPr>
          <a:xfrm flipH="1" rot="10800000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181" name="Google Shape;181;p14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182" name="Google Shape;182;p14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4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185" name="Google Shape;185;p14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7" name="Google Shape;187;p14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4"/>
          <p:cNvSpPr txBox="1"/>
          <p:nvPr/>
        </p:nvSpPr>
        <p:spPr>
          <a:xfrm>
            <a:off x="3281199" y="4045271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b="0" i="0" sz="14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9" name="Google Shape;189;p14"/>
          <p:cNvSpPr/>
          <p:nvPr/>
        </p:nvSpPr>
        <p:spPr>
          <a:xfrm flipH="1" rot="5400000">
            <a:off x="4084377" y="598422"/>
            <a:ext cx="205395" cy="2053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/>
          <p:nvPr/>
        </p:nvSpPr>
        <p:spPr>
          <a:xfrm flipH="1" rot="5400000">
            <a:off x="4334537" y="598422"/>
            <a:ext cx="205395" cy="205396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/>
          <p:nvPr/>
        </p:nvSpPr>
        <p:spPr>
          <a:xfrm flipH="1" rot="5400000">
            <a:off x="4254223" y="863234"/>
            <a:ext cx="205395" cy="2053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4"/>
          <p:cNvSpPr/>
          <p:nvPr/>
        </p:nvSpPr>
        <p:spPr>
          <a:xfrm flipH="1" rot="5400000">
            <a:off x="4504380" y="863234"/>
            <a:ext cx="205395" cy="205396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4"/>
          <p:cNvSpPr/>
          <p:nvPr/>
        </p:nvSpPr>
        <p:spPr>
          <a:xfrm flipH="1" rot="5400000">
            <a:off x="4552699" y="1115403"/>
            <a:ext cx="205395" cy="2053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4"/>
          <p:cNvSpPr/>
          <p:nvPr/>
        </p:nvSpPr>
        <p:spPr>
          <a:xfrm flipH="1" rot="5400000">
            <a:off x="4802856" y="1115403"/>
            <a:ext cx="205395" cy="205396"/>
          </a:xfrm>
          <a:prstGeom prst="rect">
            <a:avLst/>
          </a:prstGeom>
          <a:solidFill>
            <a:srgbClr val="C0E3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3879963" y="4049196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b="0" i="0" sz="14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4492911" y="4038804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b="0" i="0" sz="14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3602623" y="3057643"/>
            <a:ext cx="67948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/>
          </a:p>
        </p:txBody>
      </p:sp>
      <p:sp>
        <p:nvSpPr>
          <p:cNvPr id="198" name="Google Shape;198;p14"/>
          <p:cNvSpPr txBox="1"/>
          <p:nvPr/>
        </p:nvSpPr>
        <p:spPr>
          <a:xfrm>
            <a:off x="4332706" y="3061568"/>
            <a:ext cx="67948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/>
          </a:p>
        </p:txBody>
      </p:sp>
      <p:sp>
        <p:nvSpPr>
          <p:cNvPr id="199" name="Google Shape;199;p14"/>
          <p:cNvSpPr txBox="1"/>
          <p:nvPr/>
        </p:nvSpPr>
        <p:spPr>
          <a:xfrm>
            <a:off x="5080083" y="3051176"/>
            <a:ext cx="679489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work</a:t>
            </a:r>
            <a:endParaRPr/>
          </a:p>
        </p:txBody>
      </p:sp>
      <p:sp>
        <p:nvSpPr>
          <p:cNvPr id="200" name="Google Shape;200;p14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can allow 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overlapping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memory copies and computation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15"/>
          <p:cNvCxnSpPr/>
          <p:nvPr/>
        </p:nvCxnSpPr>
        <p:spPr>
          <a:xfrm rot="10800000">
            <a:off x="1007211" y="741146"/>
            <a:ext cx="0" cy="4494998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06" name="Google Shape;206;p15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07" name="Google Shape;207;p15"/>
          <p:cNvCxnSpPr/>
          <p:nvPr/>
        </p:nvCxnSpPr>
        <p:spPr>
          <a:xfrm>
            <a:off x="647051" y="3662413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08" name="Google Shape;208;p15"/>
          <p:cNvSpPr/>
          <p:nvPr/>
        </p:nvSpPr>
        <p:spPr>
          <a:xfrm>
            <a:off x="86781" y="3986794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-4617299" y="1530747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cxnSp>
        <p:nvCxnSpPr>
          <p:cNvPr id="210" name="Google Shape;210;p15"/>
          <p:cNvCxnSpPr/>
          <p:nvPr/>
        </p:nvCxnSpPr>
        <p:spPr>
          <a:xfrm>
            <a:off x="620231" y="2511317"/>
            <a:ext cx="9318452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15"/>
          <p:cNvSpPr/>
          <p:nvPr/>
        </p:nvSpPr>
        <p:spPr>
          <a:xfrm>
            <a:off x="86781" y="1570985"/>
            <a:ext cx="10075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DATA</a:t>
            </a:r>
            <a:endParaRPr b="1" i="0" sz="2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12" name="Google Shape;212;p15"/>
          <p:cNvCxnSpPr/>
          <p:nvPr/>
        </p:nvCxnSpPr>
        <p:spPr>
          <a:xfrm>
            <a:off x="1081174" y="1780923"/>
            <a:ext cx="8857509" cy="2428"/>
          </a:xfrm>
          <a:prstGeom prst="straightConnector1">
            <a:avLst/>
          </a:prstGeom>
          <a:noFill/>
          <a:ln cap="rnd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3" name="Google Shape;213;p15"/>
          <p:cNvSpPr/>
          <p:nvPr/>
        </p:nvSpPr>
        <p:spPr>
          <a:xfrm>
            <a:off x="86780" y="2932035"/>
            <a:ext cx="888579" cy="424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rebuchet MS"/>
              <a:buNone/>
            </a:pPr>
            <a:r>
              <a:rPr b="1" i="0" lang="en-US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949075" y="177324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rgbClr val="868686"/>
                </a:solidFill>
                <a:latin typeface="Trebuchet MS"/>
                <a:ea typeface="Trebuchet MS"/>
                <a:cs typeface="Trebuchet MS"/>
                <a:sym typeface="Trebuchet MS"/>
              </a:rPr>
              <a:t>CPU</a:t>
            </a:r>
            <a:endParaRPr b="1" i="0" sz="1200" u="none" cap="none" strike="noStrike">
              <a:solidFill>
                <a:srgbClr val="86868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216" name="Google Shape;216;p15"/>
          <p:cNvSpPr txBox="1"/>
          <p:nvPr/>
        </p:nvSpPr>
        <p:spPr>
          <a:xfrm>
            <a:off x="1200444" y="4045271"/>
            <a:ext cx="2025078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cudaMallocHost()</a:t>
            </a:r>
            <a:endParaRPr/>
          </a:p>
        </p:txBody>
      </p:sp>
      <p:grpSp>
        <p:nvGrpSpPr>
          <p:cNvPr id="217" name="Google Shape;217;p15"/>
          <p:cNvGrpSpPr/>
          <p:nvPr/>
        </p:nvGrpSpPr>
        <p:grpSpPr>
          <a:xfrm flipH="1" rot="10800000">
            <a:off x="1506168" y="2012173"/>
            <a:ext cx="1034307" cy="206972"/>
            <a:chOff x="2156059" y="1115497"/>
            <a:chExt cx="678579" cy="135788"/>
          </a:xfrm>
        </p:grpSpPr>
        <p:grpSp>
          <p:nvGrpSpPr>
            <p:cNvPr id="218" name="Google Shape;218;p15"/>
            <p:cNvGrpSpPr/>
            <p:nvPr/>
          </p:nvGrpSpPr>
          <p:grpSpPr>
            <a:xfrm>
              <a:off x="2156059" y="1116531"/>
              <a:ext cx="316029" cy="134754"/>
              <a:chOff x="2156059" y="1116531"/>
              <a:chExt cx="316029" cy="134754"/>
            </a:xfrm>
          </p:grpSpPr>
          <p:sp>
            <p:nvSpPr>
              <p:cNvPr id="219" name="Google Shape;219;p15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15"/>
            <p:cNvGrpSpPr/>
            <p:nvPr/>
          </p:nvGrpSpPr>
          <p:grpSpPr>
            <a:xfrm>
              <a:off x="2518609" y="1115497"/>
              <a:ext cx="316029" cy="134754"/>
              <a:chOff x="2156059" y="1116531"/>
              <a:chExt cx="316029" cy="134754"/>
            </a:xfrm>
          </p:grpSpPr>
          <p:sp>
            <p:nvSpPr>
              <p:cNvPr id="222" name="Google Shape;222;p15"/>
              <p:cNvSpPr/>
              <p:nvPr/>
            </p:nvSpPr>
            <p:spPr>
              <a:xfrm>
                <a:off x="2156059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2337334" y="1116531"/>
                <a:ext cx="134754" cy="134754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4" name="Google Shape;224;p15"/>
          <p:cNvSpPr/>
          <p:nvPr/>
        </p:nvSpPr>
        <p:spPr>
          <a:xfrm>
            <a:off x="950679" y="1563097"/>
            <a:ext cx="502737" cy="258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GPU</a:t>
            </a:r>
            <a:endParaRPr b="1" i="0" sz="12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3281199" y="4045271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b="0" i="0" sz="14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226" name="Google Shape;226;p15"/>
          <p:cNvGrpSpPr/>
          <p:nvPr/>
        </p:nvGrpSpPr>
        <p:grpSpPr>
          <a:xfrm>
            <a:off x="4084377" y="598422"/>
            <a:ext cx="1080953" cy="974019"/>
            <a:chOff x="4084377" y="598422"/>
            <a:chExt cx="1080953" cy="974019"/>
          </a:xfrm>
        </p:grpSpPr>
        <p:sp>
          <p:nvSpPr>
            <p:cNvPr id="227" name="Google Shape;227;p15"/>
            <p:cNvSpPr/>
            <p:nvPr/>
          </p:nvSpPr>
          <p:spPr>
            <a:xfrm flipH="1" rot="5400000">
              <a:off x="4709777" y="1367046"/>
              <a:ext cx="205395" cy="205396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 flipH="1" rot="5400000">
              <a:off x="4084377" y="598422"/>
              <a:ext cx="205395" cy="205396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 flipH="1" rot="5400000">
              <a:off x="4959934" y="1367046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 flipH="1" rot="5400000">
              <a:off x="4334537" y="598422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 flipH="1" rot="5400000">
              <a:off x="4254223" y="863234"/>
              <a:ext cx="205395" cy="205396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5"/>
            <p:cNvSpPr/>
            <p:nvPr/>
          </p:nvSpPr>
          <p:spPr>
            <a:xfrm flipH="1" rot="5400000">
              <a:off x="4504380" y="863234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5"/>
            <p:cNvSpPr/>
            <p:nvPr/>
          </p:nvSpPr>
          <p:spPr>
            <a:xfrm flipH="1" rot="5400000">
              <a:off x="4552699" y="1115403"/>
              <a:ext cx="205395" cy="205396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5"/>
            <p:cNvSpPr/>
            <p:nvPr/>
          </p:nvSpPr>
          <p:spPr>
            <a:xfrm flipH="1" rot="5400000">
              <a:off x="4802856" y="1115403"/>
              <a:ext cx="205395" cy="205396"/>
            </a:xfrm>
            <a:prstGeom prst="rect">
              <a:avLst/>
            </a:prstGeom>
            <a:solidFill>
              <a:srgbClr val="C0E3F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15"/>
          <p:cNvSpPr txBox="1"/>
          <p:nvPr/>
        </p:nvSpPr>
        <p:spPr>
          <a:xfrm>
            <a:off x="3879963" y="4049196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b="0" i="0" sz="14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4492911" y="4038804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b="0" i="0" sz="14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5092971" y="4038804"/>
            <a:ext cx="557271" cy="3077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cpy</a:t>
            </a:r>
            <a:endParaRPr b="0" i="0" sz="14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grpSp>
        <p:nvGrpSpPr>
          <p:cNvPr id="238" name="Google Shape;238;p15"/>
          <p:cNvGrpSpPr/>
          <p:nvPr/>
        </p:nvGrpSpPr>
        <p:grpSpPr>
          <a:xfrm>
            <a:off x="3602623" y="3051176"/>
            <a:ext cx="2888606" cy="318169"/>
            <a:chOff x="3602626" y="3051176"/>
            <a:chExt cx="2369040" cy="318169"/>
          </a:xfrm>
        </p:grpSpPr>
        <p:sp>
          <p:nvSpPr>
            <p:cNvPr id="239" name="Google Shape;239;p15"/>
            <p:cNvSpPr txBox="1"/>
            <p:nvPr/>
          </p:nvSpPr>
          <p:spPr>
            <a:xfrm>
              <a:off x="3602626" y="3057643"/>
              <a:ext cx="557271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work</a:t>
              </a:r>
              <a:endParaRPr/>
            </a:p>
          </p:txBody>
        </p:sp>
        <p:sp>
          <p:nvSpPr>
            <p:cNvPr id="240" name="Google Shape;240;p15"/>
            <p:cNvSpPr txBox="1"/>
            <p:nvPr/>
          </p:nvSpPr>
          <p:spPr>
            <a:xfrm>
              <a:off x="4201391" y="3061568"/>
              <a:ext cx="557271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work</a:t>
              </a:r>
              <a:endParaRPr/>
            </a:p>
          </p:txBody>
        </p:sp>
        <p:sp>
          <p:nvSpPr>
            <p:cNvPr id="241" name="Google Shape;241;p15"/>
            <p:cNvSpPr txBox="1"/>
            <p:nvPr/>
          </p:nvSpPr>
          <p:spPr>
            <a:xfrm>
              <a:off x="4814339" y="3051176"/>
              <a:ext cx="557271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work</a:t>
              </a:r>
              <a:endParaRPr/>
            </a:p>
          </p:txBody>
        </p:sp>
        <p:sp>
          <p:nvSpPr>
            <p:cNvPr id="242" name="Google Shape;242;p15"/>
            <p:cNvSpPr txBox="1"/>
            <p:nvPr/>
          </p:nvSpPr>
          <p:spPr>
            <a:xfrm>
              <a:off x="5414395" y="3051176"/>
              <a:ext cx="557271" cy="30777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urier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ourier"/>
                  <a:ea typeface="Courier"/>
                  <a:cs typeface="Courier"/>
                  <a:sym typeface="Courier"/>
                </a:rPr>
                <a:t>work</a:t>
              </a:r>
              <a:endParaRPr/>
            </a:p>
          </p:txBody>
        </p:sp>
      </p:grpSp>
      <p:sp>
        <p:nvSpPr>
          <p:cNvPr id="243" name="Google Shape;243;p15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can allow the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overlapping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memory copies and computation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