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3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4" r:id="rId1"/>
    <p:sldMasterId id="2147483858" r:id="rId2"/>
    <p:sldMasterId id="2147483891" r:id="rId3"/>
    <p:sldMasterId id="2147483924" r:id="rId4"/>
  </p:sldMasterIdLst>
  <p:notesMasterIdLst>
    <p:notesMasterId r:id="rId33"/>
  </p:notesMasterIdLst>
  <p:handoutMasterIdLst>
    <p:handoutMasterId r:id="rId34"/>
  </p:handoutMasterIdLst>
  <p:sldIdLst>
    <p:sldId id="267" r:id="rId5"/>
    <p:sldId id="288" r:id="rId6"/>
    <p:sldId id="354" r:id="rId7"/>
    <p:sldId id="352" r:id="rId8"/>
    <p:sldId id="360" r:id="rId9"/>
    <p:sldId id="377" r:id="rId10"/>
    <p:sldId id="364" r:id="rId11"/>
    <p:sldId id="365" r:id="rId12"/>
    <p:sldId id="370" r:id="rId13"/>
    <p:sldId id="367" r:id="rId14"/>
    <p:sldId id="379" r:id="rId15"/>
    <p:sldId id="380" r:id="rId16"/>
    <p:sldId id="383" r:id="rId17"/>
    <p:sldId id="384" r:id="rId18"/>
    <p:sldId id="385" r:id="rId19"/>
    <p:sldId id="368" r:id="rId20"/>
    <p:sldId id="378" r:id="rId21"/>
    <p:sldId id="357" r:id="rId22"/>
    <p:sldId id="358" r:id="rId23"/>
    <p:sldId id="371" r:id="rId24"/>
    <p:sldId id="359" r:id="rId25"/>
    <p:sldId id="372" r:id="rId26"/>
    <p:sldId id="374" r:id="rId27"/>
    <p:sldId id="386" r:id="rId28"/>
    <p:sldId id="387" r:id="rId29"/>
    <p:sldId id="388" r:id="rId30"/>
    <p:sldId id="373" r:id="rId31"/>
    <p:sldId id="376" r:id="rId32"/>
  </p:sldIdLst>
  <p:sldSz cx="9144000" cy="5143500" type="screen16x9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FF"/>
    <a:srgbClr val="6EA6FF"/>
    <a:srgbClr val="C9DEFF"/>
    <a:srgbClr val="97C1FF"/>
    <a:srgbClr val="0530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33"/>
    <p:restoredTop sz="91654"/>
  </p:normalViewPr>
  <p:slideViewPr>
    <p:cSldViewPr snapToGrid="0" snapToObjects="1">
      <p:cViewPr varScale="1">
        <p:scale>
          <a:sx n="138" d="100"/>
          <a:sy n="138" d="100"/>
        </p:scale>
        <p:origin x="240" y="4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62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Group Name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73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.AppleSystemUIFont" charset="-12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spcBef>
        <a:spcPts val="600"/>
      </a:spcBef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1pPr>
    <a:lvl2pPr marL="174625" indent="-169863" algn="l" defTabSz="914400" rtl="0" eaLnBrk="1" latinLnBrk="0" hangingPunct="1">
      <a:spcBef>
        <a:spcPts val="600"/>
      </a:spcBef>
      <a:buFont typeface="System Font Regular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2pPr>
    <a:lvl3pPr marL="347472" indent="-173736" algn="l" defTabSz="914400" rtl="0" eaLnBrk="1" latinLnBrk="0" hangingPunct="1">
      <a:spcBef>
        <a:spcPts val="600"/>
      </a:spcBef>
      <a:buFont typeface="Arial" panose="020B0604020202020204" pitchFamily="34" charset="0"/>
      <a:buChar char="•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3pPr>
    <a:lvl4pPr marL="630936" indent="-173736" algn="l" defTabSz="914400" rtl="0" eaLnBrk="1" latinLnBrk="0" hangingPunct="1">
      <a:spcBef>
        <a:spcPts val="600"/>
      </a:spcBef>
      <a:buFont typeface="System Font Regular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4pPr>
    <a:lvl5pPr marL="174625" marR="0" indent="-169863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>
        <a:srgbClr val="000000"/>
      </a:buClr>
      <a:buSzTx/>
      <a:buFont typeface=".AppleSystemUIFont" charset="-120"/>
      <a:buChar char="»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4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Security update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Servers </a:t>
            </a:r>
            <a:r>
              <a:rPr lang="de-DE" dirty="0" err="1"/>
              <a:t>and</a:t>
            </a:r>
            <a:r>
              <a:rPr lang="de-DE" dirty="0"/>
              <a:t> OS</a:t>
            </a:r>
          </a:p>
          <a:p>
            <a:r>
              <a:rPr lang="de-DE" dirty="0"/>
              <a:t>- Care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problems</a:t>
            </a:r>
            <a:br>
              <a:rPr lang="de-DE" dirty="0"/>
            </a:br>
            <a:r>
              <a:rPr lang="de-DE" dirty="0"/>
              <a:t>- Care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reliable</a:t>
            </a:r>
            <a:r>
              <a:rPr lang="de-DE" dirty="0"/>
              <a:t> </a:t>
            </a:r>
            <a:r>
              <a:rPr lang="de-DE" dirty="0" err="1"/>
              <a:t>network</a:t>
            </a:r>
            <a:endParaRPr lang="de-DE" dirty="0"/>
          </a:p>
          <a:p>
            <a:endParaRPr lang="de-DE" dirty="0"/>
          </a:p>
          <a:p>
            <a:r>
              <a:rPr lang="de-DE" dirty="0"/>
              <a:t>- Power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Cooling</a:t>
            </a:r>
            <a:r>
              <a:rPr lang="de-DE" dirty="0"/>
              <a:t> </a:t>
            </a:r>
            <a:r>
              <a:rPr lang="de-DE" dirty="0" err="1"/>
              <a:t>needed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Datacenter</a:t>
            </a:r>
          </a:p>
          <a:p>
            <a:r>
              <a:rPr lang="de-DE" dirty="0"/>
              <a:t>  - Access </a:t>
            </a:r>
            <a:r>
              <a:rPr lang="de-DE" dirty="0" err="1"/>
              <a:t>control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0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Place </a:t>
            </a:r>
            <a:r>
              <a:rPr lang="de-DE" dirty="0" err="1"/>
              <a:t>your</a:t>
            </a:r>
            <a:r>
              <a:rPr lang="de-DE" dirty="0"/>
              <a:t> Server in Datacenter - </a:t>
            </a:r>
            <a:r>
              <a:rPr lang="de-DE" dirty="0" err="1"/>
              <a:t>Colocation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Use</a:t>
            </a:r>
            <a:r>
              <a:rPr lang="de-DE" dirty="0"/>
              <a:t> real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virtual</a:t>
            </a:r>
            <a:r>
              <a:rPr lang="de-DE" dirty="0"/>
              <a:t> Servers</a:t>
            </a:r>
          </a:p>
          <a:p>
            <a:r>
              <a:rPr lang="de-DE" dirty="0"/>
              <a:t>-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OS </a:t>
            </a:r>
            <a:r>
              <a:rPr lang="de-DE" dirty="0" err="1"/>
              <a:t>images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83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PaaS</a:t>
            </a:r>
            <a:r>
              <a:rPr lang="de-DE" dirty="0"/>
              <a:t> </a:t>
            </a:r>
            <a:r>
              <a:rPr lang="de-DE" dirty="0" err="1"/>
              <a:t>platfor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Server </a:t>
            </a:r>
            <a:r>
              <a:rPr lang="de-DE" dirty="0" err="1"/>
              <a:t>maintainence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SaaS </a:t>
            </a:r>
            <a:r>
              <a:rPr lang="de-DE" dirty="0" err="1"/>
              <a:t>offering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interfaces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45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pic>
        <p:nvPicPr>
          <p:cNvPr id="7" name="Picture" descr="IBM 8-bar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3812" y="4693077"/>
            <a:ext cx="521589" cy="20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218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2667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125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6804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6521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6188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5537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5720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0842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5110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8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2576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ue 60 rectangle">
            <a:extLst>
              <a:ext uri="{FF2B5EF4-FFF2-40B4-BE49-F238E27FC236}">
                <a16:creationId xmlns:a16="http://schemas.microsoft.com/office/drawing/2014/main" id="{91D1D188-D7EA-5A44-A392-6E9BFB996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7064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8311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8876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55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0084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7813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5423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bg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366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971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87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900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15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2668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2726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7183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2634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3691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62391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4F04016-134E-5847-8C7D-495FF4D6E4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8267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3196" y="2312884"/>
            <a:ext cx="1297608" cy="517732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1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9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Cool gray 10 rectangle">
            <a:extLst>
              <a:ext uri="{FF2B5EF4-FFF2-40B4-BE49-F238E27FC236}">
                <a16:creationId xmlns:a16="http://schemas.microsoft.com/office/drawing/2014/main" id="{838ABCAC-D266-7244-9068-DAD3FE4E7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3F3F3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30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12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21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61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81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1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" hidden="1">
            <a:extLst>
              <a:ext uri="{FF2B5EF4-FFF2-40B4-BE49-F238E27FC236}">
                <a16:creationId xmlns:a16="http://schemas.microsoft.com/office/drawing/2014/main" id="{0C4F1C52-4E00-9B42-8B21-690C46B2CC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66" y="201613"/>
            <a:ext cx="4143375" cy="429418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28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6EA6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6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51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240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531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Workshop  Hochschule Reutlingen © 2019 IBM Corporation</a:t>
            </a:r>
          </a:p>
          <a:p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0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6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3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856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33088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3"/>
            <a:ext cx="4123944" cy="1309877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66D531-042B-494C-8702-5C43B76E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3658" y="3205697"/>
            <a:ext cx="6405743" cy="1309876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180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5954" y="2315617"/>
            <a:ext cx="1292095" cy="512269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9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Workshop  Hochschule Reutlingen  © 2019 IBM Corporation</a:t>
            </a:r>
          </a:p>
        </p:txBody>
      </p:sp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3812" y="4693077"/>
            <a:ext cx="521589" cy="20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21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860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246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752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465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 i="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693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>
            <a:lvl1pPr>
              <a:defRPr b="0" i="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59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806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484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1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37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872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234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3BEF3B-E39E-D741-8D0B-79556060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547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306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382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3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 i="0">
                <a:latin typeface="IBM Plex Sans" panose="020B050305020300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281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647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394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rgbClr val="408BFC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532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accent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248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0" y="2571750"/>
            <a:ext cx="2286000" cy="2571750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09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noFill/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225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386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596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532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 i="0">
                <a:latin typeface="IBM Plex Sans" panose="020B050305020300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Cloud Workshop Hochschule Reutlingen/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237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7534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9995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3610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A559C73-A008-FB4D-B34A-1B1C1C01CD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819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5954" y="2315617"/>
            <a:ext cx="1292095" cy="512269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899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3812" y="4692553"/>
            <a:ext cx="521589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04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742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9067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051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5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3111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763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428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3012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5219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8560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82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7417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728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113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6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996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2318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747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0836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739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1556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2506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7946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2608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5913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8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1772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278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6756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089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0248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9177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2133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descr="IBM 8-bar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3196" y="2312885"/>
            <a:ext cx="1297608" cy="517732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311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3812" y="4692553"/>
            <a:ext cx="521589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01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7140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5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26" Type="http://schemas.openxmlformats.org/officeDocument/2006/relationships/slideLayout" Target="../slideLayouts/slideLayout90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9.xml"/><Relationship Id="rId33" Type="http://schemas.openxmlformats.org/officeDocument/2006/relationships/theme" Target="../theme/theme3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93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88.xml"/><Relationship Id="rId32" Type="http://schemas.openxmlformats.org/officeDocument/2006/relationships/slideLayout" Target="../slideLayouts/slideLayout96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28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31" Type="http://schemas.openxmlformats.org/officeDocument/2006/relationships/slideLayout" Target="../slideLayouts/slideLayout95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Relationship Id="rId27" Type="http://schemas.openxmlformats.org/officeDocument/2006/relationships/slideLayout" Target="../slideLayouts/slideLayout91.xml"/><Relationship Id="rId30" Type="http://schemas.openxmlformats.org/officeDocument/2006/relationships/slideLayout" Target="../slideLayouts/slideLayout94.xml"/><Relationship Id="rId8" Type="http://schemas.openxmlformats.org/officeDocument/2006/relationships/slideLayout" Target="../slideLayouts/slideLayout72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9.xml"/><Relationship Id="rId18" Type="http://schemas.openxmlformats.org/officeDocument/2006/relationships/slideLayout" Target="../slideLayouts/slideLayout114.xml"/><Relationship Id="rId26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99.xml"/><Relationship Id="rId21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slideLayout" Target="../slideLayouts/slideLayout113.xml"/><Relationship Id="rId25" Type="http://schemas.openxmlformats.org/officeDocument/2006/relationships/slideLayout" Target="../slideLayouts/slideLayout121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20" Type="http://schemas.openxmlformats.org/officeDocument/2006/relationships/slideLayout" Target="../slideLayouts/slideLayout116.xml"/><Relationship Id="rId29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24" Type="http://schemas.openxmlformats.org/officeDocument/2006/relationships/slideLayout" Target="../slideLayouts/slideLayout120.xml"/><Relationship Id="rId32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23" Type="http://schemas.openxmlformats.org/officeDocument/2006/relationships/slideLayout" Target="../slideLayouts/slideLayout119.xml"/><Relationship Id="rId28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06.xml"/><Relationship Id="rId19" Type="http://schemas.openxmlformats.org/officeDocument/2006/relationships/slideLayout" Target="../slideLayouts/slideLayout115.xml"/><Relationship Id="rId31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Relationship Id="rId22" Type="http://schemas.openxmlformats.org/officeDocument/2006/relationships/slideLayout" Target="../slideLayouts/slideLayout118.xml"/><Relationship Id="rId27" Type="http://schemas.openxmlformats.org/officeDocument/2006/relationships/slideLayout" Target="../slideLayouts/slideLayout123.xml"/><Relationship Id="rId30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Cloud Workshop  Hochschule Reutlingen © 2019 IBM Corporation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6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959" r:id="rId19"/>
    <p:sldLayoutId id="2147483845" r:id="rId20"/>
    <p:sldLayoutId id="2147483846" r:id="rId21"/>
    <p:sldLayoutId id="2147483847" r:id="rId22"/>
    <p:sldLayoutId id="2147483848" r:id="rId23"/>
    <p:sldLayoutId id="2147483849" r:id="rId24"/>
    <p:sldLayoutId id="2147483850" r:id="rId25"/>
    <p:sldLayoutId id="2147483851" r:id="rId26"/>
    <p:sldLayoutId id="2147483852" r:id="rId27"/>
    <p:sldLayoutId id="2147483853" r:id="rId28"/>
    <p:sldLayoutId id="2147483854" r:id="rId29"/>
    <p:sldLayoutId id="2147483855" r:id="rId30"/>
    <p:sldLayoutId id="2147483856" r:id="rId31"/>
    <p:sldLayoutId id="2147483857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 baseline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09978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  <p:sldLayoutId id="2147483876" r:id="rId18"/>
    <p:sldLayoutId id="2147483958" r:id="rId19"/>
    <p:sldLayoutId id="2147483878" r:id="rId20"/>
    <p:sldLayoutId id="2147483879" r:id="rId21"/>
    <p:sldLayoutId id="2147483880" r:id="rId22"/>
    <p:sldLayoutId id="2147483881" r:id="rId23"/>
    <p:sldLayoutId id="2147483882" r:id="rId24"/>
    <p:sldLayoutId id="2147483883" r:id="rId25"/>
    <p:sldLayoutId id="2147483884" r:id="rId26"/>
    <p:sldLayoutId id="2147483885" r:id="rId27"/>
    <p:sldLayoutId id="2147483886" r:id="rId28"/>
    <p:sldLayoutId id="2147483887" r:id="rId29"/>
    <p:sldLayoutId id="2147483888" r:id="rId30"/>
    <p:sldLayoutId id="2147483889" r:id="rId31"/>
    <p:sldLayoutId id="2147483890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 baseline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4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078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1" r:id="rId20"/>
    <p:sldLayoutId id="2147483912" r:id="rId21"/>
    <p:sldLayoutId id="2147483913" r:id="rId22"/>
    <p:sldLayoutId id="2147483914" r:id="rId23"/>
    <p:sldLayoutId id="2147483915" r:id="rId24"/>
    <p:sldLayoutId id="2147483916" r:id="rId25"/>
    <p:sldLayoutId id="2147483917" r:id="rId26"/>
    <p:sldLayoutId id="2147483918" r:id="rId27"/>
    <p:sldLayoutId id="2147483919" r:id="rId28"/>
    <p:sldLayoutId id="2147483920" r:id="rId29"/>
    <p:sldLayoutId id="2147483921" r:id="rId30"/>
    <p:sldLayoutId id="2147483922" r:id="rId31"/>
    <p:sldLayoutId id="2147483923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 baseline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5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1975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  <p:sldLayoutId id="2147483957" r:id="rId19"/>
    <p:sldLayoutId id="2147483944" r:id="rId20"/>
    <p:sldLayoutId id="2147483945" r:id="rId21"/>
    <p:sldLayoutId id="2147483946" r:id="rId22"/>
    <p:sldLayoutId id="2147483947" r:id="rId23"/>
    <p:sldLayoutId id="2147483948" r:id="rId24"/>
    <p:sldLayoutId id="2147483949" r:id="rId25"/>
    <p:sldLayoutId id="2147483950" r:id="rId26"/>
    <p:sldLayoutId id="2147483951" r:id="rId27"/>
    <p:sldLayoutId id="2147483952" r:id="rId28"/>
    <p:sldLayoutId id="2147483953" r:id="rId29"/>
    <p:sldLayoutId id="2147483954" r:id="rId30"/>
    <p:sldLayoutId id="2147483955" r:id="rId31"/>
    <p:sldLayoutId id="2147483956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 baseline="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4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Cloud Workshop</a:t>
            </a:r>
            <a:br>
              <a:rPr lang="en-US" dirty="0"/>
            </a:br>
            <a:r>
              <a:rPr lang="en-US" dirty="0"/>
              <a:t>Hochschule Reutlingen</a:t>
            </a:r>
            <a:br>
              <a:rPr lang="en-US" dirty="0"/>
            </a:br>
            <a:r>
              <a:rPr lang="en-US" dirty="0"/>
              <a:t>—</a:t>
            </a:r>
            <a:br>
              <a:rPr lang="en-US" dirty="0"/>
            </a:br>
            <a:r>
              <a:rPr lang="en-US" dirty="0"/>
              <a:t>Martin Henke</a:t>
            </a:r>
            <a:br>
              <a:rPr lang="en-US" dirty="0"/>
            </a:br>
            <a:r>
              <a:rPr lang="en-US" dirty="0"/>
              <a:t>Marc Schwind</a:t>
            </a:r>
            <a:br>
              <a:rPr lang="en-US" dirty="0"/>
            </a:br>
            <a:r>
              <a:rPr lang="en-US" dirty="0"/>
              <a:t>Enrico </a:t>
            </a:r>
            <a:r>
              <a:rPr lang="en-US" dirty="0" err="1"/>
              <a:t>Regge</a:t>
            </a:r>
            <a:br>
              <a:rPr lang="en-US" dirty="0"/>
            </a:br>
            <a:r>
              <a:rPr lang="en-US" dirty="0"/>
              <a:t>Michael Schäfer</a:t>
            </a:r>
          </a:p>
        </p:txBody>
      </p:sp>
    </p:spTree>
    <p:extLst>
      <p:ext uri="{BB962C8B-B14F-4D97-AF65-F5344CB8AC3E}">
        <p14:creationId xmlns:p14="http://schemas.microsoft.com/office/powerpoint/2010/main" val="1239456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1083061" y="4802229"/>
            <a:ext cx="4114735" cy="166687"/>
          </a:xfrm>
        </p:spPr>
        <p:txBody>
          <a:bodyPr/>
          <a:lstStyle/>
          <a:p>
            <a:r>
              <a:rPr lang="en-US" dirty="0"/>
              <a:t>Cloud Workshop  Hochschule Reutlingen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6340167" y="4375368"/>
            <a:ext cx="1828732" cy="166687"/>
          </a:xfrm>
        </p:spPr>
        <p:txBody>
          <a:bodyPr/>
          <a:lstStyle/>
          <a:p>
            <a:fld id="{59395FB3-9C97-154F-86B2-7E381B95126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330D3-BE4F-1549-B5C7-2231994AA5D3}"/>
              </a:ext>
            </a:extLst>
          </p:cNvPr>
          <p:cNvSpPr/>
          <p:nvPr/>
        </p:nvSpPr>
        <p:spPr bwMode="auto">
          <a:xfrm>
            <a:off x="3326546" y="1430435"/>
            <a:ext cx="1383738" cy="1011505"/>
          </a:xfrm>
          <a:prstGeom prst="rect">
            <a:avLst/>
          </a:prstGeom>
          <a:solidFill>
            <a:srgbClr val="6EA6FF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Your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 Cool App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2FDE784D-2533-6144-A5DB-67E29194D670}"/>
              </a:ext>
            </a:extLst>
          </p:cNvPr>
          <p:cNvSpPr/>
          <p:nvPr/>
        </p:nvSpPr>
        <p:spPr bwMode="auto">
          <a:xfrm>
            <a:off x="5717865" y="1606802"/>
            <a:ext cx="631178" cy="704008"/>
          </a:xfrm>
          <a:prstGeom prst="can">
            <a:avLst/>
          </a:prstGeom>
          <a:solidFill>
            <a:srgbClr val="6EA6FF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Your</a:t>
            </a:r>
            <a:b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3422D2-348B-B44A-9C4F-78D4849DF4AA}"/>
              </a:ext>
            </a:extLst>
          </p:cNvPr>
          <p:cNvSpPr/>
          <p:nvPr/>
        </p:nvSpPr>
        <p:spPr bwMode="auto">
          <a:xfrm>
            <a:off x="3326545" y="2569755"/>
            <a:ext cx="1383738" cy="559868"/>
          </a:xfrm>
          <a:prstGeom prst="rect">
            <a:avLst/>
          </a:prstGeom>
          <a:solidFill>
            <a:srgbClr val="97C1FF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Node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 JS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7929B8-97F0-1A4E-8E38-EAFD49D49800}"/>
              </a:ext>
            </a:extLst>
          </p:cNvPr>
          <p:cNvSpPr/>
          <p:nvPr/>
        </p:nvSpPr>
        <p:spPr bwMode="auto">
          <a:xfrm>
            <a:off x="5335516" y="2569755"/>
            <a:ext cx="1368903" cy="559868"/>
          </a:xfrm>
          <a:prstGeom prst="rect">
            <a:avLst/>
          </a:prstGeom>
          <a:solidFill>
            <a:srgbClr val="97C1FF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MySQL</a:t>
            </a:r>
          </a:p>
        </p:txBody>
      </p:sp>
      <p:pic>
        <p:nvPicPr>
          <p:cNvPr id="28" name="Graphic 27" descr="Group of women">
            <a:extLst>
              <a:ext uri="{FF2B5EF4-FFF2-40B4-BE49-F238E27FC236}">
                <a16:creationId xmlns:a16="http://schemas.microsoft.com/office/drawing/2014/main" id="{59F5D759-D4BB-3E47-AAE0-0EF164AC6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1699" y="2779597"/>
            <a:ext cx="914400" cy="914400"/>
          </a:xfrm>
          <a:prstGeom prst="rect">
            <a:avLst/>
          </a:prstGeom>
        </p:spPr>
      </p:pic>
      <p:pic>
        <p:nvPicPr>
          <p:cNvPr id="30" name="Graphic 29" descr="Man">
            <a:extLst>
              <a:ext uri="{FF2B5EF4-FFF2-40B4-BE49-F238E27FC236}">
                <a16:creationId xmlns:a16="http://schemas.microsoft.com/office/drawing/2014/main" id="{ED62C46F-D354-E746-B04F-F4759D5955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870" y="21125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7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Workshop  Hochschule Reutlingen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0C6F58F1-FB53-FF47-8401-7F1AAB38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/>
          <a:p>
            <a:r>
              <a:rPr lang="en-US" sz="8800" dirty="0"/>
              <a:t>One more  Thing</a:t>
            </a:r>
          </a:p>
        </p:txBody>
      </p:sp>
    </p:spTree>
    <p:extLst>
      <p:ext uri="{BB962C8B-B14F-4D97-AF65-F5344CB8AC3E}">
        <p14:creationId xmlns:p14="http://schemas.microsoft.com/office/powerpoint/2010/main" val="245984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Workshop  Hochschule Reutlingen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0C6F58F1-FB53-FF47-8401-7F1AAB38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/>
          <a:p>
            <a:r>
              <a:rPr lang="en-US" sz="8800" dirty="0" err="1"/>
              <a:t>FaaS</a:t>
            </a:r>
            <a:br>
              <a:rPr lang="en-US" sz="8800" dirty="0"/>
            </a:br>
            <a:br>
              <a:rPr lang="en-US" sz="8800" dirty="0"/>
            </a:br>
            <a:r>
              <a:rPr lang="en-US" sz="8800" dirty="0"/>
              <a:t>(aka Serverless)</a:t>
            </a:r>
          </a:p>
        </p:txBody>
      </p:sp>
    </p:spTree>
    <p:extLst>
      <p:ext uri="{BB962C8B-B14F-4D97-AF65-F5344CB8AC3E}">
        <p14:creationId xmlns:p14="http://schemas.microsoft.com/office/powerpoint/2010/main" val="49760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Workshop  Hochschule Reutlingen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0C6F58F1-FB53-FF47-8401-7F1AAB38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28" y="2012604"/>
            <a:ext cx="8778172" cy="4404360"/>
          </a:xfrm>
        </p:spPr>
        <p:txBody>
          <a:bodyPr/>
          <a:lstStyle/>
          <a:p>
            <a:r>
              <a:rPr lang="en-US" sz="2800" dirty="0">
                <a:latin typeface="IBM Plex Mono" panose="020B0509050203000203" pitchFamily="49" charset="77"/>
              </a:rPr>
              <a:t>function main(params) {</a:t>
            </a:r>
            <a:br>
              <a:rPr lang="en-US" sz="2800" dirty="0">
                <a:latin typeface="IBM Plex Mono" panose="020B0509050203000203" pitchFamily="49" charset="77"/>
              </a:rPr>
            </a:br>
            <a:r>
              <a:rPr lang="en-US" sz="2800" dirty="0">
                <a:latin typeface="IBM Plex Mono" panose="020B0509050203000203" pitchFamily="49" charset="77"/>
              </a:rPr>
              <a:t>	return { message: 'Hello World' };</a:t>
            </a:r>
            <a:br>
              <a:rPr lang="en-US" sz="2800" dirty="0">
                <a:latin typeface="IBM Plex Mono" panose="020B0509050203000203" pitchFamily="49" charset="77"/>
              </a:rPr>
            </a:br>
            <a:r>
              <a:rPr lang="en-US" sz="2800" dirty="0">
                <a:latin typeface="IBM Plex Mono" panose="020B0509050203000203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5141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Workshop  Hochschule Reutlingen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0C6F58F1-FB53-FF47-8401-7F1AAB38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66" y="466883"/>
            <a:ext cx="8778172" cy="4404360"/>
          </a:xfrm>
        </p:spPr>
        <p:txBody>
          <a:bodyPr/>
          <a:lstStyle/>
          <a:p>
            <a:br>
              <a:rPr lang="en-US" sz="2800" dirty="0">
                <a:latin typeface="IBM Plex Mono" panose="020B0509050203000203" pitchFamily="49" charset="77"/>
              </a:rPr>
            </a:br>
            <a:r>
              <a:rPr lang="en-US" sz="2800" dirty="0">
                <a:latin typeface="IBM Plex Mono" panose="020B0509050203000203" pitchFamily="49" charset="77"/>
              </a:rPr>
              <a:t>Exposed via API or started by Event</a:t>
            </a:r>
            <a:br>
              <a:rPr lang="en-US" sz="2800" dirty="0">
                <a:latin typeface="IBM Plex Mono" panose="020B0509050203000203" pitchFamily="49" charset="77"/>
              </a:rPr>
            </a:br>
            <a:br>
              <a:rPr lang="en-US" sz="2800" dirty="0">
                <a:latin typeface="IBM Plex Mono" panose="020B0509050203000203" pitchFamily="49" charset="77"/>
              </a:rPr>
            </a:br>
            <a:r>
              <a:rPr lang="en-US" sz="2800" dirty="0">
                <a:latin typeface="IBM Plex Mono" panose="020B0509050203000203" pitchFamily="49" charset="77"/>
              </a:rPr>
              <a:t>No cost when not invoked</a:t>
            </a:r>
            <a:br>
              <a:rPr lang="en-US" sz="2800" dirty="0">
                <a:latin typeface="IBM Plex Mono" panose="020B0509050203000203" pitchFamily="49" charset="77"/>
              </a:rPr>
            </a:br>
            <a:br>
              <a:rPr lang="en-US" sz="2800" dirty="0">
                <a:latin typeface="IBM Plex Mono" panose="020B0509050203000203" pitchFamily="49" charset="77"/>
              </a:rPr>
            </a:br>
            <a:r>
              <a:rPr lang="en-US" sz="2800" dirty="0">
                <a:latin typeface="IBM Plex Mono" panose="020B0509050203000203" pitchFamily="49" charset="77"/>
              </a:rPr>
              <a:t>Scales automatically</a:t>
            </a:r>
            <a:br>
              <a:rPr lang="en-US" sz="2800" dirty="0">
                <a:latin typeface="IBM Plex Mono" panose="020B0509050203000203" pitchFamily="49" charset="77"/>
              </a:rPr>
            </a:br>
            <a:br>
              <a:rPr lang="en-US" sz="2800" dirty="0">
                <a:latin typeface="IBM Plex Mono" panose="020B0509050203000203" pitchFamily="49" charset="77"/>
              </a:rPr>
            </a:br>
            <a:r>
              <a:rPr lang="en-US" sz="2800" dirty="0">
                <a:latin typeface="IBM Plex Mono" panose="020B0509050203000203" pitchFamily="49" charset="77"/>
              </a:rPr>
              <a:t>Sequences to combine actions</a:t>
            </a:r>
            <a:br>
              <a:rPr lang="en-US" sz="2800" dirty="0">
                <a:latin typeface="IBM Plex Mono" panose="020B0509050203000203" pitchFamily="49" charset="77"/>
              </a:rPr>
            </a:br>
            <a:br>
              <a:rPr lang="en-US" sz="2800" dirty="0">
                <a:latin typeface="IBM Plex Mono" panose="020B0509050203000203" pitchFamily="49" charset="77"/>
              </a:rPr>
            </a:br>
            <a:endParaRPr lang="en-US" sz="2800" dirty="0">
              <a:latin typeface="IBM Plex Mono" panose="020B05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72139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Workshop  Hochschule Reutlingen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55259-C710-BF4C-914E-CFF35CF1C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458" y="83127"/>
            <a:ext cx="5211885" cy="464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31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Why Cloud ???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Workshop  Hochschule Reutlingen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70284-5928-2345-8FB5-A6A94FB62DFF}"/>
              </a:ext>
            </a:extLst>
          </p:cNvPr>
          <p:cNvSpPr txBox="1"/>
          <p:nvPr/>
        </p:nvSpPr>
        <p:spPr>
          <a:xfrm>
            <a:off x="228666" y="1461154"/>
            <a:ext cx="55782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5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Speed </a:t>
            </a:r>
            <a:r>
              <a:rPr lang="de-DE" sz="5400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to</a:t>
            </a:r>
            <a:r>
              <a:rPr lang="de-DE" sz="5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 Market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5400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Scale</a:t>
            </a:r>
            <a:r>
              <a:rPr lang="de-DE" sz="5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5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Money</a:t>
            </a:r>
          </a:p>
        </p:txBody>
      </p:sp>
    </p:spTree>
    <p:extLst>
      <p:ext uri="{BB962C8B-B14F-4D97-AF65-F5344CB8AC3E}">
        <p14:creationId xmlns:p14="http://schemas.microsoft.com/office/powerpoint/2010/main" val="2498663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Workshop  Hochschule Reutlingen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424A85E-05C5-D74C-AA5C-D8260011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</a:t>
            </a:r>
            <a:br>
              <a:rPr lang="de-DE" dirty="0"/>
            </a:br>
            <a:br>
              <a:rPr lang="de-DE" dirty="0"/>
            </a:br>
            <a:r>
              <a:rPr lang="de-DE" sz="6000" dirty="0" err="1"/>
              <a:t>Platforms</a:t>
            </a:r>
            <a:r>
              <a:rPr lang="de-DE" sz="6000" dirty="0"/>
              <a:t> &amp; </a:t>
            </a:r>
            <a:br>
              <a:rPr lang="de-DE" dirty="0"/>
            </a:br>
            <a:r>
              <a:rPr lang="de-DE" sz="6000" dirty="0"/>
              <a:t>Service </a:t>
            </a:r>
            <a:r>
              <a:rPr lang="de-DE" sz="6000" dirty="0" err="1"/>
              <a:t>Catalog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55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???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Workshop  Hochschule Reutlingen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85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Workshop  Hochschule Reutlingen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0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  <a:br>
              <a:rPr lang="en-US" dirty="0"/>
            </a:br>
            <a:r>
              <a:rPr lang="en-US" dirty="0"/>
              <a:t>Cloud ???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Workshop  Hochschule Reutlingen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28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Workshop  Hochschule Reutlingen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C5C3B33E-2669-AF4D-9722-00A1850D6A22}"/>
              </a:ext>
            </a:extLst>
          </p:cNvPr>
          <p:cNvSpPr/>
          <p:nvPr/>
        </p:nvSpPr>
        <p:spPr>
          <a:xfrm>
            <a:off x="4952880" y="673330"/>
            <a:ext cx="4099320" cy="403848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79EEBDBE-B37B-1442-8230-EBF781DA4E0C}"/>
              </a:ext>
            </a:extLst>
          </p:cNvPr>
          <p:cNvSpPr/>
          <p:nvPr/>
        </p:nvSpPr>
        <p:spPr>
          <a:xfrm>
            <a:off x="8305920" y="2419200"/>
            <a:ext cx="685440" cy="456840"/>
          </a:xfrm>
          <a:prstGeom prst="can">
            <a:avLst>
              <a:gd name="adj" fmla="val 25000"/>
            </a:avLst>
          </a:prstGeom>
          <a:solidFill>
            <a:srgbClr val="F79646"/>
          </a:solidFill>
          <a:ln>
            <a:solidFill>
              <a:srgbClr val="EEECE1"/>
            </a:solidFill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DA64E69F-2516-3540-93BC-D984B8826733}"/>
              </a:ext>
            </a:extLst>
          </p:cNvPr>
          <p:cNvSpPr/>
          <p:nvPr/>
        </p:nvSpPr>
        <p:spPr>
          <a:xfrm>
            <a:off x="4952880" y="2876400"/>
            <a:ext cx="1066320" cy="304560"/>
          </a:xfrm>
          <a:prstGeom prst="rect">
            <a:avLst/>
          </a:prstGeom>
          <a:solidFill>
            <a:srgbClr val="DEEEFE"/>
          </a:solidFill>
          <a:ln>
            <a:solidFill>
              <a:srgbClr val="EEECE1"/>
            </a:solidFill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Run-time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C0EAC901-0DDC-DE48-BD6A-CD00C977FD4D}"/>
              </a:ext>
            </a:extLst>
          </p:cNvPr>
          <p:cNvSpPr/>
          <p:nvPr/>
        </p:nvSpPr>
        <p:spPr>
          <a:xfrm>
            <a:off x="6324480" y="1352160"/>
            <a:ext cx="1676160" cy="456840"/>
          </a:xfrm>
          <a:prstGeom prst="rect">
            <a:avLst/>
          </a:prstGeom>
          <a:solidFill>
            <a:srgbClr val="4F81BD"/>
          </a:solidFill>
          <a:ln>
            <a:solidFill>
              <a:srgbClr val="EEECE1"/>
            </a:solidFill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Orders service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5">
            <a:extLst>
              <a:ext uri="{FF2B5EF4-FFF2-40B4-BE49-F238E27FC236}">
                <a16:creationId xmlns:a16="http://schemas.microsoft.com/office/drawing/2014/main" id="{18D319BE-54AC-A74F-BAA6-C9D834818F3D}"/>
              </a:ext>
            </a:extLst>
          </p:cNvPr>
          <p:cNvSpPr/>
          <p:nvPr/>
        </p:nvSpPr>
        <p:spPr>
          <a:xfrm>
            <a:off x="6324480" y="2419200"/>
            <a:ext cx="1676160" cy="456840"/>
          </a:xfrm>
          <a:prstGeom prst="rect">
            <a:avLst/>
          </a:prstGeom>
          <a:solidFill>
            <a:srgbClr val="4F81BD"/>
          </a:solidFill>
          <a:ln>
            <a:solidFill>
              <a:srgbClr val="EEECE1"/>
            </a:solidFill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Shipping service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AACF8139-71A6-AE4F-989E-DCD2EAB9255E}"/>
              </a:ext>
            </a:extLst>
          </p:cNvPr>
          <p:cNvSpPr/>
          <p:nvPr/>
        </p:nvSpPr>
        <p:spPr>
          <a:xfrm>
            <a:off x="6324480" y="3486240"/>
            <a:ext cx="1676160" cy="456840"/>
          </a:xfrm>
          <a:prstGeom prst="rect">
            <a:avLst/>
          </a:prstGeom>
          <a:solidFill>
            <a:srgbClr val="4F81BD"/>
          </a:solidFill>
          <a:ln>
            <a:solidFill>
              <a:srgbClr val="EEECE1"/>
            </a:solidFill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Catalog service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7">
            <a:extLst>
              <a:ext uri="{FF2B5EF4-FFF2-40B4-BE49-F238E27FC236}">
                <a16:creationId xmlns:a16="http://schemas.microsoft.com/office/drawing/2014/main" id="{6F72C42E-E3D1-3942-9699-3408B8B4DAD9}"/>
              </a:ext>
            </a:extLst>
          </p:cNvPr>
          <p:cNvSpPr/>
          <p:nvPr/>
        </p:nvSpPr>
        <p:spPr>
          <a:xfrm>
            <a:off x="8001000" y="2647800"/>
            <a:ext cx="304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79646"/>
            </a:solidFill>
            <a:round/>
            <a:tailEnd type="stealth" w="med" len="lg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8">
            <a:extLst>
              <a:ext uri="{FF2B5EF4-FFF2-40B4-BE49-F238E27FC236}">
                <a16:creationId xmlns:a16="http://schemas.microsoft.com/office/drawing/2014/main" id="{365BA118-1814-2746-898E-0B0928A376FE}"/>
              </a:ext>
            </a:extLst>
          </p:cNvPr>
          <p:cNvSpPr/>
          <p:nvPr/>
        </p:nvSpPr>
        <p:spPr>
          <a:xfrm>
            <a:off x="4952880" y="2419200"/>
            <a:ext cx="1066320" cy="456840"/>
          </a:xfrm>
          <a:prstGeom prst="rect">
            <a:avLst/>
          </a:prstGeom>
          <a:solidFill>
            <a:srgbClr val="4F81BD"/>
          </a:solidFill>
          <a:ln>
            <a:solidFill>
              <a:srgbClr val="EEECE1"/>
            </a:solidFill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Storefront UI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CustomShape 9">
            <a:extLst>
              <a:ext uri="{FF2B5EF4-FFF2-40B4-BE49-F238E27FC236}">
                <a16:creationId xmlns:a16="http://schemas.microsoft.com/office/drawing/2014/main" id="{D3FF0D09-40C8-BD4D-881D-C22DE68980B6}"/>
              </a:ext>
            </a:extLst>
          </p:cNvPr>
          <p:cNvSpPr/>
          <p:nvPr/>
        </p:nvSpPr>
        <p:spPr>
          <a:xfrm flipV="1">
            <a:off x="6019920" y="1568880"/>
            <a:ext cx="304560" cy="1066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79646"/>
            </a:solidFill>
            <a:round/>
            <a:tailEnd type="stealth" w="med" len="lg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0">
            <a:extLst>
              <a:ext uri="{FF2B5EF4-FFF2-40B4-BE49-F238E27FC236}">
                <a16:creationId xmlns:a16="http://schemas.microsoft.com/office/drawing/2014/main" id="{7634AD83-C341-8E44-94AF-A3616685CA48}"/>
              </a:ext>
            </a:extLst>
          </p:cNvPr>
          <p:cNvSpPr/>
          <p:nvPr/>
        </p:nvSpPr>
        <p:spPr>
          <a:xfrm>
            <a:off x="6019920" y="2647800"/>
            <a:ext cx="304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79646"/>
            </a:solidFill>
            <a:round/>
            <a:tailEnd type="stealth" w="med" len="lg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1">
            <a:extLst>
              <a:ext uri="{FF2B5EF4-FFF2-40B4-BE49-F238E27FC236}">
                <a16:creationId xmlns:a16="http://schemas.microsoft.com/office/drawing/2014/main" id="{DEFB14AD-05E8-1D42-B937-D65D7BBA3815}"/>
              </a:ext>
            </a:extLst>
          </p:cNvPr>
          <p:cNvSpPr/>
          <p:nvPr/>
        </p:nvSpPr>
        <p:spPr>
          <a:xfrm>
            <a:off x="6019920" y="2647800"/>
            <a:ext cx="304560" cy="1066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79646"/>
            </a:solidFill>
            <a:round/>
            <a:tailEnd type="stealth" w="med" len="lg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2">
            <a:extLst>
              <a:ext uri="{FF2B5EF4-FFF2-40B4-BE49-F238E27FC236}">
                <a16:creationId xmlns:a16="http://schemas.microsoft.com/office/drawing/2014/main" id="{63CBBB39-3117-3D43-85BE-AB8E4794E1BA}"/>
              </a:ext>
            </a:extLst>
          </p:cNvPr>
          <p:cNvSpPr/>
          <p:nvPr/>
        </p:nvSpPr>
        <p:spPr>
          <a:xfrm>
            <a:off x="6324480" y="3943080"/>
            <a:ext cx="1676160" cy="304560"/>
          </a:xfrm>
          <a:prstGeom prst="rect">
            <a:avLst/>
          </a:prstGeom>
          <a:solidFill>
            <a:srgbClr val="DEEEFE"/>
          </a:solidFill>
          <a:ln>
            <a:solidFill>
              <a:srgbClr val="EEECE1"/>
            </a:solidFill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Run-time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CustomShape 13">
            <a:extLst>
              <a:ext uri="{FF2B5EF4-FFF2-40B4-BE49-F238E27FC236}">
                <a16:creationId xmlns:a16="http://schemas.microsoft.com/office/drawing/2014/main" id="{DBB355AC-A2FD-104D-90E2-3B68DB5D4C73}"/>
              </a:ext>
            </a:extLst>
          </p:cNvPr>
          <p:cNvSpPr/>
          <p:nvPr/>
        </p:nvSpPr>
        <p:spPr>
          <a:xfrm>
            <a:off x="6324480" y="2876400"/>
            <a:ext cx="1676160" cy="304560"/>
          </a:xfrm>
          <a:prstGeom prst="rect">
            <a:avLst/>
          </a:prstGeom>
          <a:solidFill>
            <a:srgbClr val="DEEEFE"/>
          </a:solidFill>
          <a:ln>
            <a:solidFill>
              <a:srgbClr val="EEECE1"/>
            </a:solidFill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Run-time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CustomShape 14">
            <a:extLst>
              <a:ext uri="{FF2B5EF4-FFF2-40B4-BE49-F238E27FC236}">
                <a16:creationId xmlns:a16="http://schemas.microsoft.com/office/drawing/2014/main" id="{5D35849A-4E3F-7A44-92B9-D163B2E5B69C}"/>
              </a:ext>
            </a:extLst>
          </p:cNvPr>
          <p:cNvSpPr/>
          <p:nvPr/>
        </p:nvSpPr>
        <p:spPr>
          <a:xfrm>
            <a:off x="6324480" y="1809720"/>
            <a:ext cx="1676160" cy="304560"/>
          </a:xfrm>
          <a:prstGeom prst="rect">
            <a:avLst/>
          </a:prstGeom>
          <a:solidFill>
            <a:srgbClr val="DEEEFE"/>
          </a:solidFill>
          <a:ln>
            <a:solidFill>
              <a:srgbClr val="EEECE1"/>
            </a:solidFill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Run-time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CustomShape 15">
            <a:extLst>
              <a:ext uri="{FF2B5EF4-FFF2-40B4-BE49-F238E27FC236}">
                <a16:creationId xmlns:a16="http://schemas.microsoft.com/office/drawing/2014/main" id="{C5669DF4-85B1-F341-902C-24C354B818A0}"/>
              </a:ext>
            </a:extLst>
          </p:cNvPr>
          <p:cNvSpPr/>
          <p:nvPr/>
        </p:nvSpPr>
        <p:spPr>
          <a:xfrm>
            <a:off x="8305920" y="3486240"/>
            <a:ext cx="685440" cy="456840"/>
          </a:xfrm>
          <a:prstGeom prst="can">
            <a:avLst>
              <a:gd name="adj" fmla="val 25000"/>
            </a:avLst>
          </a:prstGeom>
          <a:solidFill>
            <a:srgbClr val="F79646"/>
          </a:solidFill>
          <a:ln>
            <a:solidFill>
              <a:srgbClr val="EEECE1"/>
            </a:solidFill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CustomShape 16">
            <a:extLst>
              <a:ext uri="{FF2B5EF4-FFF2-40B4-BE49-F238E27FC236}">
                <a16:creationId xmlns:a16="http://schemas.microsoft.com/office/drawing/2014/main" id="{536F6B63-1BBC-F841-9AD9-10C216C33AEC}"/>
              </a:ext>
            </a:extLst>
          </p:cNvPr>
          <p:cNvSpPr/>
          <p:nvPr/>
        </p:nvSpPr>
        <p:spPr>
          <a:xfrm>
            <a:off x="8001000" y="3714480"/>
            <a:ext cx="304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79646"/>
            </a:solidFill>
            <a:round/>
            <a:tailEnd type="stealth" w="med" len="lg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17">
            <a:extLst>
              <a:ext uri="{FF2B5EF4-FFF2-40B4-BE49-F238E27FC236}">
                <a16:creationId xmlns:a16="http://schemas.microsoft.com/office/drawing/2014/main" id="{8A7BBED9-F69C-F949-B991-AA4763BDA82F}"/>
              </a:ext>
            </a:extLst>
          </p:cNvPr>
          <p:cNvSpPr/>
          <p:nvPr/>
        </p:nvSpPr>
        <p:spPr>
          <a:xfrm>
            <a:off x="8305920" y="1352160"/>
            <a:ext cx="685440" cy="456840"/>
          </a:xfrm>
          <a:prstGeom prst="can">
            <a:avLst>
              <a:gd name="adj" fmla="val 25000"/>
            </a:avLst>
          </a:prstGeom>
          <a:solidFill>
            <a:srgbClr val="F79646"/>
          </a:solidFill>
          <a:ln>
            <a:solidFill>
              <a:srgbClr val="EEECE1"/>
            </a:solidFill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18">
            <a:extLst>
              <a:ext uri="{FF2B5EF4-FFF2-40B4-BE49-F238E27FC236}">
                <a16:creationId xmlns:a16="http://schemas.microsoft.com/office/drawing/2014/main" id="{1441358D-5E46-6148-899E-4E5C64EBA4E4}"/>
              </a:ext>
            </a:extLst>
          </p:cNvPr>
          <p:cNvSpPr/>
          <p:nvPr/>
        </p:nvSpPr>
        <p:spPr>
          <a:xfrm>
            <a:off x="8001000" y="1580760"/>
            <a:ext cx="304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79646"/>
            </a:solidFill>
            <a:round/>
            <a:tailEnd type="stealth" w="med" len="lg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19">
            <a:extLst>
              <a:ext uri="{FF2B5EF4-FFF2-40B4-BE49-F238E27FC236}">
                <a16:creationId xmlns:a16="http://schemas.microsoft.com/office/drawing/2014/main" id="{01F285F6-6A61-D848-AD48-DBBFA57A6F76}"/>
              </a:ext>
            </a:extLst>
          </p:cNvPr>
          <p:cNvSpPr/>
          <p:nvPr/>
        </p:nvSpPr>
        <p:spPr>
          <a:xfrm>
            <a:off x="5969160" y="819000"/>
            <a:ext cx="2170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Microservice Based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CustomShape 20">
            <a:extLst>
              <a:ext uri="{FF2B5EF4-FFF2-40B4-BE49-F238E27FC236}">
                <a16:creationId xmlns:a16="http://schemas.microsoft.com/office/drawing/2014/main" id="{97FB1CE7-B911-E546-BF36-D1241901A08B}"/>
              </a:ext>
            </a:extLst>
          </p:cNvPr>
          <p:cNvSpPr/>
          <p:nvPr/>
        </p:nvSpPr>
        <p:spPr>
          <a:xfrm>
            <a:off x="762120" y="673330"/>
            <a:ext cx="3560400" cy="403848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21">
            <a:extLst>
              <a:ext uri="{FF2B5EF4-FFF2-40B4-BE49-F238E27FC236}">
                <a16:creationId xmlns:a16="http://schemas.microsoft.com/office/drawing/2014/main" id="{1CC3356A-D370-AC4C-BC4D-11218836B44A}"/>
              </a:ext>
            </a:extLst>
          </p:cNvPr>
          <p:cNvSpPr/>
          <p:nvPr/>
        </p:nvSpPr>
        <p:spPr>
          <a:xfrm>
            <a:off x="817560" y="2559240"/>
            <a:ext cx="615240" cy="399960"/>
          </a:xfrm>
          <a:prstGeom prst="rect">
            <a:avLst/>
          </a:prstGeom>
          <a:solidFill>
            <a:srgbClr val="F79646"/>
          </a:solidFill>
          <a:ln>
            <a:solidFill>
              <a:srgbClr val="EEECE1"/>
            </a:solidFill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Proxy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CustomShape 22">
            <a:extLst>
              <a:ext uri="{FF2B5EF4-FFF2-40B4-BE49-F238E27FC236}">
                <a16:creationId xmlns:a16="http://schemas.microsoft.com/office/drawing/2014/main" id="{2966422D-C57D-794D-9BB4-9C1CEFD1CFCC}"/>
              </a:ext>
            </a:extLst>
          </p:cNvPr>
          <p:cNvSpPr/>
          <p:nvPr/>
        </p:nvSpPr>
        <p:spPr>
          <a:xfrm>
            <a:off x="1731960" y="1428480"/>
            <a:ext cx="1599840" cy="2666880"/>
          </a:xfrm>
          <a:prstGeom prst="rect">
            <a:avLst/>
          </a:prstGeom>
          <a:solidFill>
            <a:srgbClr val="F79646"/>
          </a:solidFill>
          <a:ln>
            <a:solidFill>
              <a:srgbClr val="EEECE1"/>
            </a:solidFill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Application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CustomShape 23">
            <a:extLst>
              <a:ext uri="{FF2B5EF4-FFF2-40B4-BE49-F238E27FC236}">
                <a16:creationId xmlns:a16="http://schemas.microsoft.com/office/drawing/2014/main" id="{CA572A46-2FCB-A84A-A9B9-C077D1285093}"/>
              </a:ext>
            </a:extLst>
          </p:cNvPr>
          <p:cNvSpPr/>
          <p:nvPr/>
        </p:nvSpPr>
        <p:spPr>
          <a:xfrm>
            <a:off x="3637080" y="2557440"/>
            <a:ext cx="553680" cy="399960"/>
          </a:xfrm>
          <a:prstGeom prst="can">
            <a:avLst>
              <a:gd name="adj" fmla="val 25000"/>
            </a:avLst>
          </a:prstGeom>
          <a:solidFill>
            <a:srgbClr val="F79646"/>
          </a:solidFill>
          <a:ln>
            <a:solidFill>
              <a:srgbClr val="EEECE1"/>
            </a:solidFill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CustomShape 24">
            <a:extLst>
              <a:ext uri="{FF2B5EF4-FFF2-40B4-BE49-F238E27FC236}">
                <a16:creationId xmlns:a16="http://schemas.microsoft.com/office/drawing/2014/main" id="{B94D57A4-F69F-D742-AB28-6BF83F08302D}"/>
              </a:ext>
            </a:extLst>
          </p:cNvPr>
          <p:cNvSpPr/>
          <p:nvPr/>
        </p:nvSpPr>
        <p:spPr>
          <a:xfrm>
            <a:off x="1731960" y="4172040"/>
            <a:ext cx="1599840" cy="399600"/>
          </a:xfrm>
          <a:prstGeom prst="rect">
            <a:avLst/>
          </a:prstGeom>
          <a:solidFill>
            <a:srgbClr val="F2DCDB"/>
          </a:solidFill>
          <a:ln>
            <a:solidFill>
              <a:srgbClr val="EEECE1"/>
            </a:solidFill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Middleware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CustomShape 25">
            <a:extLst>
              <a:ext uri="{FF2B5EF4-FFF2-40B4-BE49-F238E27FC236}">
                <a16:creationId xmlns:a16="http://schemas.microsoft.com/office/drawing/2014/main" id="{EB8C6CFA-D080-4742-A1DE-AAACA7B9AE91}"/>
              </a:ext>
            </a:extLst>
          </p:cNvPr>
          <p:cNvSpPr/>
          <p:nvPr/>
        </p:nvSpPr>
        <p:spPr>
          <a:xfrm>
            <a:off x="1884600" y="1562040"/>
            <a:ext cx="1353600" cy="399960"/>
          </a:xfrm>
          <a:prstGeom prst="rect">
            <a:avLst/>
          </a:prstGeom>
          <a:solidFill>
            <a:srgbClr val="4F81BD"/>
          </a:solidFill>
          <a:ln>
            <a:solidFill>
              <a:srgbClr val="EEECE1"/>
            </a:solidFill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Storefront UI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CustomShape 26">
            <a:extLst>
              <a:ext uri="{FF2B5EF4-FFF2-40B4-BE49-F238E27FC236}">
                <a16:creationId xmlns:a16="http://schemas.microsoft.com/office/drawing/2014/main" id="{46E8F7AB-1609-2E4B-A8EA-985A8D785BCB}"/>
              </a:ext>
            </a:extLst>
          </p:cNvPr>
          <p:cNvSpPr/>
          <p:nvPr/>
        </p:nvSpPr>
        <p:spPr>
          <a:xfrm>
            <a:off x="1884600" y="2171520"/>
            <a:ext cx="1353600" cy="399600"/>
          </a:xfrm>
          <a:prstGeom prst="rect">
            <a:avLst/>
          </a:prstGeom>
          <a:solidFill>
            <a:srgbClr val="4F81BD"/>
          </a:solidFill>
          <a:ln>
            <a:solidFill>
              <a:srgbClr val="EEECE1"/>
            </a:solidFill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Orders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service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CustomShape 27">
            <a:extLst>
              <a:ext uri="{FF2B5EF4-FFF2-40B4-BE49-F238E27FC236}">
                <a16:creationId xmlns:a16="http://schemas.microsoft.com/office/drawing/2014/main" id="{FF600840-8F9F-B74A-AA3E-B07C096D4AD7}"/>
              </a:ext>
            </a:extLst>
          </p:cNvPr>
          <p:cNvSpPr/>
          <p:nvPr/>
        </p:nvSpPr>
        <p:spPr>
          <a:xfrm>
            <a:off x="1884600" y="2781000"/>
            <a:ext cx="1353600" cy="399960"/>
          </a:xfrm>
          <a:prstGeom prst="rect">
            <a:avLst/>
          </a:prstGeom>
          <a:solidFill>
            <a:srgbClr val="4F81BD"/>
          </a:solidFill>
          <a:ln>
            <a:solidFill>
              <a:srgbClr val="EEECE1"/>
            </a:solidFill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Shipping service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CustomShape 28">
            <a:extLst>
              <a:ext uri="{FF2B5EF4-FFF2-40B4-BE49-F238E27FC236}">
                <a16:creationId xmlns:a16="http://schemas.microsoft.com/office/drawing/2014/main" id="{CB2D938F-7CA4-7C41-8C84-860B38B1DC8E}"/>
              </a:ext>
            </a:extLst>
          </p:cNvPr>
          <p:cNvSpPr/>
          <p:nvPr/>
        </p:nvSpPr>
        <p:spPr>
          <a:xfrm>
            <a:off x="1884600" y="3390840"/>
            <a:ext cx="1353600" cy="399960"/>
          </a:xfrm>
          <a:prstGeom prst="rect">
            <a:avLst/>
          </a:prstGeom>
          <a:solidFill>
            <a:srgbClr val="4F81BD"/>
          </a:solidFill>
          <a:ln>
            <a:solidFill>
              <a:srgbClr val="EEECE1"/>
            </a:solidFill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Catalog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service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29">
            <a:extLst>
              <a:ext uri="{FF2B5EF4-FFF2-40B4-BE49-F238E27FC236}">
                <a16:creationId xmlns:a16="http://schemas.microsoft.com/office/drawing/2014/main" id="{7A6C66BD-8211-7447-92E8-B61A8CA50697}"/>
              </a:ext>
            </a:extLst>
          </p:cNvPr>
          <p:cNvSpPr/>
          <p:nvPr/>
        </p:nvSpPr>
        <p:spPr>
          <a:xfrm>
            <a:off x="1433160" y="2759400"/>
            <a:ext cx="298440" cy="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79646"/>
            </a:solidFill>
            <a:round/>
            <a:tailEnd type="stealth" w="med" len="lg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30">
            <a:extLst>
              <a:ext uri="{FF2B5EF4-FFF2-40B4-BE49-F238E27FC236}">
                <a16:creationId xmlns:a16="http://schemas.microsoft.com/office/drawing/2014/main" id="{5C5E8083-B361-144A-B9A1-B2C7A6064464}"/>
              </a:ext>
            </a:extLst>
          </p:cNvPr>
          <p:cNvSpPr/>
          <p:nvPr/>
        </p:nvSpPr>
        <p:spPr>
          <a:xfrm flipV="1">
            <a:off x="3332160" y="2745360"/>
            <a:ext cx="304560" cy="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79646"/>
            </a:solidFill>
            <a:round/>
            <a:tailEnd type="stealth" w="med" len="lg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31">
            <a:extLst>
              <a:ext uri="{FF2B5EF4-FFF2-40B4-BE49-F238E27FC236}">
                <a16:creationId xmlns:a16="http://schemas.microsoft.com/office/drawing/2014/main" id="{EFFC27BE-44F9-5548-ADE6-A1367AF130CC}"/>
              </a:ext>
            </a:extLst>
          </p:cNvPr>
          <p:cNvSpPr/>
          <p:nvPr/>
        </p:nvSpPr>
        <p:spPr>
          <a:xfrm>
            <a:off x="1999440" y="819000"/>
            <a:ext cx="1040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Monolith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2">
            <a:extLst>
              <a:ext uri="{FF2B5EF4-FFF2-40B4-BE49-F238E27FC236}">
                <a16:creationId xmlns:a16="http://schemas.microsoft.com/office/drawing/2014/main" id="{253133ED-C315-7047-A483-33D8B67A8C8F}"/>
              </a:ext>
            </a:extLst>
          </p:cNvPr>
          <p:cNvSpPr/>
          <p:nvPr/>
        </p:nvSpPr>
        <p:spPr>
          <a:xfrm>
            <a:off x="32760" y="68400"/>
            <a:ext cx="9111240" cy="528840"/>
          </a:xfrm>
          <a:prstGeom prst="rect">
            <a:avLst/>
          </a:prstGeom>
          <a:solidFill>
            <a:schemeClr val="tx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729FCF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Monolith to Microservices - 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2645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Workshop  Hochschule Reutlingen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7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Workshop  Hochschule Reutlingen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4ED1AF-A741-6F4C-9806-BFD63D544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75" y="1520877"/>
            <a:ext cx="5996888" cy="31944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35A4F-387D-064C-8599-7C8B3B24196B}"/>
              </a:ext>
            </a:extLst>
          </p:cNvPr>
          <p:cNvSpPr txBox="1"/>
          <p:nvPr/>
        </p:nvSpPr>
        <p:spPr>
          <a:xfrm>
            <a:off x="648289" y="320548"/>
            <a:ext cx="6841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3600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Everything</a:t>
            </a:r>
            <a:r>
              <a:rPr lang="de-DE" sz="36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is</a:t>
            </a:r>
            <a:r>
              <a:rPr lang="de-DE" sz="36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 in </a:t>
            </a:r>
            <a:r>
              <a:rPr lang="de-DE" sz="3600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the</a:t>
            </a:r>
            <a:r>
              <a:rPr lang="de-DE" sz="36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 Source </a:t>
            </a:r>
            <a:r>
              <a:rPr lang="de-DE" sz="3600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Repo</a:t>
            </a:r>
            <a:endParaRPr lang="de-DE" sz="3600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217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Workshop  Hochschule Reutlingen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0033B5-D06B-B946-A8C9-F2009B47C3F4}"/>
              </a:ext>
            </a:extLst>
          </p:cNvPr>
          <p:cNvSpPr txBox="1"/>
          <p:nvPr/>
        </p:nvSpPr>
        <p:spPr>
          <a:xfrm>
            <a:off x="228666" y="1461154"/>
            <a:ext cx="78312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br>
              <a:rPr lang="de-DE" sz="5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</a:br>
            <a:r>
              <a:rPr lang="de-DE" sz="5400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Continous</a:t>
            </a:r>
            <a:r>
              <a:rPr lang="de-DE" sz="5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 Integration</a:t>
            </a:r>
          </a:p>
          <a:p>
            <a:r>
              <a:rPr lang="de-DE" sz="5400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Continous</a:t>
            </a:r>
            <a:r>
              <a:rPr lang="de-DE" sz="5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de-DE" sz="5400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Deployment</a:t>
            </a:r>
            <a:endParaRPr lang="de-DE" sz="5400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r>
              <a:rPr lang="de-DE" sz="5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(</a:t>
            </a:r>
            <a:r>
              <a:rPr lang="de-DE" sz="5400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Continous</a:t>
            </a:r>
            <a:r>
              <a:rPr lang="de-DE" sz="5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de-DE" sz="5400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Testing</a:t>
            </a:r>
            <a:r>
              <a:rPr lang="de-DE" sz="54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5579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Workshop  Hochschule Reutlingen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35A4F-387D-064C-8599-7C8B3B24196B}"/>
              </a:ext>
            </a:extLst>
          </p:cNvPr>
          <p:cNvSpPr txBox="1"/>
          <p:nvPr/>
        </p:nvSpPr>
        <p:spPr>
          <a:xfrm>
            <a:off x="648289" y="320548"/>
            <a:ext cx="5311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3600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Everything</a:t>
            </a:r>
            <a:r>
              <a:rPr lang="de-DE" sz="36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is</a:t>
            </a:r>
            <a:r>
              <a:rPr lang="de-DE" sz="36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de-DE" sz="3600" dirty="0" err="1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automated</a:t>
            </a:r>
            <a:endParaRPr lang="de-DE" sz="3600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2050" name="Picture 2" descr="Image result for jenkins">
            <a:extLst>
              <a:ext uri="{FF2B5EF4-FFF2-40B4-BE49-F238E27FC236}">
                <a16:creationId xmlns:a16="http://schemas.microsoft.com/office/drawing/2014/main" id="{85195F54-EE81-944B-8AD4-2B865056D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33" y="1234209"/>
            <a:ext cx="1937837" cy="151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travis ci">
            <a:extLst>
              <a:ext uri="{FF2B5EF4-FFF2-40B4-BE49-F238E27FC236}">
                <a16:creationId xmlns:a16="http://schemas.microsoft.com/office/drawing/2014/main" id="{2B1AF57C-2BEA-9B4F-A61F-E9C3BE2CB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181" y="1246640"/>
            <a:ext cx="4969164" cy="132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ansible">
            <a:extLst>
              <a:ext uri="{FF2B5EF4-FFF2-40B4-BE49-F238E27FC236}">
                <a16:creationId xmlns:a16="http://schemas.microsoft.com/office/drawing/2014/main" id="{B7B5BE00-773A-5142-81B2-7C3665F77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58" y="2947187"/>
            <a:ext cx="53467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658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Open Platforms</a:t>
            </a:r>
            <a:br>
              <a:rPr lang="en-US" sz="8800" dirty="0"/>
            </a:br>
            <a:br>
              <a:rPr lang="en-US" sz="8800" dirty="0"/>
            </a:br>
            <a:r>
              <a:rPr lang="en-US" sz="6000" dirty="0"/>
              <a:t>Community</a:t>
            </a:r>
            <a:br>
              <a:rPr lang="en-US" sz="6000" dirty="0"/>
            </a:br>
            <a:r>
              <a:rPr lang="en-US" sz="6000" dirty="0"/>
              <a:t>Proven</a:t>
            </a:r>
            <a:endParaRPr lang="en-US" sz="880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Workshop  Hochschule Reutlingen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57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Workshop  Hochschule Reutlingen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074" name="Picture 2" descr="Image result for Linux">
            <a:extLst>
              <a:ext uri="{FF2B5EF4-FFF2-40B4-BE49-F238E27FC236}">
                <a16:creationId xmlns:a16="http://schemas.microsoft.com/office/drawing/2014/main" id="{13618EAC-B67C-F34E-B421-75C2D23A1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64" y="1348346"/>
            <a:ext cx="1951904" cy="229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docker">
            <a:extLst>
              <a:ext uri="{FF2B5EF4-FFF2-40B4-BE49-F238E27FC236}">
                <a16:creationId xmlns:a16="http://schemas.microsoft.com/office/drawing/2014/main" id="{A253B649-9573-9B4B-AF32-9D9CF38E7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859" y="437987"/>
            <a:ext cx="1820718" cy="182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kubernetes">
            <a:extLst>
              <a:ext uri="{FF2B5EF4-FFF2-40B4-BE49-F238E27FC236}">
                <a16:creationId xmlns:a16="http://schemas.microsoft.com/office/drawing/2014/main" id="{0BDC1C2A-D322-8342-B2FE-1EDAF885C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565" y="2736849"/>
            <a:ext cx="2507062" cy="182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openwhisk">
            <a:extLst>
              <a:ext uri="{FF2B5EF4-FFF2-40B4-BE49-F238E27FC236}">
                <a16:creationId xmlns:a16="http://schemas.microsoft.com/office/drawing/2014/main" id="{B6987111-B98F-7543-8148-B9CB228C8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070" y="585933"/>
            <a:ext cx="2507062" cy="164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44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Workshop  Hochschule Reutlingen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0C6F58F1-FB53-FF47-8401-7F1AAB38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887416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 hidden="1">
            <a:extLst>
              <a:ext uri="{FF2B5EF4-FFF2-40B4-BE49-F238E27FC236}">
                <a16:creationId xmlns:a16="http://schemas.microsoft.com/office/drawing/2014/main" id="{74D31D2A-E2F6-714A-8453-DF259CF5AD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IBM sign-off</a:t>
            </a:r>
          </a:p>
        </p:txBody>
      </p:sp>
      <p:sp>
        <p:nvSpPr>
          <p:cNvPr id="2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Workshop  Hochschule Reutlingen © 2019 IBM Corporation</a:t>
            </a: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5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Thought Experiment</a:t>
            </a:r>
            <a:br>
              <a:rPr lang="en-US" sz="7200" dirty="0"/>
            </a:br>
            <a:br>
              <a:rPr lang="en-US" sz="7200" dirty="0"/>
            </a:br>
            <a:r>
              <a:rPr lang="en-US" sz="7200" dirty="0"/>
              <a:t>No Cloud !!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Workshop  Hochschule Reutlingen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7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257FA5B-144F-494A-A46A-47599FC90120}"/>
              </a:ext>
            </a:extLst>
          </p:cNvPr>
          <p:cNvSpPr/>
          <p:nvPr/>
        </p:nvSpPr>
        <p:spPr bwMode="auto">
          <a:xfrm>
            <a:off x="987270" y="174584"/>
            <a:ext cx="6648221" cy="4627645"/>
          </a:xfrm>
          <a:prstGeom prst="rect">
            <a:avLst/>
          </a:prstGeom>
          <a:solidFill>
            <a:srgbClr val="6EA6FF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Datacenter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1E8A7F-1686-934F-BDC3-69B6B05B374A}"/>
              </a:ext>
            </a:extLst>
          </p:cNvPr>
          <p:cNvSpPr/>
          <p:nvPr/>
        </p:nvSpPr>
        <p:spPr bwMode="auto">
          <a:xfrm>
            <a:off x="5119055" y="896361"/>
            <a:ext cx="1828800" cy="3180170"/>
          </a:xfrm>
          <a:prstGeom prst="rect">
            <a:avLst/>
          </a:prstGeom>
          <a:solidFill>
            <a:srgbClr val="0062FF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Server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B69985-40B2-8744-BDCA-AAC7C461C981}"/>
              </a:ext>
            </a:extLst>
          </p:cNvPr>
          <p:cNvSpPr/>
          <p:nvPr/>
        </p:nvSpPr>
        <p:spPr bwMode="auto">
          <a:xfrm>
            <a:off x="3140428" y="896361"/>
            <a:ext cx="1828800" cy="3180170"/>
          </a:xfrm>
          <a:prstGeom prst="rect">
            <a:avLst/>
          </a:prstGeom>
          <a:solidFill>
            <a:srgbClr val="0062FF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Server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1083061" y="4828091"/>
            <a:ext cx="4114735" cy="140825"/>
          </a:xfrm>
        </p:spPr>
        <p:txBody>
          <a:bodyPr/>
          <a:lstStyle/>
          <a:p>
            <a:r>
              <a:rPr lang="en-US" dirty="0"/>
              <a:t>Cloud Workshop  Hochschule Reutlingen © 2019 IBM Corporation</a:t>
            </a:r>
          </a:p>
          <a:p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6340167" y="4375368"/>
            <a:ext cx="1828732" cy="166687"/>
          </a:xfrm>
        </p:spPr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330D3-BE4F-1549-B5C7-2231994AA5D3}"/>
              </a:ext>
            </a:extLst>
          </p:cNvPr>
          <p:cNvSpPr/>
          <p:nvPr/>
        </p:nvSpPr>
        <p:spPr bwMode="auto">
          <a:xfrm>
            <a:off x="3326546" y="1430435"/>
            <a:ext cx="1383738" cy="1011505"/>
          </a:xfrm>
          <a:prstGeom prst="rect">
            <a:avLst/>
          </a:prstGeom>
          <a:solidFill>
            <a:srgbClr val="6EA6FF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Your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 Cool App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2FDE784D-2533-6144-A5DB-67E29194D670}"/>
              </a:ext>
            </a:extLst>
          </p:cNvPr>
          <p:cNvSpPr/>
          <p:nvPr/>
        </p:nvSpPr>
        <p:spPr bwMode="auto">
          <a:xfrm>
            <a:off x="5717865" y="1606802"/>
            <a:ext cx="631178" cy="704008"/>
          </a:xfrm>
          <a:prstGeom prst="can">
            <a:avLst/>
          </a:prstGeom>
          <a:solidFill>
            <a:srgbClr val="6EA6FF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Your</a:t>
            </a:r>
            <a:b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3422D2-348B-B44A-9C4F-78D4849DF4AA}"/>
              </a:ext>
            </a:extLst>
          </p:cNvPr>
          <p:cNvSpPr/>
          <p:nvPr/>
        </p:nvSpPr>
        <p:spPr bwMode="auto">
          <a:xfrm>
            <a:off x="3326545" y="2569755"/>
            <a:ext cx="1383738" cy="559868"/>
          </a:xfrm>
          <a:prstGeom prst="rect">
            <a:avLst/>
          </a:prstGeom>
          <a:solidFill>
            <a:srgbClr val="97C1FF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Node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 JS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03FA24-CF9B-944E-BF6F-C3647F8F79D6}"/>
              </a:ext>
            </a:extLst>
          </p:cNvPr>
          <p:cNvSpPr/>
          <p:nvPr/>
        </p:nvSpPr>
        <p:spPr bwMode="auto">
          <a:xfrm>
            <a:off x="3326546" y="3257718"/>
            <a:ext cx="1383738" cy="559868"/>
          </a:xfrm>
          <a:prstGeom prst="rect">
            <a:avLst/>
          </a:prstGeom>
          <a:solidFill>
            <a:srgbClr val="97C1FF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7929B8-97F0-1A4E-8E38-EAFD49D49800}"/>
              </a:ext>
            </a:extLst>
          </p:cNvPr>
          <p:cNvSpPr/>
          <p:nvPr/>
        </p:nvSpPr>
        <p:spPr bwMode="auto">
          <a:xfrm>
            <a:off x="5335516" y="2569755"/>
            <a:ext cx="1368903" cy="559868"/>
          </a:xfrm>
          <a:prstGeom prst="rect">
            <a:avLst/>
          </a:prstGeom>
          <a:solidFill>
            <a:srgbClr val="97C1FF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MySQL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3862B0-89CB-6341-9A7F-26959D7C1207}"/>
              </a:ext>
            </a:extLst>
          </p:cNvPr>
          <p:cNvSpPr/>
          <p:nvPr/>
        </p:nvSpPr>
        <p:spPr bwMode="auto">
          <a:xfrm>
            <a:off x="5341585" y="3257718"/>
            <a:ext cx="1383739" cy="559868"/>
          </a:xfrm>
          <a:prstGeom prst="rect">
            <a:avLst/>
          </a:prstGeom>
          <a:solidFill>
            <a:srgbClr val="97C1FF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165725-24FE-AE4B-8652-6D65931E7C81}"/>
              </a:ext>
            </a:extLst>
          </p:cNvPr>
          <p:cNvSpPr/>
          <p:nvPr/>
        </p:nvSpPr>
        <p:spPr bwMode="auto">
          <a:xfrm>
            <a:off x="3140428" y="200446"/>
            <a:ext cx="3807427" cy="598810"/>
          </a:xfrm>
          <a:prstGeom prst="rect">
            <a:avLst/>
          </a:prstGeom>
          <a:solidFill>
            <a:srgbClr val="C9DEFF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Air </a:t>
            </a:r>
            <a:r>
              <a:rPr lang="de-DE" sz="1400" dirty="0" err="1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Condition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ABF0E9-500E-8E46-A286-106B795281BB}"/>
              </a:ext>
            </a:extLst>
          </p:cNvPr>
          <p:cNvSpPr/>
          <p:nvPr/>
        </p:nvSpPr>
        <p:spPr bwMode="auto">
          <a:xfrm>
            <a:off x="3140428" y="4173636"/>
            <a:ext cx="3807428" cy="598810"/>
          </a:xfrm>
          <a:prstGeom prst="rect">
            <a:avLst/>
          </a:prstGeom>
          <a:solidFill>
            <a:srgbClr val="C9DEFF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Power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B68A1F-D0C6-6449-B20B-C79A78D7DFF6}"/>
              </a:ext>
            </a:extLst>
          </p:cNvPr>
          <p:cNvSpPr/>
          <p:nvPr/>
        </p:nvSpPr>
        <p:spPr bwMode="auto">
          <a:xfrm>
            <a:off x="2132937" y="200446"/>
            <a:ext cx="898216" cy="4572000"/>
          </a:xfrm>
          <a:prstGeom prst="rect">
            <a:avLst/>
          </a:prstGeom>
          <a:solidFill>
            <a:srgbClr val="C9DEFF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Network</a:t>
            </a:r>
          </a:p>
        </p:txBody>
      </p:sp>
      <p:pic>
        <p:nvPicPr>
          <p:cNvPr id="26" name="Graphic 25" descr="Group of men">
            <a:extLst>
              <a:ext uri="{FF2B5EF4-FFF2-40B4-BE49-F238E27FC236}">
                <a16:creationId xmlns:a16="http://schemas.microsoft.com/office/drawing/2014/main" id="{95211AC8-D8AC-094B-A2E5-CC847A044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4766" y="1183826"/>
            <a:ext cx="914400" cy="914400"/>
          </a:xfrm>
          <a:prstGeom prst="rect">
            <a:avLst/>
          </a:prstGeom>
        </p:spPr>
      </p:pic>
      <p:pic>
        <p:nvPicPr>
          <p:cNvPr id="28" name="Graphic 27" descr="Group of women">
            <a:extLst>
              <a:ext uri="{FF2B5EF4-FFF2-40B4-BE49-F238E27FC236}">
                <a16:creationId xmlns:a16="http://schemas.microsoft.com/office/drawing/2014/main" id="{59F5D759-D4BB-3E47-AAE0-0EF164AC69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1699" y="2779597"/>
            <a:ext cx="914400" cy="914400"/>
          </a:xfrm>
          <a:prstGeom prst="rect">
            <a:avLst/>
          </a:prstGeom>
        </p:spPr>
      </p:pic>
      <p:pic>
        <p:nvPicPr>
          <p:cNvPr id="30" name="Graphic 29" descr="Man">
            <a:extLst>
              <a:ext uri="{FF2B5EF4-FFF2-40B4-BE49-F238E27FC236}">
                <a16:creationId xmlns:a16="http://schemas.microsoft.com/office/drawing/2014/main" id="{ED62C46F-D354-E746-B04F-F4759D5955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870" y="21125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7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  <p:bldP spid="13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Workshop  Hochschule Reutlingen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Image may contain: people standing">
            <a:extLst>
              <a:ext uri="{FF2B5EF4-FFF2-40B4-BE49-F238E27FC236}">
                <a16:creationId xmlns:a16="http://schemas.microsoft.com/office/drawing/2014/main" id="{03C204B2-380D-1F4D-97CE-24117C054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88913"/>
            <a:ext cx="7727950" cy="446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82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Back to Reality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Workshop  Hochschule Reutlingen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5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IaaS</a:t>
            </a:r>
            <a:br>
              <a:rPr lang="en-US" dirty="0"/>
            </a:br>
            <a:br>
              <a:rPr lang="en-US" dirty="0"/>
            </a:br>
            <a:r>
              <a:rPr lang="en-US" sz="5400" dirty="0"/>
              <a:t>Infrastructure as a Service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Workshop  Hochschule Reutlingen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3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257FA5B-144F-494A-A46A-47599FC90120}"/>
              </a:ext>
            </a:extLst>
          </p:cNvPr>
          <p:cNvSpPr/>
          <p:nvPr/>
        </p:nvSpPr>
        <p:spPr bwMode="auto">
          <a:xfrm>
            <a:off x="987270" y="174584"/>
            <a:ext cx="6648221" cy="4627645"/>
          </a:xfrm>
          <a:prstGeom prst="rect">
            <a:avLst/>
          </a:prstGeom>
          <a:solidFill>
            <a:srgbClr val="6EA6FF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Datacenter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1E8A7F-1686-934F-BDC3-69B6B05B374A}"/>
              </a:ext>
            </a:extLst>
          </p:cNvPr>
          <p:cNvSpPr/>
          <p:nvPr/>
        </p:nvSpPr>
        <p:spPr bwMode="auto">
          <a:xfrm>
            <a:off x="5119055" y="896361"/>
            <a:ext cx="1828800" cy="3180170"/>
          </a:xfrm>
          <a:prstGeom prst="rect">
            <a:avLst/>
          </a:prstGeom>
          <a:solidFill>
            <a:srgbClr val="0062FF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Server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B69985-40B2-8744-BDCA-AAC7C461C981}"/>
              </a:ext>
            </a:extLst>
          </p:cNvPr>
          <p:cNvSpPr/>
          <p:nvPr/>
        </p:nvSpPr>
        <p:spPr bwMode="auto">
          <a:xfrm>
            <a:off x="3140428" y="896361"/>
            <a:ext cx="1828800" cy="3180170"/>
          </a:xfrm>
          <a:prstGeom prst="rect">
            <a:avLst/>
          </a:prstGeom>
          <a:solidFill>
            <a:srgbClr val="0062FF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Server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1083061" y="4802229"/>
            <a:ext cx="4114735" cy="166687"/>
          </a:xfrm>
        </p:spPr>
        <p:txBody>
          <a:bodyPr/>
          <a:lstStyle/>
          <a:p>
            <a:r>
              <a:rPr lang="en-US" dirty="0"/>
              <a:t>Cloud Workshop  Hochschule Reutlingen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6340167" y="4375368"/>
            <a:ext cx="1828732" cy="166687"/>
          </a:xfrm>
        </p:spPr>
        <p:txBody>
          <a:bodyPr/>
          <a:lstStyle/>
          <a:p>
            <a:fld id="{59395FB3-9C97-154F-86B2-7E381B95126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330D3-BE4F-1549-B5C7-2231994AA5D3}"/>
              </a:ext>
            </a:extLst>
          </p:cNvPr>
          <p:cNvSpPr/>
          <p:nvPr/>
        </p:nvSpPr>
        <p:spPr bwMode="auto">
          <a:xfrm>
            <a:off x="3326546" y="1430435"/>
            <a:ext cx="1383738" cy="1011505"/>
          </a:xfrm>
          <a:prstGeom prst="rect">
            <a:avLst/>
          </a:prstGeom>
          <a:solidFill>
            <a:srgbClr val="6EA6FF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Your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 Cool App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2FDE784D-2533-6144-A5DB-67E29194D670}"/>
              </a:ext>
            </a:extLst>
          </p:cNvPr>
          <p:cNvSpPr/>
          <p:nvPr/>
        </p:nvSpPr>
        <p:spPr bwMode="auto">
          <a:xfrm>
            <a:off x="5717865" y="1606802"/>
            <a:ext cx="631178" cy="704008"/>
          </a:xfrm>
          <a:prstGeom prst="can">
            <a:avLst/>
          </a:prstGeom>
          <a:solidFill>
            <a:srgbClr val="6EA6FF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Your</a:t>
            </a:r>
            <a:b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3422D2-348B-B44A-9C4F-78D4849DF4AA}"/>
              </a:ext>
            </a:extLst>
          </p:cNvPr>
          <p:cNvSpPr/>
          <p:nvPr/>
        </p:nvSpPr>
        <p:spPr bwMode="auto">
          <a:xfrm>
            <a:off x="3326545" y="2569755"/>
            <a:ext cx="1383738" cy="559868"/>
          </a:xfrm>
          <a:prstGeom prst="rect">
            <a:avLst/>
          </a:prstGeom>
          <a:solidFill>
            <a:srgbClr val="97C1FF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Node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 JS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03FA24-CF9B-944E-BF6F-C3647F8F79D6}"/>
              </a:ext>
            </a:extLst>
          </p:cNvPr>
          <p:cNvSpPr/>
          <p:nvPr/>
        </p:nvSpPr>
        <p:spPr bwMode="auto">
          <a:xfrm>
            <a:off x="3326546" y="3257718"/>
            <a:ext cx="1383738" cy="559868"/>
          </a:xfrm>
          <a:prstGeom prst="rect">
            <a:avLst/>
          </a:prstGeom>
          <a:solidFill>
            <a:srgbClr val="97C1FF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7929B8-97F0-1A4E-8E38-EAFD49D49800}"/>
              </a:ext>
            </a:extLst>
          </p:cNvPr>
          <p:cNvSpPr/>
          <p:nvPr/>
        </p:nvSpPr>
        <p:spPr bwMode="auto">
          <a:xfrm>
            <a:off x="5335516" y="2569755"/>
            <a:ext cx="1368903" cy="559868"/>
          </a:xfrm>
          <a:prstGeom prst="rect">
            <a:avLst/>
          </a:prstGeom>
          <a:solidFill>
            <a:srgbClr val="97C1FF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MySQL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3862B0-89CB-6341-9A7F-26959D7C1207}"/>
              </a:ext>
            </a:extLst>
          </p:cNvPr>
          <p:cNvSpPr/>
          <p:nvPr/>
        </p:nvSpPr>
        <p:spPr bwMode="auto">
          <a:xfrm>
            <a:off x="5341585" y="3257718"/>
            <a:ext cx="1383739" cy="559868"/>
          </a:xfrm>
          <a:prstGeom prst="rect">
            <a:avLst/>
          </a:prstGeom>
          <a:solidFill>
            <a:srgbClr val="97C1FF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165725-24FE-AE4B-8652-6D65931E7C81}"/>
              </a:ext>
            </a:extLst>
          </p:cNvPr>
          <p:cNvSpPr/>
          <p:nvPr/>
        </p:nvSpPr>
        <p:spPr bwMode="auto">
          <a:xfrm>
            <a:off x="3140428" y="200446"/>
            <a:ext cx="3807427" cy="598810"/>
          </a:xfrm>
          <a:prstGeom prst="rect">
            <a:avLst/>
          </a:prstGeom>
          <a:solidFill>
            <a:srgbClr val="C9DEFF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Air </a:t>
            </a:r>
            <a:r>
              <a:rPr lang="de-DE" sz="1400" dirty="0" err="1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Condition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ABF0E9-500E-8E46-A286-106B795281BB}"/>
              </a:ext>
            </a:extLst>
          </p:cNvPr>
          <p:cNvSpPr/>
          <p:nvPr/>
        </p:nvSpPr>
        <p:spPr bwMode="auto">
          <a:xfrm>
            <a:off x="3140428" y="4173636"/>
            <a:ext cx="3807428" cy="598810"/>
          </a:xfrm>
          <a:prstGeom prst="rect">
            <a:avLst/>
          </a:prstGeom>
          <a:solidFill>
            <a:srgbClr val="C9DEFF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Power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B68A1F-D0C6-6449-B20B-C79A78D7DFF6}"/>
              </a:ext>
            </a:extLst>
          </p:cNvPr>
          <p:cNvSpPr/>
          <p:nvPr/>
        </p:nvSpPr>
        <p:spPr bwMode="auto">
          <a:xfrm>
            <a:off x="2132937" y="200446"/>
            <a:ext cx="898216" cy="4572000"/>
          </a:xfrm>
          <a:prstGeom prst="rect">
            <a:avLst/>
          </a:prstGeom>
          <a:solidFill>
            <a:srgbClr val="C9DEFF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Network</a:t>
            </a:r>
          </a:p>
        </p:txBody>
      </p:sp>
      <p:pic>
        <p:nvPicPr>
          <p:cNvPr id="26" name="Graphic 25" descr="Group of men">
            <a:extLst>
              <a:ext uri="{FF2B5EF4-FFF2-40B4-BE49-F238E27FC236}">
                <a16:creationId xmlns:a16="http://schemas.microsoft.com/office/drawing/2014/main" id="{95211AC8-D8AC-094B-A2E5-CC847A044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4766" y="1183826"/>
            <a:ext cx="914400" cy="914400"/>
          </a:xfrm>
          <a:prstGeom prst="rect">
            <a:avLst/>
          </a:prstGeom>
        </p:spPr>
      </p:pic>
      <p:pic>
        <p:nvPicPr>
          <p:cNvPr id="28" name="Graphic 27" descr="Group of women">
            <a:extLst>
              <a:ext uri="{FF2B5EF4-FFF2-40B4-BE49-F238E27FC236}">
                <a16:creationId xmlns:a16="http://schemas.microsoft.com/office/drawing/2014/main" id="{59F5D759-D4BB-3E47-AAE0-0EF164AC69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1699" y="2779597"/>
            <a:ext cx="914400" cy="914400"/>
          </a:xfrm>
          <a:prstGeom prst="rect">
            <a:avLst/>
          </a:prstGeom>
        </p:spPr>
      </p:pic>
      <p:pic>
        <p:nvPicPr>
          <p:cNvPr id="30" name="Graphic 29" descr="Man">
            <a:extLst>
              <a:ext uri="{FF2B5EF4-FFF2-40B4-BE49-F238E27FC236}">
                <a16:creationId xmlns:a16="http://schemas.microsoft.com/office/drawing/2014/main" id="{ED62C46F-D354-E746-B04F-F4759D5955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870" y="21125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3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  <p:bldP spid="13" grpId="0" animBg="1"/>
      <p:bldP spid="10" grpId="0" animBg="1"/>
      <p:bldP spid="12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95925" y="91440"/>
            <a:ext cx="8519407" cy="2161566"/>
          </a:xfrm>
        </p:spPr>
        <p:txBody>
          <a:bodyPr/>
          <a:lstStyle/>
          <a:p>
            <a:r>
              <a:rPr lang="en-US" dirty="0"/>
              <a:t>PaaS</a:t>
            </a:r>
            <a:br>
              <a:rPr lang="en-US" dirty="0"/>
            </a:br>
            <a:r>
              <a:rPr lang="en-US" sz="5400" dirty="0"/>
              <a:t>Platform as a Service</a:t>
            </a:r>
            <a:br>
              <a:rPr lang="en-US" sz="54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Cloud Workshop  Hochschule Reutlingen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337AFC3B-0CBE-CD4E-8B2C-8F6BB55DEC1E}"/>
              </a:ext>
            </a:extLst>
          </p:cNvPr>
          <p:cNvSpPr txBox="1">
            <a:spLocks/>
          </p:cNvSpPr>
          <p:nvPr/>
        </p:nvSpPr>
        <p:spPr>
          <a:xfrm>
            <a:off x="312296" y="2439670"/>
            <a:ext cx="8519407" cy="21615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600" b="1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914400"/>
            <a:r>
              <a:rPr lang="en-US" kern="0" dirty="0"/>
              <a:t>SaaS</a:t>
            </a:r>
            <a:br>
              <a:rPr lang="en-US" kern="0" dirty="0"/>
            </a:br>
            <a:r>
              <a:rPr lang="en-US" sz="5400" kern="0" dirty="0"/>
              <a:t>System as a Service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030729270"/>
      </p:ext>
    </p:extLst>
  </p:cSld>
  <p:clrMapOvr>
    <a:masterClrMapping/>
  </p:clrMapOvr>
</p:sld>
</file>

<file path=ppt/theme/theme1.xml><?xml version="1.0" encoding="utf-8"?>
<a:theme xmlns:a="http://schemas.openxmlformats.org/drawingml/2006/main" name="IBM 2019 Master template (black background)">
  <a:themeElements>
    <a:clrScheme name="Custom 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408BFC"/>
      </a:hlink>
      <a:folHlink>
        <a:srgbClr val="6EA6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IBM Plex Sans" charset="0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Plex" id="{570BCD8D-F9BA-FE4D-A5E6-8D1DC87465ED}" vid="{9961C7CC-94ED-7C47-95C1-780480ED64F7}"/>
    </a:ext>
  </a:extLst>
</a:theme>
</file>

<file path=ppt/theme/theme2.xml><?xml version="1.0" encoding="utf-8"?>
<a:theme xmlns:a="http://schemas.openxmlformats.org/drawingml/2006/main" name="IBM 2019 Master template (blue background)">
  <a:themeElements>
    <a:clrScheme name="Custom 4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FEFFFF"/>
      </a:hlink>
      <a:folHlink>
        <a:srgbClr val="F3F3F3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Plex" id="{570BCD8D-F9BA-FE4D-A5E6-8D1DC87465ED}" vid="{98DA8429-7CF4-1B4C-8022-83ED7D7C978B}"/>
    </a:ext>
  </a:extLst>
</a:theme>
</file>

<file path=ppt/theme/theme3.xml><?xml version="1.0" encoding="utf-8"?>
<a:theme xmlns:a="http://schemas.openxmlformats.org/drawingml/2006/main" name="IBM 2019 Master template (light gray background)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Plex" id="{570BCD8D-F9BA-FE4D-A5E6-8D1DC87465ED}" vid="{E78D5767-A2EE-0A43-9D9D-0242390B2FCB}"/>
    </a:ext>
  </a:extLst>
</a:theme>
</file>

<file path=ppt/theme/theme4.xml><?xml version="1.0" encoding="utf-8"?>
<a:theme xmlns:a="http://schemas.openxmlformats.org/drawingml/2006/main" name="IBM 2019 Master template (white background)">
  <a:themeElements>
    <a:clrScheme name="Custom 1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Plex" id="{570BCD8D-F9BA-FE4D-A5E6-8D1DC87465ED}" vid="{58742E8B-88EA-7641-828C-D8727E5B3CAD}"/>
    </a:ext>
  </a:extLst>
</a:theme>
</file>

<file path=ppt/theme/theme5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6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2019 Master template (black background)</Template>
  <TotalTime>7040</TotalTime>
  <Words>621</Words>
  <Application>Microsoft Macintosh PowerPoint</Application>
  <PresentationFormat>On-screen Show (16:9)</PresentationFormat>
  <Paragraphs>152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.AppleSystemUIFont</vt:lpstr>
      <vt:lpstr>Arial</vt:lpstr>
      <vt:lpstr>Calibri</vt:lpstr>
      <vt:lpstr>HelvNeue Light for IBM</vt:lpstr>
      <vt:lpstr>IBM Plex Mono</vt:lpstr>
      <vt:lpstr>IBM Plex Sans</vt:lpstr>
      <vt:lpstr>System Font Regular</vt:lpstr>
      <vt:lpstr>Wingdings</vt:lpstr>
      <vt:lpstr>IBM 2019 Master template (black background)</vt:lpstr>
      <vt:lpstr>IBM 2019 Master template (blue background)</vt:lpstr>
      <vt:lpstr>IBM 2019 Master template (light gray background)</vt:lpstr>
      <vt:lpstr>IBM 2019 Master template (white background)</vt:lpstr>
      <vt:lpstr>IBM Cloud Workshop Hochschule Reutlingen — Martin Henke Marc Schwind Enrico Regge Michael Schäfer</vt:lpstr>
      <vt:lpstr>Why Cloud ???</vt:lpstr>
      <vt:lpstr>Thought Experiment  No Cloud !!</vt:lpstr>
      <vt:lpstr>PowerPoint Presentation</vt:lpstr>
      <vt:lpstr>PowerPoint Presentation</vt:lpstr>
      <vt:lpstr>Back to Reality</vt:lpstr>
      <vt:lpstr>IaaS  Infrastructure as a Service </vt:lpstr>
      <vt:lpstr>PowerPoint Presentation</vt:lpstr>
      <vt:lpstr>PaaS Platform as a Service  </vt:lpstr>
      <vt:lpstr>PowerPoint Presentation</vt:lpstr>
      <vt:lpstr>One more  Thing</vt:lpstr>
      <vt:lpstr>FaaS  (aka Serverless)</vt:lpstr>
      <vt:lpstr>function main(params) {  return { message: 'Hello World' }; }</vt:lpstr>
      <vt:lpstr> Exposed via API or started by Event  No cost when not invoked  Scales automatically  Sequences to combine actions  </vt:lpstr>
      <vt:lpstr>PowerPoint Presentation</vt:lpstr>
      <vt:lpstr>Why Cloud ???</vt:lpstr>
      <vt:lpstr>Demo   Platforms &amp;  Service Catalog</vt:lpstr>
      <vt:lpstr>How ???</vt:lpstr>
      <vt:lpstr>Microservices</vt:lpstr>
      <vt:lpstr>PowerPoint Presentation</vt:lpstr>
      <vt:lpstr>Source Control</vt:lpstr>
      <vt:lpstr>PowerPoint Presentation</vt:lpstr>
      <vt:lpstr>CI/CD</vt:lpstr>
      <vt:lpstr>PowerPoint Presentation</vt:lpstr>
      <vt:lpstr>Open Platforms  Community Proven</vt:lpstr>
      <vt:lpstr>PowerPoint Presentation</vt:lpstr>
      <vt:lpstr>Questions</vt:lpstr>
      <vt:lpstr>IBM sign-off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IBM Presentation Template — IBM Plex variant</dc:title>
  <dc:creator>Martin Henke</dc:creator>
  <cp:lastModifiedBy>Martin Henke</cp:lastModifiedBy>
  <cp:revision>31</cp:revision>
  <cp:lastPrinted>2019-04-25T15:14:05Z</cp:lastPrinted>
  <dcterms:created xsi:type="dcterms:W3CDTF">2019-11-15T13:37:19Z</dcterms:created>
  <dcterms:modified xsi:type="dcterms:W3CDTF">2019-11-20T10:57:20Z</dcterms:modified>
</cp:coreProperties>
</file>