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93" r:id="rId3"/>
    <p:sldId id="298" r:id="rId4"/>
    <p:sldId id="294" r:id="rId5"/>
    <p:sldId id="312" r:id="rId6"/>
    <p:sldId id="302" r:id="rId7"/>
    <p:sldId id="303" r:id="rId8"/>
    <p:sldId id="295" r:id="rId9"/>
    <p:sldId id="311" r:id="rId10"/>
    <p:sldId id="304" r:id="rId11"/>
    <p:sldId id="316" r:id="rId12"/>
    <p:sldId id="313" r:id="rId13"/>
    <p:sldId id="305" r:id="rId14"/>
    <p:sldId id="315" r:id="rId15"/>
    <p:sldId id="306" r:id="rId16"/>
    <p:sldId id="307" r:id="rId17"/>
    <p:sldId id="308" r:id="rId18"/>
    <p:sldId id="310" r:id="rId19"/>
    <p:sldId id="314" r:id="rId20"/>
    <p:sldId id="309" r:id="rId21"/>
    <p:sldId id="296" r:id="rId22"/>
    <p:sldId id="300" r:id="rId23"/>
    <p:sldId id="263" r:id="rId24"/>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06" autoAdjust="0"/>
    <p:restoredTop sz="94434" autoAdjust="0"/>
  </p:normalViewPr>
  <p:slideViewPr>
    <p:cSldViewPr showGuides="1">
      <p:cViewPr varScale="1">
        <p:scale>
          <a:sx n="71" d="100"/>
          <a:sy n="71" d="100"/>
        </p:scale>
        <p:origin x="858" y="78"/>
      </p:cViewPr>
      <p:guideLst>
        <p:guide orient="horz" pos="2160"/>
        <p:guide pos="360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AF30C-D940-43ED-BE12-A15817012E61}" type="datetimeFigureOut">
              <a:rPr lang="en-IN" smtClean="0"/>
              <a:t>05-05-2025</a:t>
            </a:fld>
            <a:endParaRPr lang="en-IN"/>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B59A9E-EC48-4627-85A4-3C056E30574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B59A9E-EC48-4627-85A4-3C056E305745}"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57250" y="2130427"/>
            <a:ext cx="9715500" cy="1470025"/>
          </a:xfrm>
        </p:spPr>
        <p:txBody>
          <a:bodyPr/>
          <a:lstStyle/>
          <a:p>
            <a:r>
              <a:rPr lang="en-US"/>
              <a:t>Click to edit Master title style</a:t>
            </a:r>
          </a:p>
        </p:txBody>
      </p:sp>
      <p:sp>
        <p:nvSpPr>
          <p:cNvPr id="3" name="Subtitle 2"/>
          <p:cNvSpPr>
            <a:spLocks noGrp="1"/>
          </p:cNvSpPr>
          <p:nvPr>
            <p:ph type="subTitle" idx="1"/>
          </p:nvPr>
        </p:nvSpPr>
        <p:spPr>
          <a:xfrm>
            <a:off x="1714500" y="3886200"/>
            <a:ext cx="80010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71500" y="6356352"/>
            <a:ext cx="2047156" cy="365125"/>
          </a:xfrm>
        </p:spPr>
        <p:txBody>
          <a:bodyPr/>
          <a:lstStyle/>
          <a:p>
            <a:fld id="{FC6D9666-8002-4DDF-9DBF-E589180B0866}" type="datetime1">
              <a:rPr lang="en-US" smtClean="0"/>
              <a:t>5/5/2025</a:t>
            </a:fld>
            <a:endParaRPr lang="en-US" dirty="0"/>
          </a:p>
        </p:txBody>
      </p:sp>
      <p:sp>
        <p:nvSpPr>
          <p:cNvPr id="5" name="Footer Placeholder 4"/>
          <p:cNvSpPr>
            <a:spLocks noGrp="1"/>
          </p:cNvSpPr>
          <p:nvPr>
            <p:ph type="ftr" sz="quarter" idx="11"/>
          </p:nvPr>
        </p:nvSpPr>
        <p:spPr>
          <a:xfrm>
            <a:off x="26723" y="6482294"/>
            <a:ext cx="11415960" cy="365125"/>
          </a:xfrm>
        </p:spPr>
        <p:txBody>
          <a:bodyPr/>
          <a:lstStyle>
            <a:lvl1pPr>
              <a:defRPr sz="1200" i="0">
                <a:solidFill>
                  <a:srgbClr val="0070C0"/>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a:xfrm>
            <a:off x="10395520" y="6492875"/>
            <a:ext cx="1020440" cy="365125"/>
          </a:xfrm>
        </p:spPr>
        <p:txBody>
          <a:bodyPr/>
          <a:lstStyle>
            <a:lvl1pPr algn="ctr">
              <a:defRPr/>
            </a:lvl1pPr>
          </a:lstStyle>
          <a:p>
            <a:fld id="{8E4F4909-AB91-4702-BFA2-E3C21A7DF79A}" type="slidenum">
              <a:rPr lang="en-US" smtClean="0"/>
              <a:t>‹#›</a:t>
            </a:fld>
            <a:endParaRPr lang="en-US"/>
          </a:p>
        </p:txBody>
      </p:sp>
      <p:sp>
        <p:nvSpPr>
          <p:cNvPr id="7" name="Rectangle 6"/>
          <p:cNvSpPr/>
          <p:nvPr userDrawn="1"/>
        </p:nvSpPr>
        <p:spPr>
          <a:xfrm>
            <a:off x="0" y="0"/>
            <a:ext cx="386408" cy="47667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FF9759-3C3C-4F16-AC5A-592055CD8449}" type="datetime1">
              <a:rPr lang="en-US" smtClean="0"/>
              <a:t>5/5/2025</a:t>
            </a:fld>
            <a:endParaRPr lang="en-US"/>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86750" y="274640"/>
            <a:ext cx="25717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274640"/>
            <a:ext cx="75247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3F05C8-5BDD-4591-97DF-4AD51350787B}" type="datetime1">
              <a:rPr lang="en-US" smtClean="0"/>
              <a:t>5/5/2025</a:t>
            </a:fld>
            <a:endParaRPr lang="en-US"/>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A36A8A-28AC-48A9-A783-D80394C0CD89}" type="datetime1">
              <a:rPr lang="en-US" smtClean="0"/>
              <a:t>5/5/2025</a:t>
            </a:fld>
            <a:endParaRPr lang="en-US"/>
          </a:p>
        </p:txBody>
      </p:sp>
      <p:sp>
        <p:nvSpPr>
          <p:cNvPr id="5" name="Footer Placeholder 4"/>
          <p:cNvSpPr>
            <a:spLocks noGrp="1"/>
          </p:cNvSpPr>
          <p:nvPr>
            <p:ph type="ftr" sz="quarter" idx="11"/>
          </p:nvPr>
        </p:nvSpPr>
        <p:spPr>
          <a:xfrm>
            <a:off x="0" y="6459716"/>
            <a:ext cx="11430000" cy="365125"/>
          </a:xfrm>
        </p:spPr>
        <p:txBody>
          <a:bodyPr/>
          <a:lstStyle>
            <a:lvl1pPr>
              <a:defRPr lang="en-US" sz="1200" i="0" kern="1200" dirty="0" smtClean="0">
                <a:solidFill>
                  <a:srgbClr val="0070C0"/>
                </a:solidFill>
                <a:latin typeface="+mn-lt"/>
                <a:ea typeface="+mn-ea"/>
                <a:cs typeface="+mn-cs"/>
              </a:defRPr>
            </a:lvl1p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2892" y="4406902"/>
            <a:ext cx="97155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02892" y="2906713"/>
            <a:ext cx="97155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9387C0-6D0B-407E-ACC2-69EF0901DC8B}" type="datetime1">
              <a:rPr lang="en-US" smtClean="0"/>
              <a:t>5/5/2025</a:t>
            </a:fld>
            <a:endParaRPr lang="en-US"/>
          </a:p>
        </p:txBody>
      </p:sp>
      <p:sp>
        <p:nvSpPr>
          <p:cNvPr id="5" name="Footer Placeholder 4"/>
          <p:cNvSpPr>
            <a:spLocks noGrp="1"/>
          </p:cNvSpPr>
          <p:nvPr>
            <p:ph type="ftr" sz="quarter" idx="11"/>
          </p:nvPr>
        </p:nvSpPr>
        <p:spPr/>
        <p:txBody>
          <a:bodyPr/>
          <a:lstStyle/>
          <a:p>
            <a:r>
              <a:rPr lang="en-US" dirty="0"/>
              <a:t>Vel Tech Rangarajan Dr. Sagunthala R&amp;D Institute of Science and Technology</a:t>
            </a:r>
          </a:p>
        </p:txBody>
      </p:sp>
      <p:sp>
        <p:nvSpPr>
          <p:cNvPr id="6" name="Slide Number Placeholder 5"/>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10250" y="1600202"/>
            <a:ext cx="50482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3E5D92-93DD-4273-8376-C5FDA847435E}" type="datetime1">
              <a:rPr lang="en-US" smtClean="0"/>
              <a:t>5/5/2025</a:t>
            </a:fld>
            <a:endParaRPr lang="en-US"/>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71500" y="1535113"/>
            <a:ext cx="505023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71500" y="2174875"/>
            <a:ext cx="505023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06282" y="1535113"/>
            <a:ext cx="505221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282" y="2174875"/>
            <a:ext cx="505221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641635-ACB1-4001-B587-045CE44306E6}" type="datetime1">
              <a:rPr lang="en-US" smtClean="0"/>
              <a:t>5/5/2025</a:t>
            </a:fld>
            <a:endParaRPr lang="en-US"/>
          </a:p>
        </p:txBody>
      </p:sp>
      <p:sp>
        <p:nvSpPr>
          <p:cNvPr id="8" name="Footer Placeholder 7"/>
          <p:cNvSpPr>
            <a:spLocks noGrp="1"/>
          </p:cNvSpPr>
          <p:nvPr>
            <p:ph type="ftr" sz="quarter" idx="11"/>
          </p:nvPr>
        </p:nvSpPr>
        <p:spPr/>
        <p:txBody>
          <a:bodyPr/>
          <a:lstStyle/>
          <a:p>
            <a:r>
              <a:rPr lang="en-US" dirty="0"/>
              <a:t>Vel Tech Rangarajan Dr. Sagunthala R&amp;D Institute of Science and Technology</a:t>
            </a:r>
          </a:p>
        </p:txBody>
      </p:sp>
      <p:sp>
        <p:nvSpPr>
          <p:cNvPr id="9" name="Slide Number Placeholder 8"/>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0B745A-FC71-49E4-9C4B-F8D7A6CA9DC0}" type="datetime1">
              <a:rPr lang="en-US" smtClean="0"/>
              <a:t>5/5/2025</a:t>
            </a:fld>
            <a:endParaRPr lang="en-US"/>
          </a:p>
        </p:txBody>
      </p:sp>
      <p:sp>
        <p:nvSpPr>
          <p:cNvPr id="4" name="Footer Placeholder 3"/>
          <p:cNvSpPr>
            <a:spLocks noGrp="1"/>
          </p:cNvSpPr>
          <p:nvPr>
            <p:ph type="ftr" sz="quarter" idx="11"/>
          </p:nvPr>
        </p:nvSpPr>
        <p:spPr/>
        <p:txBody>
          <a:bodyPr/>
          <a:lstStyle/>
          <a:p>
            <a:r>
              <a:rPr lang="en-US" dirty="0"/>
              <a:t>Vel Tech Rangarajan Dr. Sagunthala R&amp;D Institute of Science and Technology</a:t>
            </a:r>
          </a:p>
        </p:txBody>
      </p:sp>
      <p:sp>
        <p:nvSpPr>
          <p:cNvPr id="5" name="Slide Number Placeholder 4"/>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10564-5044-4128-99C1-58DB656CE858}" type="datetime1">
              <a:rPr lang="en-US" smtClean="0"/>
              <a:t>5/5/2025</a:t>
            </a:fld>
            <a:endParaRPr lang="en-US"/>
          </a:p>
        </p:txBody>
      </p:sp>
      <p:sp>
        <p:nvSpPr>
          <p:cNvPr id="3" name="Footer Placeholder 2"/>
          <p:cNvSpPr>
            <a:spLocks noGrp="1"/>
          </p:cNvSpPr>
          <p:nvPr>
            <p:ph type="ftr" sz="quarter" idx="11"/>
          </p:nvPr>
        </p:nvSpPr>
        <p:spPr/>
        <p:txBody>
          <a:bodyPr/>
          <a:lstStyle/>
          <a:p>
            <a:r>
              <a:rPr lang="en-US" dirty="0"/>
              <a:t>Vel Tech Rangarajan Dr. Sagunthala R&amp;D Institute of Science and Technology</a:t>
            </a:r>
          </a:p>
        </p:txBody>
      </p:sp>
      <p:sp>
        <p:nvSpPr>
          <p:cNvPr id="4" name="Slide Number Placeholder 3"/>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1" y="273050"/>
            <a:ext cx="3760392"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468813" y="273052"/>
            <a:ext cx="638968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1501" y="1435102"/>
            <a:ext cx="37603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B9A1D4-1132-46BA-B8E7-618A6E44E328}" type="datetime1">
              <a:rPr lang="en-US" smtClean="0"/>
              <a:t>5/5/2025</a:t>
            </a:fld>
            <a:endParaRPr lang="en-US"/>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0360" y="4800600"/>
            <a:ext cx="68580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240360" y="612775"/>
            <a:ext cx="68580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240360" y="5367338"/>
            <a:ext cx="68580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F7AEE7-9B98-4E63-87ED-B9B8EC48A022}" type="datetime1">
              <a:rPr lang="en-US" smtClean="0"/>
              <a:t>5/5/2025</a:t>
            </a:fld>
            <a:endParaRPr lang="en-US"/>
          </a:p>
        </p:txBody>
      </p:sp>
      <p:sp>
        <p:nvSpPr>
          <p:cNvPr id="6" name="Footer Placeholder 5"/>
          <p:cNvSpPr>
            <a:spLocks noGrp="1"/>
          </p:cNvSpPr>
          <p:nvPr>
            <p:ph type="ftr" sz="quarter" idx="11"/>
          </p:nvPr>
        </p:nvSpPr>
        <p:spPr/>
        <p:txBody>
          <a:bodyPr/>
          <a:lstStyle/>
          <a:p>
            <a:r>
              <a:rPr lang="en-US" dirty="0"/>
              <a:t>Vel Tech Rangarajan Dr. Sagunthala R&amp;D Institute of Science and Technology</a:t>
            </a:r>
          </a:p>
        </p:txBody>
      </p:sp>
      <p:sp>
        <p:nvSpPr>
          <p:cNvPr id="7" name="Slide Number Placeholder 6"/>
          <p:cNvSpPr>
            <a:spLocks noGrp="1"/>
          </p:cNvSpPr>
          <p:nvPr>
            <p:ph type="sldNum" sz="quarter" idx="12"/>
          </p:nvPr>
        </p:nvSpPr>
        <p:spPr/>
        <p:txBody>
          <a:bodyPr/>
          <a:lstStyle/>
          <a:p>
            <a:fld id="{8E4F4909-AB91-4702-BFA2-E3C21A7DF79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274638"/>
            <a:ext cx="102870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71500" y="1600202"/>
            <a:ext cx="102870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71500" y="6356352"/>
            <a:ext cx="26670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8821EA-C301-46D7-BFCF-D45852A093F6}" type="datetime1">
              <a:rPr lang="en-US" smtClean="0"/>
              <a:t>5/5/2025</a:t>
            </a:fld>
            <a:endParaRPr lang="en-US"/>
          </a:p>
        </p:txBody>
      </p:sp>
      <p:sp>
        <p:nvSpPr>
          <p:cNvPr id="5" name="Footer Placeholder 4"/>
          <p:cNvSpPr>
            <a:spLocks noGrp="1"/>
          </p:cNvSpPr>
          <p:nvPr>
            <p:ph type="ftr" sz="quarter" idx="3"/>
          </p:nvPr>
        </p:nvSpPr>
        <p:spPr>
          <a:xfrm>
            <a:off x="3905250" y="6356352"/>
            <a:ext cx="36195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Vel Tech Rangarajan Dr. Sagunthala R&amp;D Institute of Science and Technology</a:t>
            </a:r>
          </a:p>
        </p:txBody>
      </p:sp>
      <p:sp>
        <p:nvSpPr>
          <p:cNvPr id="6" name="Slide Number Placeholder 5"/>
          <p:cNvSpPr>
            <a:spLocks noGrp="1"/>
          </p:cNvSpPr>
          <p:nvPr>
            <p:ph type="sldNum" sz="quarter" idx="4"/>
          </p:nvPr>
        </p:nvSpPr>
        <p:spPr>
          <a:xfrm>
            <a:off x="8191500" y="6356352"/>
            <a:ext cx="2667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F4909-AB91-4702-BFA2-E3C21A7DF7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880" y="155246"/>
            <a:ext cx="11056275" cy="1417824"/>
          </a:xfrm>
          <a:prstGeom prst="rect">
            <a:avLst/>
          </a:prstGeom>
          <a:noFill/>
        </p:spPr>
        <p:txBody>
          <a:bodyPr wrap="square" rtlCol="0">
            <a:spAutoFit/>
          </a:bodyPr>
          <a:lstStyle/>
          <a:p>
            <a:pPr algn="ctr">
              <a:lnSpc>
                <a:spcPct val="150000"/>
              </a:lnSpc>
            </a:pPr>
            <a:r>
              <a:rPr lang="en-US" sz="2000" b="1">
                <a:latin typeface="Times New Roman" panose="02020603050405020304" pitchFamily="18" charset="0"/>
                <a:cs typeface="Times New Roman" panose="02020603050405020304" pitchFamily="18" charset="0"/>
              </a:rPr>
              <a:t>Viva voce</a:t>
            </a:r>
            <a:endParaRPr lang="en-US"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Major Project </a:t>
            </a:r>
            <a:r>
              <a:rPr lang="en-US" sz="2000" b="1">
                <a:latin typeface="Times New Roman" panose="02020603050405020304" pitchFamily="18" charset="0"/>
                <a:cs typeface="Times New Roman" panose="02020603050405020304" pitchFamily="18" charset="0"/>
              </a:rPr>
              <a:t>Winter Semester 2024-25</a:t>
            </a:r>
            <a:endParaRPr lang="en-US" sz="2000" b="1" dirty="0">
              <a:latin typeface="Times New Roman" panose="02020603050405020304" pitchFamily="18" charset="0"/>
              <a:cs typeface="Times New Roman" panose="02020603050405020304" pitchFamily="18" charset="0"/>
            </a:endParaRPr>
          </a:p>
          <a:p>
            <a:pPr algn="ctr">
              <a:lnSpc>
                <a:spcPct val="150000"/>
              </a:lnSpc>
            </a:pPr>
            <a:r>
              <a:rPr lang="en-US" sz="2000" b="1" dirty="0">
                <a:latin typeface="Times New Roman" panose="02020603050405020304" pitchFamily="18" charset="0"/>
                <a:cs typeface="Times New Roman" panose="02020603050405020304" pitchFamily="18" charset="0"/>
              </a:rPr>
              <a:t>Department of Electronics and Communication Engineering</a:t>
            </a:r>
          </a:p>
        </p:txBody>
      </p:sp>
      <p:sp>
        <p:nvSpPr>
          <p:cNvPr id="2" name="Slide Number Placeholder 1"/>
          <p:cNvSpPr>
            <a:spLocks noGrp="1"/>
          </p:cNvSpPr>
          <p:nvPr>
            <p:ph type="sldNum" sz="quarter" idx="12"/>
          </p:nvPr>
        </p:nvSpPr>
        <p:spPr/>
        <p:txBody>
          <a:bodyPr/>
          <a:lstStyle/>
          <a:p>
            <a:fld id="{8E4F4909-AB91-4702-BFA2-E3C21A7DF79A}" type="slidenum">
              <a:rPr lang="en-US" smtClean="0">
                <a:solidFill>
                  <a:schemeClr val="tx1"/>
                </a:solidFill>
                <a:latin typeface="Times New Roman" panose="02020603050405020304" pitchFamily="18" charset="0"/>
                <a:cs typeface="Times New Roman" panose="02020603050405020304" pitchFamily="18" charset="0"/>
              </a:r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3" name="TextBox 2">
            <a:extLst>
              <a:ext uri="{FF2B5EF4-FFF2-40B4-BE49-F238E27FC236}">
                <a16:creationId xmlns:a16="http://schemas.microsoft.com/office/drawing/2014/main" id="{0D1758F6-9361-D9C2-6110-61A655A1A2E9}"/>
              </a:ext>
            </a:extLst>
          </p:cNvPr>
          <p:cNvSpPr txBox="1"/>
          <p:nvPr/>
        </p:nvSpPr>
        <p:spPr>
          <a:xfrm>
            <a:off x="1450227" y="1934079"/>
            <a:ext cx="8568952" cy="960328"/>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Title: Sub-Terahertz Meta-Stickers for Non-Invasive Food Sensing Using Machine Learning </a:t>
            </a:r>
          </a:p>
        </p:txBody>
      </p:sp>
      <p:sp>
        <p:nvSpPr>
          <p:cNvPr id="7" name="TextBox 6">
            <a:extLst>
              <a:ext uri="{FF2B5EF4-FFF2-40B4-BE49-F238E27FC236}">
                <a16:creationId xmlns:a16="http://schemas.microsoft.com/office/drawing/2014/main" id="{B514FB5A-E8BE-1C17-4800-965F1739F9DF}"/>
              </a:ext>
            </a:extLst>
          </p:cNvPr>
          <p:cNvSpPr txBox="1"/>
          <p:nvPr/>
        </p:nvSpPr>
        <p:spPr>
          <a:xfrm>
            <a:off x="8015387" y="129512"/>
            <a:ext cx="3240361" cy="493853"/>
          </a:xfrm>
          <a:prstGeom prst="rect">
            <a:avLst/>
          </a:prstGeom>
          <a:noFill/>
        </p:spPr>
        <p:txBody>
          <a:bodyPr wrap="square" rtlCol="0">
            <a:spAutoFit/>
          </a:bodyPr>
          <a:lstStyle/>
          <a:p>
            <a:pPr algn="ctr">
              <a:lnSpc>
                <a:spcPct val="150000"/>
              </a:lnSpc>
            </a:pPr>
            <a:r>
              <a:rPr lang="en-US" sz="2000" b="1">
                <a:latin typeface="Times New Roman" panose="02020603050405020304" pitchFamily="18" charset="0"/>
                <a:cs typeface="Times New Roman" panose="02020603050405020304" pitchFamily="18" charset="0"/>
              </a:rPr>
              <a:t>Date:06/05/2025</a:t>
            </a:r>
            <a:endParaRPr lang="en-US" sz="20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1A876FD-3632-54A7-590E-CC8A422B2AFE}"/>
              </a:ext>
            </a:extLst>
          </p:cNvPr>
          <p:cNvSpPr txBox="1"/>
          <p:nvPr/>
        </p:nvSpPr>
        <p:spPr>
          <a:xfrm>
            <a:off x="746448" y="4082832"/>
            <a:ext cx="5184576" cy="1879489"/>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Project Team Members</a:t>
            </a:r>
          </a:p>
          <a:p>
            <a:pPr marL="457200" indent="-457200">
              <a:lnSpc>
                <a:spcPct val="150000"/>
              </a:lnSpc>
              <a:buAutoNum type="arabicPeriod"/>
            </a:pPr>
            <a:r>
              <a:rPr lang="en-US" sz="2000" b="1" dirty="0">
                <a:latin typeface="Times New Roman" panose="02020603050405020304" pitchFamily="18" charset="0"/>
                <a:cs typeface="Times New Roman" panose="02020603050405020304" pitchFamily="18" charset="0"/>
              </a:rPr>
              <a:t>Hrushikesh.</a:t>
            </a:r>
            <a:r>
              <a:rPr lang="en-US" sz="2000" b="1">
                <a:latin typeface="Times New Roman" panose="02020603050405020304" pitchFamily="18" charset="0"/>
                <a:cs typeface="Times New Roman" panose="02020603050405020304" pitchFamily="18" charset="0"/>
              </a:rPr>
              <a:t>K   (</a:t>
            </a:r>
            <a:r>
              <a:rPr lang="en-US" sz="2000" b="1" dirty="0">
                <a:latin typeface="Times New Roman" panose="02020603050405020304" pitchFamily="18" charset="0"/>
                <a:cs typeface="Times New Roman" panose="02020603050405020304" pitchFamily="18" charset="0"/>
              </a:rPr>
              <a:t>20702)</a:t>
            </a:r>
          </a:p>
          <a:p>
            <a:pPr marL="457200" indent="-457200">
              <a:lnSpc>
                <a:spcPct val="150000"/>
              </a:lnSpc>
              <a:buFontTx/>
              <a:buAutoNum type="arabicPeriod"/>
            </a:pPr>
            <a:r>
              <a:rPr lang="en-US" sz="2000" b="1" dirty="0">
                <a:latin typeface="Times New Roman" panose="02020603050405020304" pitchFamily="18" charset="0"/>
                <a:cs typeface="Times New Roman" panose="02020603050405020304" pitchFamily="18" charset="0"/>
              </a:rPr>
              <a:t>Naveen K.</a:t>
            </a:r>
            <a:r>
              <a:rPr lang="en-US" sz="2000" b="1">
                <a:latin typeface="Times New Roman" panose="02020603050405020304" pitchFamily="18" charset="0"/>
                <a:cs typeface="Times New Roman" panose="02020603050405020304" pitchFamily="18" charset="0"/>
              </a:rPr>
              <a:t>M     (</a:t>
            </a:r>
            <a:r>
              <a:rPr lang="en-US" sz="2000" b="1" dirty="0">
                <a:latin typeface="Times New Roman" panose="02020603050405020304" pitchFamily="18" charset="0"/>
                <a:cs typeface="Times New Roman" panose="02020603050405020304" pitchFamily="18" charset="0"/>
              </a:rPr>
              <a:t>20713)</a:t>
            </a:r>
          </a:p>
          <a:p>
            <a:pPr marL="457200" indent="-457200">
              <a:lnSpc>
                <a:spcPct val="150000"/>
              </a:lnSpc>
              <a:buFontTx/>
              <a:buAutoNum type="arabicPeriod"/>
            </a:pPr>
            <a:r>
              <a:rPr lang="en-US" sz="2000" b="1" dirty="0">
                <a:latin typeface="Times New Roman" panose="02020603050405020304" pitchFamily="18" charset="0"/>
                <a:cs typeface="Times New Roman" panose="02020603050405020304" pitchFamily="18" charset="0"/>
              </a:rPr>
              <a:t>Tarun </a:t>
            </a:r>
            <a:r>
              <a:rPr lang="en-US" sz="2000" b="1" dirty="0" err="1">
                <a:latin typeface="Times New Roman" panose="02020603050405020304" pitchFamily="18" charset="0"/>
                <a:cs typeface="Times New Roman" panose="02020603050405020304" pitchFamily="18" charset="0"/>
              </a:rPr>
              <a:t>kumar.S</a:t>
            </a:r>
            <a:r>
              <a:rPr lang="en-US" sz="2000" b="1" dirty="0">
                <a:latin typeface="Times New Roman" panose="02020603050405020304" pitchFamily="18" charset="0"/>
                <a:cs typeface="Times New Roman" panose="02020603050405020304" pitchFamily="18" charset="0"/>
              </a:rPr>
              <a:t> (20738)</a:t>
            </a:r>
          </a:p>
        </p:txBody>
      </p:sp>
      <p:sp>
        <p:nvSpPr>
          <p:cNvPr id="9" name="TextBox 8">
            <a:extLst>
              <a:ext uri="{FF2B5EF4-FFF2-40B4-BE49-F238E27FC236}">
                <a16:creationId xmlns:a16="http://schemas.microsoft.com/office/drawing/2014/main" id="{B60A3A3E-8139-6098-6536-54DB54C12933}"/>
              </a:ext>
            </a:extLst>
          </p:cNvPr>
          <p:cNvSpPr txBox="1"/>
          <p:nvPr/>
        </p:nvSpPr>
        <p:spPr>
          <a:xfrm>
            <a:off x="5440350" y="4082832"/>
            <a:ext cx="5184576" cy="1421992"/>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Supervisor</a:t>
            </a:r>
          </a:p>
          <a:p>
            <a:pPr algn="ctr">
              <a:lnSpc>
                <a:spcPct val="150000"/>
              </a:lnSpc>
            </a:pPr>
            <a:r>
              <a:rPr lang="en-US" sz="2000" b="1" dirty="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Dr. J. Josephine Pon Gloria</a:t>
            </a:r>
          </a:p>
          <a:p>
            <a:pPr algn="ctr">
              <a:lnSpc>
                <a:spcPct val="150000"/>
              </a:lnSpc>
            </a:pPr>
            <a:r>
              <a:rPr lang="en-US" sz="2000" b="1">
                <a:latin typeface="Times New Roman" panose="02020603050405020304" pitchFamily="18" charset="0"/>
                <a:cs typeface="Times New Roman" panose="02020603050405020304" pitchFamily="18" charset="0"/>
              </a:rPr>
              <a:t>              Assistant Professor </a:t>
            </a:r>
            <a:endParaRPr lang="en-US" sz="20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7B5480-9DD3-0EC2-E4E2-A75BA3B120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16" y="131996"/>
            <a:ext cx="1500958" cy="1500958"/>
          </a:xfrm>
          <a:prstGeom prst="rect">
            <a:avLst/>
          </a:prstGeom>
        </p:spPr>
      </p:pic>
      <p:sp>
        <p:nvSpPr>
          <p:cNvPr id="4" name="TextBox 3">
            <a:extLst>
              <a:ext uri="{FF2B5EF4-FFF2-40B4-BE49-F238E27FC236}">
                <a16:creationId xmlns:a16="http://schemas.microsoft.com/office/drawing/2014/main" id="{7BC28C55-85CF-94E8-E8F8-4E6C8444CE3F}"/>
              </a:ext>
            </a:extLst>
          </p:cNvPr>
          <p:cNvSpPr txBox="1"/>
          <p:nvPr/>
        </p:nvSpPr>
        <p:spPr>
          <a:xfrm>
            <a:off x="3571781" y="2915717"/>
            <a:ext cx="4248472" cy="498663"/>
          </a:xfrm>
          <a:prstGeom prst="rect">
            <a:avLst/>
          </a:prstGeom>
          <a:noFill/>
        </p:spPr>
        <p:txBody>
          <a:bodyPr wrap="square" rtlCol="0">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Domain: Communication domain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0A6F1-E211-D54C-9017-E5D649CDD497}"/>
              </a:ext>
            </a:extLst>
          </p:cNvPr>
          <p:cNvSpPr>
            <a:spLocks noGrp="1"/>
          </p:cNvSpPr>
          <p:nvPr>
            <p:ph type="ftr" sz="quarter" idx="11"/>
          </p:nvPr>
        </p:nvSpPr>
        <p:spPr>
          <a:xfrm>
            <a:off x="1970584" y="6356352"/>
            <a:ext cx="7272808"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98BFD24-441B-5228-DA8F-DD16835A1681}"/>
              </a:ext>
            </a:extLst>
          </p:cNvPr>
          <p:cNvSpPr>
            <a:spLocks noGrp="1"/>
          </p:cNvSpPr>
          <p:nvPr>
            <p:ph type="sldNum" sz="quarter" idx="12"/>
          </p:nvPr>
        </p:nvSpPr>
        <p:spPr/>
        <p:txBody>
          <a:bodyPr/>
          <a:lstStyle/>
          <a:p>
            <a:fld id="{8E4F4909-AB91-4702-BFA2-E3C21A7DF79A}" type="slidenum">
              <a:rPr lang="en-US" smtClean="0"/>
              <a:t>10</a:t>
            </a:fld>
            <a:endParaRPr lang="en-US"/>
          </a:p>
        </p:txBody>
      </p:sp>
      <p:sp>
        <p:nvSpPr>
          <p:cNvPr id="5" name="TextBox 4">
            <a:extLst>
              <a:ext uri="{FF2B5EF4-FFF2-40B4-BE49-F238E27FC236}">
                <a16:creationId xmlns:a16="http://schemas.microsoft.com/office/drawing/2014/main" id="{9BD823D8-5A6A-BE21-A1D9-73B802A93466}"/>
              </a:ext>
            </a:extLst>
          </p:cNvPr>
          <p:cNvSpPr txBox="1"/>
          <p:nvPr/>
        </p:nvSpPr>
        <p:spPr>
          <a:xfrm>
            <a:off x="4130824" y="120987"/>
            <a:ext cx="4968552" cy="553998"/>
          </a:xfrm>
          <a:prstGeom prst="rect">
            <a:avLst/>
          </a:prstGeom>
          <a:noFill/>
        </p:spPr>
        <p:txBody>
          <a:bodyPr wrap="square">
            <a:spAutoFit/>
          </a:bodyPr>
          <a:lstStyle/>
          <a:p>
            <a:r>
              <a:rPr lang="en-IN" sz="3000" b="1">
                <a:latin typeface="Times New Roman" panose="02020603050405020304" pitchFamily="18" charset="0"/>
                <a:cs typeface="Times New Roman" panose="02020603050405020304" pitchFamily="18" charset="0"/>
              </a:rPr>
              <a:t>META STICKER </a:t>
            </a:r>
            <a:endParaRPr lang="en-IN" sz="3000"/>
          </a:p>
        </p:txBody>
      </p:sp>
      <p:pic>
        <p:nvPicPr>
          <p:cNvPr id="7" name="Picture 6">
            <a:extLst>
              <a:ext uri="{FF2B5EF4-FFF2-40B4-BE49-F238E27FC236}">
                <a16:creationId xmlns:a16="http://schemas.microsoft.com/office/drawing/2014/main" id="{C628BDDC-CFEA-893A-DC4E-5FFB28A82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668" y="1477304"/>
            <a:ext cx="3888432" cy="3903387"/>
          </a:xfrm>
          <a:prstGeom prst="rect">
            <a:avLst/>
          </a:prstGeom>
        </p:spPr>
      </p:pic>
      <p:sp>
        <p:nvSpPr>
          <p:cNvPr id="10" name="TextBox 9">
            <a:extLst>
              <a:ext uri="{FF2B5EF4-FFF2-40B4-BE49-F238E27FC236}">
                <a16:creationId xmlns:a16="http://schemas.microsoft.com/office/drawing/2014/main" id="{6DEFD2DB-C63B-26EF-F429-9DF0038142AD}"/>
              </a:ext>
            </a:extLst>
          </p:cNvPr>
          <p:cNvSpPr txBox="1"/>
          <p:nvPr/>
        </p:nvSpPr>
        <p:spPr>
          <a:xfrm>
            <a:off x="4130824" y="5196025"/>
            <a:ext cx="3151440" cy="369332"/>
          </a:xfrm>
          <a:prstGeom prst="rect">
            <a:avLst/>
          </a:prstGeom>
          <a:noFill/>
        </p:spPr>
        <p:txBody>
          <a:bodyPr wrap="square">
            <a:spAutoFit/>
          </a:bodyPr>
          <a:lstStyle/>
          <a:p>
            <a:pPr algn="ctr"/>
            <a:r>
              <a:rPr lang="en-IN">
                <a:latin typeface="Times New Roman" panose="02020603050405020304" pitchFamily="18" charset="0"/>
                <a:cs typeface="Times New Roman" panose="02020603050405020304" pitchFamily="18" charset="0"/>
              </a:rPr>
              <a:t>Meta Sticker</a:t>
            </a:r>
          </a:p>
        </p:txBody>
      </p:sp>
    </p:spTree>
    <p:extLst>
      <p:ext uri="{BB962C8B-B14F-4D97-AF65-F5344CB8AC3E}">
        <p14:creationId xmlns:p14="http://schemas.microsoft.com/office/powerpoint/2010/main" val="3557805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B86689-AB27-96D8-7FB9-DAB3DDA0AF97}"/>
              </a:ext>
            </a:extLst>
          </p:cNvPr>
          <p:cNvSpPr>
            <a:spLocks noGrp="1"/>
          </p:cNvSpPr>
          <p:nvPr>
            <p:ph type="ftr" sz="quarter" idx="11"/>
          </p:nvPr>
        </p:nvSpPr>
        <p:spPr>
          <a:xfrm>
            <a:off x="1826568" y="6356352"/>
            <a:ext cx="7776864" cy="365125"/>
          </a:xfrm>
        </p:spPr>
        <p:txBody>
          <a:bodyPr/>
          <a:lstStyle/>
          <a:p>
            <a:r>
              <a:rPr lang="en-US">
                <a:solidFill>
                  <a:schemeClr val="tx2">
                    <a:lumMod val="75000"/>
                  </a:schemeClr>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103817A-F02B-0B9F-327A-C940C9454327}"/>
              </a:ext>
            </a:extLst>
          </p:cNvPr>
          <p:cNvSpPr>
            <a:spLocks noGrp="1"/>
          </p:cNvSpPr>
          <p:nvPr>
            <p:ph type="sldNum" sz="quarter" idx="12"/>
          </p:nvPr>
        </p:nvSpPr>
        <p:spPr/>
        <p:txBody>
          <a:bodyPr/>
          <a:lstStyle/>
          <a:p>
            <a:fld id="{8E4F4909-AB91-4702-BFA2-E3C21A7DF79A}" type="slidenum">
              <a:rPr lang="en-US" smtClean="0"/>
              <a:t>11</a:t>
            </a:fld>
            <a:endParaRPr lang="en-US"/>
          </a:p>
        </p:txBody>
      </p:sp>
      <p:pic>
        <p:nvPicPr>
          <p:cNvPr id="5" name="Picture 4">
            <a:extLst>
              <a:ext uri="{FF2B5EF4-FFF2-40B4-BE49-F238E27FC236}">
                <a16:creationId xmlns:a16="http://schemas.microsoft.com/office/drawing/2014/main" id="{F5DA5E0F-9D38-7BE9-3AAE-3F35118CB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36" y="1338578"/>
            <a:ext cx="7371184" cy="4180843"/>
          </a:xfrm>
          <a:prstGeom prst="rect">
            <a:avLst/>
          </a:prstGeom>
        </p:spPr>
      </p:pic>
      <p:sp>
        <p:nvSpPr>
          <p:cNvPr id="7" name="TextBox 6">
            <a:extLst>
              <a:ext uri="{FF2B5EF4-FFF2-40B4-BE49-F238E27FC236}">
                <a16:creationId xmlns:a16="http://schemas.microsoft.com/office/drawing/2014/main" id="{E13C0C9A-9034-4400-EFAE-00E35F765A8A}"/>
              </a:ext>
            </a:extLst>
          </p:cNvPr>
          <p:cNvSpPr txBox="1"/>
          <p:nvPr/>
        </p:nvSpPr>
        <p:spPr>
          <a:xfrm>
            <a:off x="1322512" y="316981"/>
            <a:ext cx="8721080" cy="400110"/>
          </a:xfrm>
          <a:prstGeom prst="rect">
            <a:avLst/>
          </a:prstGeom>
          <a:noFill/>
        </p:spPr>
        <p:txBody>
          <a:bodyPr wrap="square">
            <a:spAutoFit/>
          </a:bodyPr>
          <a:lstStyle/>
          <a:p>
            <a:r>
              <a:rPr lang="en-IN" sz="2000" b="1">
                <a:latin typeface="Times New Roman" panose="02020603050405020304" pitchFamily="18" charset="0"/>
                <a:cs typeface="Times New Roman" panose="02020603050405020304" pitchFamily="18" charset="0"/>
              </a:rPr>
              <a:t>TRANSMITION AND REFLECTION ANALYSIS OF META STICKER :</a:t>
            </a:r>
            <a:endParaRPr lang="en-IN" sz="2000"/>
          </a:p>
        </p:txBody>
      </p:sp>
    </p:spTree>
    <p:extLst>
      <p:ext uri="{BB962C8B-B14F-4D97-AF65-F5344CB8AC3E}">
        <p14:creationId xmlns:p14="http://schemas.microsoft.com/office/powerpoint/2010/main" val="381645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DBFF11-F11B-0680-1CC4-BDFD5BD07F1D}"/>
              </a:ext>
            </a:extLst>
          </p:cNvPr>
          <p:cNvSpPr>
            <a:spLocks noGrp="1"/>
          </p:cNvSpPr>
          <p:nvPr>
            <p:ph type="ftr" sz="quarter" idx="11"/>
          </p:nvPr>
        </p:nvSpPr>
        <p:spPr>
          <a:xfrm>
            <a:off x="1961950" y="6463928"/>
            <a:ext cx="7200800" cy="365125"/>
          </a:xfrm>
        </p:spPr>
        <p:txBody>
          <a:bodyPr/>
          <a:lstStyle/>
          <a:p>
            <a:r>
              <a:rPr lang="en-US">
                <a:solidFill>
                  <a:schemeClr val="tx2">
                    <a:lumMod val="75000"/>
                  </a:schemeClr>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B4E7846-C314-23AE-4B1B-DD09F37AB204}"/>
              </a:ext>
            </a:extLst>
          </p:cNvPr>
          <p:cNvSpPr>
            <a:spLocks noGrp="1"/>
          </p:cNvSpPr>
          <p:nvPr>
            <p:ph type="sldNum" sz="quarter" idx="12"/>
          </p:nvPr>
        </p:nvSpPr>
        <p:spPr/>
        <p:txBody>
          <a:bodyPr/>
          <a:lstStyle/>
          <a:p>
            <a:fld id="{8E4F4909-AB91-4702-BFA2-E3C21A7DF79A}" type="slidenum">
              <a:rPr lang="en-US" smtClean="0"/>
              <a:t>12</a:t>
            </a:fld>
            <a:endParaRPr lang="en-US"/>
          </a:p>
        </p:txBody>
      </p:sp>
      <p:sp>
        <p:nvSpPr>
          <p:cNvPr id="5" name="TextBox 4">
            <a:extLst>
              <a:ext uri="{FF2B5EF4-FFF2-40B4-BE49-F238E27FC236}">
                <a16:creationId xmlns:a16="http://schemas.microsoft.com/office/drawing/2014/main" id="{F2BE3384-669F-1E4A-1335-930A9C52DE9D}"/>
              </a:ext>
            </a:extLst>
          </p:cNvPr>
          <p:cNvSpPr txBox="1"/>
          <p:nvPr/>
        </p:nvSpPr>
        <p:spPr>
          <a:xfrm>
            <a:off x="362308" y="0"/>
            <a:ext cx="10400084" cy="2646878"/>
          </a:xfrm>
          <a:prstGeom prst="rect">
            <a:avLst/>
          </a:prstGeom>
          <a:noFill/>
        </p:spPr>
        <p:txBody>
          <a:bodyPr wrap="square">
            <a:spAutoFit/>
          </a:bodyPr>
          <a:lstStyle/>
          <a:p>
            <a:pPr algn="just"/>
            <a:r>
              <a:rPr lang="en-US" sz="2000" b="1">
                <a:latin typeface="Times New Roman" panose="02020603050405020304" pitchFamily="18" charset="0"/>
                <a:cs typeface="Times New Roman" panose="02020603050405020304" pitchFamily="18" charset="0"/>
              </a:rPr>
              <a:t>Meta-Sticker Design :</a:t>
            </a:r>
          </a:p>
          <a:p>
            <a:pPr algn="just"/>
            <a:endParaRPr lang="en-US" sz="2000" b="1">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Designed to be flexible and compact, the meta-sticker features a layered dielectric structure optimized for real-world application on fruits such as apples. The SRR-based sensor is fabricated on a thin dielectric substrate and is compatible with bendable surfaces. The resonators are patterned to maximize sensitivity in the sub-THz band. In HFSS, the unit cell parameters are iteratively adjusted to fine-tune the resonance behavior to respond distinctively to different dielectric environments. The sensor’s ability to distinguish Good, Medium, and Rotten apple layers is a result of the carefully engineered resonance conditions enabled by these structural optimizations.</a:t>
            </a:r>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75DDD8-C3BF-A306-CD63-BA20F3C1F2B7}"/>
              </a:ext>
            </a:extLst>
          </p:cNvPr>
          <p:cNvSpPr txBox="1"/>
          <p:nvPr/>
        </p:nvSpPr>
        <p:spPr>
          <a:xfrm>
            <a:off x="379984" y="2646878"/>
            <a:ext cx="9145016" cy="3816429"/>
          </a:xfrm>
          <a:prstGeom prst="rect">
            <a:avLst/>
          </a:prstGeom>
          <a:noFill/>
        </p:spPr>
        <p:txBody>
          <a:bodyPr wrap="square">
            <a:spAutoFit/>
          </a:bodyPr>
          <a:lstStyle/>
          <a:p>
            <a:r>
              <a:rPr lang="en-US" sz="2000" b="1">
                <a:latin typeface="Times New Roman" panose="02020603050405020304" pitchFamily="18" charset="0"/>
                <a:cs typeface="Times New Roman" panose="02020603050405020304" pitchFamily="18" charset="0"/>
              </a:rPr>
              <a:t>Simulation Process :</a:t>
            </a:r>
          </a:p>
          <a:p>
            <a:r>
              <a:rPr lang="en-US">
                <a:latin typeface="Times New Roman" panose="02020603050405020304" pitchFamily="18" charset="0"/>
                <a:cs typeface="Times New Roman" panose="02020603050405020304" pitchFamily="18" charset="0"/>
              </a:rPr>
              <a:t>•    </a:t>
            </a:r>
            <a:r>
              <a:rPr lang="en-US" sz="1700">
                <a:latin typeface="Times New Roman" panose="02020603050405020304" pitchFamily="18" charset="0"/>
                <a:cs typeface="Times New Roman" panose="02020603050405020304" pitchFamily="18" charset="0"/>
              </a:rPr>
              <a:t>The multilayered apple structure is modeled using accurate dielectric properties. </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    The meta-sticker is integrated with the apple model in HFSS. </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    Dielectric constants and loss tangents are assigned for each apple condition. </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    Sub-THz waves are simulated to interact with the model. </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    Reflection and transmission data are recorded across 2.8–3.3 THz </a:t>
            </a:r>
          </a:p>
          <a:p>
            <a:endParaRPr lang="en-US" sz="1700">
              <a:latin typeface="Times New Roman" panose="02020603050405020304" pitchFamily="18" charset="0"/>
              <a:cs typeface="Times New Roman" panose="02020603050405020304" pitchFamily="18" charset="0"/>
            </a:endParaRPr>
          </a:p>
          <a:p>
            <a:r>
              <a:rPr lang="en-US" sz="1700">
                <a:latin typeface="Times New Roman" panose="02020603050405020304" pitchFamily="18" charset="0"/>
                <a:cs typeface="Times New Roman" panose="02020603050405020304" pitchFamily="18" charset="0"/>
              </a:rPr>
              <a:t>•    Data is exported for machine learning analysis.</a:t>
            </a:r>
          </a:p>
          <a:p>
            <a:endParaRPr lang="en-US" sz="17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a:latin typeface="Times New Roman" panose="02020603050405020304" pitchFamily="18" charset="0"/>
                <a:cs typeface="Times New Roman" panose="02020603050405020304" pitchFamily="18" charset="0"/>
              </a:rPr>
              <a:t>Using Random Forest Classifier ( ML Algorithm ) analysis is done.</a:t>
            </a: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7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C31DF3-69CE-DAE5-86CD-C1D75FC487D2}"/>
              </a:ext>
            </a:extLst>
          </p:cNvPr>
          <p:cNvSpPr>
            <a:spLocks noGrp="1"/>
          </p:cNvSpPr>
          <p:nvPr>
            <p:ph type="ftr" sz="quarter" idx="11"/>
          </p:nvPr>
        </p:nvSpPr>
        <p:spPr>
          <a:xfrm>
            <a:off x="2042592" y="6356352"/>
            <a:ext cx="7776864"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33C7136-8622-0873-2565-C5BD068FF6E7}"/>
              </a:ext>
            </a:extLst>
          </p:cNvPr>
          <p:cNvSpPr>
            <a:spLocks noGrp="1"/>
          </p:cNvSpPr>
          <p:nvPr>
            <p:ph type="sldNum" sz="quarter" idx="12"/>
          </p:nvPr>
        </p:nvSpPr>
        <p:spPr/>
        <p:txBody>
          <a:bodyPr/>
          <a:lstStyle/>
          <a:p>
            <a:fld id="{8E4F4909-AB91-4702-BFA2-E3C21A7DF79A}" type="slidenum">
              <a:rPr lang="en-US" smtClean="0"/>
              <a:t>13</a:t>
            </a:fld>
            <a:endParaRPr lang="en-US"/>
          </a:p>
        </p:txBody>
      </p:sp>
      <p:graphicFrame>
        <p:nvGraphicFramePr>
          <p:cNvPr id="12" name="Table 11">
            <a:extLst>
              <a:ext uri="{FF2B5EF4-FFF2-40B4-BE49-F238E27FC236}">
                <a16:creationId xmlns:a16="http://schemas.microsoft.com/office/drawing/2014/main" id="{55D89AF1-2AD8-E64E-BE09-918EB93EBAB0}"/>
              </a:ext>
            </a:extLst>
          </p:cNvPr>
          <p:cNvGraphicFramePr>
            <a:graphicFrameLocks noGrp="1"/>
          </p:cNvGraphicFramePr>
          <p:nvPr>
            <p:extLst>
              <p:ext uri="{D42A27DB-BD31-4B8C-83A1-F6EECF244321}">
                <p14:modId xmlns:p14="http://schemas.microsoft.com/office/powerpoint/2010/main" val="822821507"/>
              </p:ext>
            </p:extLst>
          </p:nvPr>
        </p:nvGraphicFramePr>
        <p:xfrm>
          <a:off x="962472" y="1167686"/>
          <a:ext cx="3810000" cy="1752600"/>
        </p:xfrm>
        <a:graphic>
          <a:graphicData uri="http://schemas.openxmlformats.org/drawingml/2006/table">
            <a:tbl>
              <a:tblPr firstRow="1" bandRow="1">
                <a:tableStyleId>{5C22544A-7EE6-4342-B048-85BDC9FD1C3A}</a:tableStyleId>
              </a:tblPr>
              <a:tblGrid>
                <a:gridCol w="902008">
                  <a:extLst>
                    <a:ext uri="{9D8B030D-6E8A-4147-A177-3AD203B41FA5}">
                      <a16:colId xmlns:a16="http://schemas.microsoft.com/office/drawing/2014/main" val="1745478627"/>
                    </a:ext>
                  </a:extLst>
                </a:gridCol>
                <a:gridCol w="1291024">
                  <a:extLst>
                    <a:ext uri="{9D8B030D-6E8A-4147-A177-3AD203B41FA5}">
                      <a16:colId xmlns:a16="http://schemas.microsoft.com/office/drawing/2014/main" val="2256352458"/>
                    </a:ext>
                  </a:extLst>
                </a:gridCol>
                <a:gridCol w="1616968">
                  <a:extLst>
                    <a:ext uri="{9D8B030D-6E8A-4147-A177-3AD203B41FA5}">
                      <a16:colId xmlns:a16="http://schemas.microsoft.com/office/drawing/2014/main" val="3789837492"/>
                    </a:ext>
                  </a:extLst>
                </a:gridCol>
              </a:tblGrid>
              <a:tr h="378832">
                <a:tc>
                  <a:txBody>
                    <a:bodyPr/>
                    <a:lstStyle/>
                    <a:p>
                      <a:r>
                        <a:rPr lang="en-IN">
                          <a:latin typeface="Times New Roman" panose="02020603050405020304" pitchFamily="18" charset="0"/>
                          <a:cs typeface="Times New Roman" panose="02020603050405020304" pitchFamily="18" charset="0"/>
                        </a:rPr>
                        <a:t>Layer</a:t>
                      </a:r>
                    </a:p>
                  </a:txBody>
                  <a:tcPr/>
                </a:tc>
                <a:tc>
                  <a:txBody>
                    <a:bodyPr/>
                    <a:lstStyle/>
                    <a:p>
                      <a:r>
                        <a:rPr lang="en-IN">
                          <a:latin typeface="Times New Roman" panose="02020603050405020304" pitchFamily="18" charset="0"/>
                          <a:cs typeface="Times New Roman" panose="02020603050405020304" pitchFamily="18" charset="0"/>
                        </a:rPr>
                        <a:t>Di electric Constant</a:t>
                      </a:r>
                    </a:p>
                  </a:txBody>
                  <a:tcPr/>
                </a:tc>
                <a:tc>
                  <a:txBody>
                    <a:bodyPr/>
                    <a:lstStyle/>
                    <a:p>
                      <a:r>
                        <a:rPr lang="en-IN">
                          <a:latin typeface="Times New Roman" panose="02020603050405020304" pitchFamily="18" charset="0"/>
                          <a:cs typeface="Times New Roman" panose="02020603050405020304" pitchFamily="18" charset="0"/>
                        </a:rPr>
                        <a:t>Loss Tangent</a:t>
                      </a:r>
                    </a:p>
                  </a:txBody>
                  <a:tcPr/>
                </a:tc>
                <a:extLst>
                  <a:ext uri="{0D108BD9-81ED-4DB2-BD59-A6C34878D82A}">
                    <a16:rowId xmlns:a16="http://schemas.microsoft.com/office/drawing/2014/main" val="744838895"/>
                  </a:ext>
                </a:extLst>
              </a:tr>
              <a:tr h="370840">
                <a:tc>
                  <a:txBody>
                    <a:bodyPr/>
                    <a:lstStyle/>
                    <a:p>
                      <a:r>
                        <a:rPr lang="en-IN">
                          <a:latin typeface="Times New Roman" panose="02020603050405020304" pitchFamily="18" charset="0"/>
                          <a:cs typeface="Times New Roman" panose="02020603050405020304" pitchFamily="18" charset="0"/>
                        </a:rPr>
                        <a:t>Core</a:t>
                      </a:r>
                    </a:p>
                  </a:txBody>
                  <a:tcPr/>
                </a:tc>
                <a:tc>
                  <a:txBody>
                    <a:bodyPr/>
                    <a:lstStyle/>
                    <a:p>
                      <a:r>
                        <a:rPr lang="en-IN">
                          <a:latin typeface="Times New Roman" panose="02020603050405020304" pitchFamily="18" charset="0"/>
                          <a:cs typeface="Times New Roman" panose="02020603050405020304" pitchFamily="18" charset="0"/>
                        </a:rPr>
                        <a:t>10</a:t>
                      </a:r>
                    </a:p>
                  </a:txBody>
                  <a:tcPr/>
                </a:tc>
                <a:tc>
                  <a:txBody>
                    <a:bodyPr/>
                    <a:lstStyle/>
                    <a:p>
                      <a:r>
                        <a:rPr lang="en-IN">
                          <a:latin typeface="Times New Roman" panose="02020603050405020304" pitchFamily="18" charset="0"/>
                          <a:cs typeface="Times New Roman" panose="02020603050405020304" pitchFamily="18" charset="0"/>
                        </a:rPr>
                        <a:t>0.005</a:t>
                      </a:r>
                    </a:p>
                  </a:txBody>
                  <a:tcPr/>
                </a:tc>
                <a:extLst>
                  <a:ext uri="{0D108BD9-81ED-4DB2-BD59-A6C34878D82A}">
                    <a16:rowId xmlns:a16="http://schemas.microsoft.com/office/drawing/2014/main" val="1069399594"/>
                  </a:ext>
                </a:extLst>
              </a:tr>
              <a:tr h="370840">
                <a:tc>
                  <a:txBody>
                    <a:bodyPr/>
                    <a:lstStyle/>
                    <a:p>
                      <a:r>
                        <a:rPr lang="en-IN">
                          <a:latin typeface="Times New Roman" panose="02020603050405020304" pitchFamily="18" charset="0"/>
                          <a:cs typeface="Times New Roman" panose="02020603050405020304" pitchFamily="18" charset="0"/>
                        </a:rPr>
                        <a:t>Flesh</a:t>
                      </a:r>
                    </a:p>
                  </a:txBody>
                  <a:tcPr/>
                </a:tc>
                <a:tc>
                  <a:txBody>
                    <a:bodyPr/>
                    <a:lstStyle/>
                    <a:p>
                      <a:r>
                        <a:rPr lang="en-IN">
                          <a:latin typeface="Times New Roman" panose="02020603050405020304" pitchFamily="18" charset="0"/>
                          <a:cs typeface="Times New Roman" panose="02020603050405020304" pitchFamily="18" charset="0"/>
                        </a:rPr>
                        <a:t>50</a:t>
                      </a:r>
                    </a:p>
                  </a:txBody>
                  <a:tcPr/>
                </a:tc>
                <a:tc>
                  <a:txBody>
                    <a:bodyPr/>
                    <a:lstStyle/>
                    <a:p>
                      <a:r>
                        <a:rPr lang="en-IN">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1946247424"/>
                  </a:ext>
                </a:extLst>
              </a:tr>
              <a:tr h="370840">
                <a:tc>
                  <a:txBody>
                    <a:bodyPr/>
                    <a:lstStyle/>
                    <a:p>
                      <a:r>
                        <a:rPr lang="en-IN">
                          <a:latin typeface="Times New Roman" panose="02020603050405020304" pitchFamily="18" charset="0"/>
                          <a:cs typeface="Times New Roman" panose="02020603050405020304" pitchFamily="18" charset="0"/>
                        </a:rPr>
                        <a:t>Skin</a:t>
                      </a:r>
                    </a:p>
                  </a:txBody>
                  <a:tcPr/>
                </a:tc>
                <a:tc>
                  <a:txBody>
                    <a:bodyPr/>
                    <a:lstStyle/>
                    <a:p>
                      <a:r>
                        <a:rPr lang="en-IN">
                          <a:latin typeface="Times New Roman" panose="02020603050405020304" pitchFamily="18" charset="0"/>
                          <a:cs typeface="Times New Roman" panose="02020603050405020304" pitchFamily="18" charset="0"/>
                        </a:rPr>
                        <a:t>10</a:t>
                      </a:r>
                    </a:p>
                  </a:txBody>
                  <a:tcPr/>
                </a:tc>
                <a:tc>
                  <a:txBody>
                    <a:bodyPr/>
                    <a:lstStyle/>
                    <a:p>
                      <a:r>
                        <a:rPr lang="en-IN">
                          <a:latin typeface="Times New Roman" panose="02020603050405020304" pitchFamily="18" charset="0"/>
                          <a:cs typeface="Times New Roman" panose="02020603050405020304" pitchFamily="18" charset="0"/>
                        </a:rPr>
                        <a:t>0.25</a:t>
                      </a:r>
                    </a:p>
                  </a:txBody>
                  <a:tcPr/>
                </a:tc>
                <a:extLst>
                  <a:ext uri="{0D108BD9-81ED-4DB2-BD59-A6C34878D82A}">
                    <a16:rowId xmlns:a16="http://schemas.microsoft.com/office/drawing/2014/main" val="1962052911"/>
                  </a:ext>
                </a:extLst>
              </a:tr>
            </a:tbl>
          </a:graphicData>
        </a:graphic>
      </p:graphicFrame>
      <p:graphicFrame>
        <p:nvGraphicFramePr>
          <p:cNvPr id="13" name="Table 12">
            <a:extLst>
              <a:ext uri="{FF2B5EF4-FFF2-40B4-BE49-F238E27FC236}">
                <a16:creationId xmlns:a16="http://schemas.microsoft.com/office/drawing/2014/main" id="{99CA4D6D-182A-88F1-B05A-0AB4537230B8}"/>
              </a:ext>
            </a:extLst>
          </p:cNvPr>
          <p:cNvGraphicFramePr>
            <a:graphicFrameLocks noGrp="1"/>
          </p:cNvGraphicFramePr>
          <p:nvPr>
            <p:extLst>
              <p:ext uri="{D42A27DB-BD31-4B8C-83A1-F6EECF244321}">
                <p14:modId xmlns:p14="http://schemas.microsoft.com/office/powerpoint/2010/main" val="1620806609"/>
              </p:ext>
            </p:extLst>
          </p:nvPr>
        </p:nvGraphicFramePr>
        <p:xfrm>
          <a:off x="3754388" y="3809263"/>
          <a:ext cx="3921224" cy="1752600"/>
        </p:xfrm>
        <a:graphic>
          <a:graphicData uri="http://schemas.openxmlformats.org/drawingml/2006/table">
            <a:tbl>
              <a:tblPr firstRow="1" bandRow="1">
                <a:tableStyleId>{5C22544A-7EE6-4342-B048-85BDC9FD1C3A}</a:tableStyleId>
              </a:tblPr>
              <a:tblGrid>
                <a:gridCol w="783808">
                  <a:extLst>
                    <a:ext uri="{9D8B030D-6E8A-4147-A177-3AD203B41FA5}">
                      <a16:colId xmlns:a16="http://schemas.microsoft.com/office/drawing/2014/main" val="1745478627"/>
                    </a:ext>
                  </a:extLst>
                </a:gridCol>
                <a:gridCol w="1409224">
                  <a:extLst>
                    <a:ext uri="{9D8B030D-6E8A-4147-A177-3AD203B41FA5}">
                      <a16:colId xmlns:a16="http://schemas.microsoft.com/office/drawing/2014/main" val="2256352458"/>
                    </a:ext>
                  </a:extLst>
                </a:gridCol>
                <a:gridCol w="1728192">
                  <a:extLst>
                    <a:ext uri="{9D8B030D-6E8A-4147-A177-3AD203B41FA5}">
                      <a16:colId xmlns:a16="http://schemas.microsoft.com/office/drawing/2014/main" val="3789837492"/>
                    </a:ext>
                  </a:extLst>
                </a:gridCol>
              </a:tblGrid>
              <a:tr h="378832">
                <a:tc>
                  <a:txBody>
                    <a:bodyPr/>
                    <a:lstStyle/>
                    <a:p>
                      <a:r>
                        <a:rPr lang="en-IN">
                          <a:latin typeface="Times New Roman" panose="02020603050405020304" pitchFamily="18" charset="0"/>
                          <a:cs typeface="Times New Roman" panose="02020603050405020304" pitchFamily="18" charset="0"/>
                        </a:rPr>
                        <a:t>Layer</a:t>
                      </a:r>
                    </a:p>
                  </a:txBody>
                  <a:tcPr/>
                </a:tc>
                <a:tc>
                  <a:txBody>
                    <a:bodyPr/>
                    <a:lstStyle/>
                    <a:p>
                      <a:r>
                        <a:rPr lang="en-IN">
                          <a:latin typeface="Times New Roman" panose="02020603050405020304" pitchFamily="18" charset="0"/>
                          <a:cs typeface="Times New Roman" panose="02020603050405020304" pitchFamily="18" charset="0"/>
                        </a:rPr>
                        <a:t>Di electric Constant</a:t>
                      </a:r>
                    </a:p>
                  </a:txBody>
                  <a:tcPr/>
                </a:tc>
                <a:tc>
                  <a:txBody>
                    <a:bodyPr/>
                    <a:lstStyle/>
                    <a:p>
                      <a:r>
                        <a:rPr lang="en-IN">
                          <a:latin typeface="Times New Roman" panose="02020603050405020304" pitchFamily="18" charset="0"/>
                          <a:cs typeface="Times New Roman" panose="02020603050405020304" pitchFamily="18" charset="0"/>
                        </a:rPr>
                        <a:t>Loss Tangent</a:t>
                      </a:r>
                    </a:p>
                  </a:txBody>
                  <a:tcPr/>
                </a:tc>
                <a:extLst>
                  <a:ext uri="{0D108BD9-81ED-4DB2-BD59-A6C34878D82A}">
                    <a16:rowId xmlns:a16="http://schemas.microsoft.com/office/drawing/2014/main" val="744838895"/>
                  </a:ext>
                </a:extLst>
              </a:tr>
              <a:tr h="370840">
                <a:tc>
                  <a:txBody>
                    <a:bodyPr/>
                    <a:lstStyle/>
                    <a:p>
                      <a:r>
                        <a:rPr lang="en-IN">
                          <a:latin typeface="Times New Roman" panose="02020603050405020304" pitchFamily="18" charset="0"/>
                          <a:cs typeface="Times New Roman" panose="02020603050405020304" pitchFamily="18" charset="0"/>
                        </a:rPr>
                        <a:t>Core</a:t>
                      </a:r>
                    </a:p>
                  </a:txBody>
                  <a:tcPr/>
                </a:tc>
                <a:tc>
                  <a:txBody>
                    <a:bodyPr/>
                    <a:lstStyle/>
                    <a:p>
                      <a:r>
                        <a:rPr lang="en-IN">
                          <a:latin typeface="Times New Roman" panose="02020603050405020304" pitchFamily="18" charset="0"/>
                          <a:cs typeface="Times New Roman" panose="02020603050405020304" pitchFamily="18" charset="0"/>
                        </a:rPr>
                        <a:t>2</a:t>
                      </a:r>
                    </a:p>
                  </a:txBody>
                  <a:tcPr/>
                </a:tc>
                <a:tc>
                  <a:txBody>
                    <a:bodyPr/>
                    <a:lstStyle/>
                    <a:p>
                      <a:r>
                        <a:rPr lang="en-IN">
                          <a:latin typeface="Times New Roman" panose="02020603050405020304" pitchFamily="18" charset="0"/>
                          <a:cs typeface="Times New Roman" panose="02020603050405020304" pitchFamily="18" charset="0"/>
                        </a:rPr>
                        <a:t>0.005</a:t>
                      </a:r>
                    </a:p>
                  </a:txBody>
                  <a:tcPr/>
                </a:tc>
                <a:extLst>
                  <a:ext uri="{0D108BD9-81ED-4DB2-BD59-A6C34878D82A}">
                    <a16:rowId xmlns:a16="http://schemas.microsoft.com/office/drawing/2014/main" val="1069399594"/>
                  </a:ext>
                </a:extLst>
              </a:tr>
              <a:tr h="370840">
                <a:tc>
                  <a:txBody>
                    <a:bodyPr/>
                    <a:lstStyle/>
                    <a:p>
                      <a:r>
                        <a:rPr lang="en-IN">
                          <a:latin typeface="Times New Roman" panose="02020603050405020304" pitchFamily="18" charset="0"/>
                          <a:cs typeface="Times New Roman" panose="02020603050405020304" pitchFamily="18" charset="0"/>
                        </a:rPr>
                        <a:t>Flesh</a:t>
                      </a:r>
                    </a:p>
                  </a:txBody>
                  <a:tcPr/>
                </a:tc>
                <a:tc>
                  <a:txBody>
                    <a:bodyPr/>
                    <a:lstStyle/>
                    <a:p>
                      <a:r>
                        <a:rPr lang="en-IN">
                          <a:latin typeface="Times New Roman" panose="02020603050405020304" pitchFamily="18" charset="0"/>
                          <a:cs typeface="Times New Roman" panose="02020603050405020304" pitchFamily="18" charset="0"/>
                        </a:rPr>
                        <a:t>20</a:t>
                      </a:r>
                    </a:p>
                  </a:txBody>
                  <a:tcPr/>
                </a:tc>
                <a:tc>
                  <a:txBody>
                    <a:bodyPr/>
                    <a:lstStyle/>
                    <a:p>
                      <a:r>
                        <a:rPr lang="en-IN">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1946247424"/>
                  </a:ext>
                </a:extLst>
              </a:tr>
              <a:tr h="370840">
                <a:tc>
                  <a:txBody>
                    <a:bodyPr/>
                    <a:lstStyle/>
                    <a:p>
                      <a:r>
                        <a:rPr lang="en-IN">
                          <a:latin typeface="Times New Roman" panose="02020603050405020304" pitchFamily="18" charset="0"/>
                          <a:cs typeface="Times New Roman" panose="02020603050405020304" pitchFamily="18" charset="0"/>
                        </a:rPr>
                        <a:t>Skin</a:t>
                      </a:r>
                    </a:p>
                  </a:txBody>
                  <a:tcPr/>
                </a:tc>
                <a:tc>
                  <a:txBody>
                    <a:bodyPr/>
                    <a:lstStyle/>
                    <a:p>
                      <a:r>
                        <a:rPr lang="en-IN">
                          <a:latin typeface="Times New Roman" panose="02020603050405020304" pitchFamily="18" charset="0"/>
                          <a:cs typeface="Times New Roman" panose="02020603050405020304" pitchFamily="18" charset="0"/>
                        </a:rPr>
                        <a:t>2</a:t>
                      </a:r>
                    </a:p>
                  </a:txBody>
                  <a:tcPr/>
                </a:tc>
                <a:tc>
                  <a:txBody>
                    <a:bodyPr/>
                    <a:lstStyle/>
                    <a:p>
                      <a:r>
                        <a:rPr lang="en-IN">
                          <a:latin typeface="Times New Roman" panose="02020603050405020304" pitchFamily="18" charset="0"/>
                          <a:cs typeface="Times New Roman" panose="02020603050405020304" pitchFamily="18" charset="0"/>
                        </a:rPr>
                        <a:t>0.25</a:t>
                      </a:r>
                    </a:p>
                  </a:txBody>
                  <a:tcPr/>
                </a:tc>
                <a:extLst>
                  <a:ext uri="{0D108BD9-81ED-4DB2-BD59-A6C34878D82A}">
                    <a16:rowId xmlns:a16="http://schemas.microsoft.com/office/drawing/2014/main" val="1962052911"/>
                  </a:ext>
                </a:extLst>
              </a:tr>
            </a:tbl>
          </a:graphicData>
        </a:graphic>
      </p:graphicFrame>
      <p:graphicFrame>
        <p:nvGraphicFramePr>
          <p:cNvPr id="14" name="Table 13">
            <a:extLst>
              <a:ext uri="{FF2B5EF4-FFF2-40B4-BE49-F238E27FC236}">
                <a16:creationId xmlns:a16="http://schemas.microsoft.com/office/drawing/2014/main" id="{31DC4321-B8B7-4D3E-60CE-25ADA903FCF6}"/>
              </a:ext>
            </a:extLst>
          </p:cNvPr>
          <p:cNvGraphicFramePr>
            <a:graphicFrameLocks noGrp="1"/>
          </p:cNvGraphicFramePr>
          <p:nvPr>
            <p:extLst>
              <p:ext uri="{D42A27DB-BD31-4B8C-83A1-F6EECF244321}">
                <p14:modId xmlns:p14="http://schemas.microsoft.com/office/powerpoint/2010/main" val="3316786196"/>
              </p:ext>
            </p:extLst>
          </p:nvPr>
        </p:nvGraphicFramePr>
        <p:xfrm>
          <a:off x="6661504" y="1167686"/>
          <a:ext cx="3810000" cy="1752600"/>
        </p:xfrm>
        <a:graphic>
          <a:graphicData uri="http://schemas.openxmlformats.org/drawingml/2006/table">
            <a:tbl>
              <a:tblPr firstRow="1" bandRow="1">
                <a:tableStyleId>{5C22544A-7EE6-4342-B048-85BDC9FD1C3A}</a:tableStyleId>
              </a:tblPr>
              <a:tblGrid>
                <a:gridCol w="783808">
                  <a:extLst>
                    <a:ext uri="{9D8B030D-6E8A-4147-A177-3AD203B41FA5}">
                      <a16:colId xmlns:a16="http://schemas.microsoft.com/office/drawing/2014/main" val="1745478627"/>
                    </a:ext>
                  </a:extLst>
                </a:gridCol>
                <a:gridCol w="1409224">
                  <a:extLst>
                    <a:ext uri="{9D8B030D-6E8A-4147-A177-3AD203B41FA5}">
                      <a16:colId xmlns:a16="http://schemas.microsoft.com/office/drawing/2014/main" val="2256352458"/>
                    </a:ext>
                  </a:extLst>
                </a:gridCol>
                <a:gridCol w="1616968">
                  <a:extLst>
                    <a:ext uri="{9D8B030D-6E8A-4147-A177-3AD203B41FA5}">
                      <a16:colId xmlns:a16="http://schemas.microsoft.com/office/drawing/2014/main" val="3789837492"/>
                    </a:ext>
                  </a:extLst>
                </a:gridCol>
              </a:tblGrid>
              <a:tr h="378832">
                <a:tc>
                  <a:txBody>
                    <a:bodyPr/>
                    <a:lstStyle/>
                    <a:p>
                      <a:r>
                        <a:rPr lang="en-IN">
                          <a:latin typeface="Times New Roman" panose="02020603050405020304" pitchFamily="18" charset="0"/>
                          <a:cs typeface="Times New Roman" panose="02020603050405020304" pitchFamily="18" charset="0"/>
                        </a:rPr>
                        <a:t>Layer</a:t>
                      </a:r>
                    </a:p>
                  </a:txBody>
                  <a:tcPr/>
                </a:tc>
                <a:tc>
                  <a:txBody>
                    <a:bodyPr/>
                    <a:lstStyle/>
                    <a:p>
                      <a:r>
                        <a:rPr lang="en-IN">
                          <a:latin typeface="Times New Roman" panose="02020603050405020304" pitchFamily="18" charset="0"/>
                          <a:cs typeface="Times New Roman" panose="02020603050405020304" pitchFamily="18" charset="0"/>
                        </a:rPr>
                        <a:t>Di electric Constant</a:t>
                      </a:r>
                    </a:p>
                  </a:txBody>
                  <a:tcPr/>
                </a:tc>
                <a:tc>
                  <a:txBody>
                    <a:bodyPr/>
                    <a:lstStyle/>
                    <a:p>
                      <a:r>
                        <a:rPr lang="en-IN">
                          <a:latin typeface="Times New Roman" panose="02020603050405020304" pitchFamily="18" charset="0"/>
                          <a:cs typeface="Times New Roman" panose="02020603050405020304" pitchFamily="18" charset="0"/>
                        </a:rPr>
                        <a:t>Loss Tangent</a:t>
                      </a:r>
                    </a:p>
                  </a:txBody>
                  <a:tcPr/>
                </a:tc>
                <a:extLst>
                  <a:ext uri="{0D108BD9-81ED-4DB2-BD59-A6C34878D82A}">
                    <a16:rowId xmlns:a16="http://schemas.microsoft.com/office/drawing/2014/main" val="744838895"/>
                  </a:ext>
                </a:extLst>
              </a:tr>
              <a:tr h="370840">
                <a:tc>
                  <a:txBody>
                    <a:bodyPr/>
                    <a:lstStyle/>
                    <a:p>
                      <a:r>
                        <a:rPr lang="en-IN">
                          <a:latin typeface="Times New Roman" panose="02020603050405020304" pitchFamily="18" charset="0"/>
                          <a:cs typeface="Times New Roman" panose="02020603050405020304" pitchFamily="18" charset="0"/>
                        </a:rPr>
                        <a:t>Core</a:t>
                      </a:r>
                    </a:p>
                  </a:txBody>
                  <a:tcPr/>
                </a:tc>
                <a:tc>
                  <a:txBody>
                    <a:bodyPr/>
                    <a:lstStyle/>
                    <a:p>
                      <a:r>
                        <a:rPr lang="en-IN">
                          <a:latin typeface="Times New Roman" panose="02020603050405020304" pitchFamily="18" charset="0"/>
                          <a:cs typeface="Times New Roman" panose="02020603050405020304" pitchFamily="18" charset="0"/>
                        </a:rPr>
                        <a:t>5</a:t>
                      </a:r>
                    </a:p>
                  </a:txBody>
                  <a:tcPr/>
                </a:tc>
                <a:tc>
                  <a:txBody>
                    <a:bodyPr/>
                    <a:lstStyle/>
                    <a:p>
                      <a:r>
                        <a:rPr lang="en-IN">
                          <a:latin typeface="Times New Roman" panose="02020603050405020304" pitchFamily="18" charset="0"/>
                          <a:cs typeface="Times New Roman" panose="02020603050405020304" pitchFamily="18" charset="0"/>
                        </a:rPr>
                        <a:t>0.005</a:t>
                      </a:r>
                    </a:p>
                  </a:txBody>
                  <a:tcPr/>
                </a:tc>
                <a:extLst>
                  <a:ext uri="{0D108BD9-81ED-4DB2-BD59-A6C34878D82A}">
                    <a16:rowId xmlns:a16="http://schemas.microsoft.com/office/drawing/2014/main" val="1069399594"/>
                  </a:ext>
                </a:extLst>
              </a:tr>
              <a:tr h="370840">
                <a:tc>
                  <a:txBody>
                    <a:bodyPr/>
                    <a:lstStyle/>
                    <a:p>
                      <a:r>
                        <a:rPr lang="en-IN">
                          <a:latin typeface="Times New Roman" panose="02020603050405020304" pitchFamily="18" charset="0"/>
                          <a:cs typeface="Times New Roman" panose="02020603050405020304" pitchFamily="18" charset="0"/>
                        </a:rPr>
                        <a:t>Flesh</a:t>
                      </a:r>
                    </a:p>
                  </a:txBody>
                  <a:tcPr/>
                </a:tc>
                <a:tc>
                  <a:txBody>
                    <a:bodyPr/>
                    <a:lstStyle/>
                    <a:p>
                      <a:r>
                        <a:rPr lang="en-IN">
                          <a:latin typeface="Times New Roman" panose="02020603050405020304" pitchFamily="18" charset="0"/>
                          <a:cs typeface="Times New Roman" panose="02020603050405020304" pitchFamily="18" charset="0"/>
                        </a:rPr>
                        <a:t>40</a:t>
                      </a:r>
                    </a:p>
                  </a:txBody>
                  <a:tcPr/>
                </a:tc>
                <a:tc>
                  <a:txBody>
                    <a:bodyPr/>
                    <a:lstStyle/>
                    <a:p>
                      <a:r>
                        <a:rPr lang="en-IN">
                          <a:latin typeface="Times New Roman" panose="02020603050405020304" pitchFamily="18" charset="0"/>
                          <a:cs typeface="Times New Roman" panose="02020603050405020304" pitchFamily="18" charset="0"/>
                        </a:rPr>
                        <a:t>0.1</a:t>
                      </a:r>
                    </a:p>
                  </a:txBody>
                  <a:tcPr/>
                </a:tc>
                <a:extLst>
                  <a:ext uri="{0D108BD9-81ED-4DB2-BD59-A6C34878D82A}">
                    <a16:rowId xmlns:a16="http://schemas.microsoft.com/office/drawing/2014/main" val="1946247424"/>
                  </a:ext>
                </a:extLst>
              </a:tr>
              <a:tr h="370840">
                <a:tc>
                  <a:txBody>
                    <a:bodyPr/>
                    <a:lstStyle/>
                    <a:p>
                      <a:r>
                        <a:rPr lang="en-IN">
                          <a:latin typeface="Times New Roman" panose="02020603050405020304" pitchFamily="18" charset="0"/>
                          <a:cs typeface="Times New Roman" panose="02020603050405020304" pitchFamily="18" charset="0"/>
                        </a:rPr>
                        <a:t>Skin</a:t>
                      </a:r>
                    </a:p>
                  </a:txBody>
                  <a:tcPr/>
                </a:tc>
                <a:tc>
                  <a:txBody>
                    <a:bodyPr/>
                    <a:lstStyle/>
                    <a:p>
                      <a:r>
                        <a:rPr lang="en-IN">
                          <a:latin typeface="Times New Roman" panose="02020603050405020304" pitchFamily="18" charset="0"/>
                          <a:cs typeface="Times New Roman" panose="02020603050405020304" pitchFamily="18" charset="0"/>
                        </a:rPr>
                        <a:t>5</a:t>
                      </a:r>
                    </a:p>
                  </a:txBody>
                  <a:tcPr/>
                </a:tc>
                <a:tc>
                  <a:txBody>
                    <a:bodyPr/>
                    <a:lstStyle/>
                    <a:p>
                      <a:r>
                        <a:rPr lang="en-IN">
                          <a:latin typeface="Times New Roman" panose="02020603050405020304" pitchFamily="18" charset="0"/>
                          <a:cs typeface="Times New Roman" panose="02020603050405020304" pitchFamily="18" charset="0"/>
                        </a:rPr>
                        <a:t>0.25</a:t>
                      </a:r>
                    </a:p>
                  </a:txBody>
                  <a:tcPr/>
                </a:tc>
                <a:extLst>
                  <a:ext uri="{0D108BD9-81ED-4DB2-BD59-A6C34878D82A}">
                    <a16:rowId xmlns:a16="http://schemas.microsoft.com/office/drawing/2014/main" val="1962052911"/>
                  </a:ext>
                </a:extLst>
              </a:tr>
            </a:tbl>
          </a:graphicData>
        </a:graphic>
      </p:graphicFrame>
      <p:sp>
        <p:nvSpPr>
          <p:cNvPr id="16" name="TextBox 15">
            <a:extLst>
              <a:ext uri="{FF2B5EF4-FFF2-40B4-BE49-F238E27FC236}">
                <a16:creationId xmlns:a16="http://schemas.microsoft.com/office/drawing/2014/main" id="{252ED56F-1EF1-7AB0-EFBE-F2FD25C27276}"/>
              </a:ext>
            </a:extLst>
          </p:cNvPr>
          <p:cNvSpPr txBox="1"/>
          <p:nvPr/>
        </p:nvSpPr>
        <p:spPr>
          <a:xfrm>
            <a:off x="2230417" y="2954998"/>
            <a:ext cx="1368152"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A)  Good</a:t>
            </a:r>
          </a:p>
        </p:txBody>
      </p:sp>
      <p:sp>
        <p:nvSpPr>
          <p:cNvPr id="18" name="TextBox 17">
            <a:extLst>
              <a:ext uri="{FF2B5EF4-FFF2-40B4-BE49-F238E27FC236}">
                <a16:creationId xmlns:a16="http://schemas.microsoft.com/office/drawing/2014/main" id="{23A1F9D6-F10B-06BE-1866-AD383EEB6366}"/>
              </a:ext>
            </a:extLst>
          </p:cNvPr>
          <p:cNvSpPr txBox="1"/>
          <p:nvPr/>
        </p:nvSpPr>
        <p:spPr>
          <a:xfrm>
            <a:off x="4994920" y="5600136"/>
            <a:ext cx="2358008"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C)  Rotten</a:t>
            </a:r>
          </a:p>
        </p:txBody>
      </p:sp>
      <p:sp>
        <p:nvSpPr>
          <p:cNvPr id="20" name="TextBox 19">
            <a:extLst>
              <a:ext uri="{FF2B5EF4-FFF2-40B4-BE49-F238E27FC236}">
                <a16:creationId xmlns:a16="http://schemas.microsoft.com/office/drawing/2014/main" id="{28BBE4E6-5C95-6F04-9EB0-2E70880CE5AA}"/>
              </a:ext>
            </a:extLst>
          </p:cNvPr>
          <p:cNvSpPr txBox="1"/>
          <p:nvPr/>
        </p:nvSpPr>
        <p:spPr>
          <a:xfrm>
            <a:off x="7831432" y="2967280"/>
            <a:ext cx="2679903"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B)  Medium</a:t>
            </a:r>
          </a:p>
        </p:txBody>
      </p:sp>
      <p:sp>
        <p:nvSpPr>
          <p:cNvPr id="5" name="TextBox 4">
            <a:extLst>
              <a:ext uri="{FF2B5EF4-FFF2-40B4-BE49-F238E27FC236}">
                <a16:creationId xmlns:a16="http://schemas.microsoft.com/office/drawing/2014/main" id="{57E0DF39-D98C-8B74-65AA-FF04E691787B}"/>
              </a:ext>
            </a:extLst>
          </p:cNvPr>
          <p:cNvSpPr txBox="1"/>
          <p:nvPr/>
        </p:nvSpPr>
        <p:spPr>
          <a:xfrm>
            <a:off x="3194720" y="278709"/>
            <a:ext cx="7306291" cy="400110"/>
          </a:xfrm>
          <a:prstGeom prst="rect">
            <a:avLst/>
          </a:prstGeom>
          <a:noFill/>
        </p:spPr>
        <p:txBody>
          <a:bodyPr wrap="square">
            <a:spAutoFit/>
          </a:bodyPr>
          <a:lstStyle/>
          <a:p>
            <a:r>
              <a:rPr lang="en-IN" sz="2000" b="1">
                <a:latin typeface="Times New Roman" panose="02020603050405020304" pitchFamily="18" charset="0"/>
                <a:cs typeface="Times New Roman" panose="02020603050405020304" pitchFamily="18" charset="0"/>
              </a:rPr>
              <a:t>CLASSIFICATON OF FRUIT PROPERTIES</a:t>
            </a:r>
            <a:endParaRPr lang="en-IN" sz="2000"/>
          </a:p>
        </p:txBody>
      </p:sp>
    </p:spTree>
    <p:extLst>
      <p:ext uri="{BB962C8B-B14F-4D97-AF65-F5344CB8AC3E}">
        <p14:creationId xmlns:p14="http://schemas.microsoft.com/office/powerpoint/2010/main" val="119501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DC51E-0936-A6C1-1724-F9EC149BF87B}"/>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0CA609-171F-7B34-69D9-42FD5D22E4CA}"/>
              </a:ext>
            </a:extLst>
          </p:cNvPr>
          <p:cNvSpPr>
            <a:spLocks noGrp="1"/>
          </p:cNvSpPr>
          <p:nvPr>
            <p:ph type="ftr" sz="quarter" idx="11"/>
          </p:nvPr>
        </p:nvSpPr>
        <p:spPr>
          <a:xfrm>
            <a:off x="1970584" y="6356352"/>
            <a:ext cx="7272808"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95A1406-BEF0-A555-9835-2289F7387284}"/>
              </a:ext>
            </a:extLst>
          </p:cNvPr>
          <p:cNvSpPr>
            <a:spLocks noGrp="1"/>
          </p:cNvSpPr>
          <p:nvPr>
            <p:ph type="sldNum" sz="quarter" idx="12"/>
          </p:nvPr>
        </p:nvSpPr>
        <p:spPr/>
        <p:txBody>
          <a:bodyPr/>
          <a:lstStyle/>
          <a:p>
            <a:fld id="{8E4F4909-AB91-4702-BFA2-E3C21A7DF79A}" type="slidenum">
              <a:rPr lang="en-US" smtClean="0"/>
              <a:t>14</a:t>
            </a:fld>
            <a:endParaRPr lang="en-US"/>
          </a:p>
        </p:txBody>
      </p:sp>
      <p:sp>
        <p:nvSpPr>
          <p:cNvPr id="5" name="TextBox 4">
            <a:extLst>
              <a:ext uri="{FF2B5EF4-FFF2-40B4-BE49-F238E27FC236}">
                <a16:creationId xmlns:a16="http://schemas.microsoft.com/office/drawing/2014/main" id="{8EF81BE3-62BD-A10B-55C1-1727C5ED3C7D}"/>
              </a:ext>
            </a:extLst>
          </p:cNvPr>
          <p:cNvSpPr txBox="1"/>
          <p:nvPr/>
        </p:nvSpPr>
        <p:spPr>
          <a:xfrm>
            <a:off x="2906688" y="136523"/>
            <a:ext cx="7272808" cy="553998"/>
          </a:xfrm>
          <a:prstGeom prst="rect">
            <a:avLst/>
          </a:prstGeom>
          <a:noFill/>
        </p:spPr>
        <p:txBody>
          <a:bodyPr wrap="square">
            <a:spAutoFit/>
          </a:bodyPr>
          <a:lstStyle/>
          <a:p>
            <a:r>
              <a:rPr lang="en-IN" sz="3000" b="1">
                <a:latin typeface="Times New Roman" panose="02020603050405020304" pitchFamily="18" charset="0"/>
                <a:cs typeface="Times New Roman" panose="02020603050405020304" pitchFamily="18" charset="0"/>
              </a:rPr>
              <a:t>DESIGN &amp; IMPLEMENTATION</a:t>
            </a:r>
            <a:endParaRPr lang="en-IN" sz="3000"/>
          </a:p>
        </p:txBody>
      </p:sp>
      <p:pic>
        <p:nvPicPr>
          <p:cNvPr id="7" name="Picture 6">
            <a:extLst>
              <a:ext uri="{FF2B5EF4-FFF2-40B4-BE49-F238E27FC236}">
                <a16:creationId xmlns:a16="http://schemas.microsoft.com/office/drawing/2014/main" id="{25763C3C-B215-DADC-CC52-EFD97ED8E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32" y="1477304"/>
            <a:ext cx="3888432" cy="3903387"/>
          </a:xfrm>
          <a:prstGeom prst="rect">
            <a:avLst/>
          </a:prstGeom>
        </p:spPr>
      </p:pic>
      <p:pic>
        <p:nvPicPr>
          <p:cNvPr id="9" name="Picture 8">
            <a:extLst>
              <a:ext uri="{FF2B5EF4-FFF2-40B4-BE49-F238E27FC236}">
                <a16:creationId xmlns:a16="http://schemas.microsoft.com/office/drawing/2014/main" id="{D1A794F7-43F3-F06D-3478-DACE561B4F35}"/>
              </a:ext>
            </a:extLst>
          </p:cNvPr>
          <p:cNvPicPr>
            <a:picLocks noChangeAspect="1"/>
          </p:cNvPicPr>
          <p:nvPr/>
        </p:nvPicPr>
        <p:blipFill>
          <a:blip r:embed="rId3"/>
          <a:stretch>
            <a:fillRect/>
          </a:stretch>
        </p:blipFill>
        <p:spPr>
          <a:xfrm>
            <a:off x="4968036" y="1712220"/>
            <a:ext cx="5865666" cy="3433560"/>
          </a:xfrm>
          <a:prstGeom prst="rect">
            <a:avLst/>
          </a:prstGeom>
        </p:spPr>
      </p:pic>
      <p:sp>
        <p:nvSpPr>
          <p:cNvPr id="6" name="TextBox 5">
            <a:extLst>
              <a:ext uri="{FF2B5EF4-FFF2-40B4-BE49-F238E27FC236}">
                <a16:creationId xmlns:a16="http://schemas.microsoft.com/office/drawing/2014/main" id="{E09A7D80-88B1-6D44-0FE7-67CB523EDCB0}"/>
              </a:ext>
            </a:extLst>
          </p:cNvPr>
          <p:cNvSpPr txBox="1"/>
          <p:nvPr/>
        </p:nvSpPr>
        <p:spPr>
          <a:xfrm>
            <a:off x="7531596" y="5196025"/>
            <a:ext cx="1993404"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Layers</a:t>
            </a:r>
          </a:p>
        </p:txBody>
      </p:sp>
      <p:sp>
        <p:nvSpPr>
          <p:cNvPr id="10" name="TextBox 9">
            <a:extLst>
              <a:ext uri="{FF2B5EF4-FFF2-40B4-BE49-F238E27FC236}">
                <a16:creationId xmlns:a16="http://schemas.microsoft.com/office/drawing/2014/main" id="{0E274835-B30C-9B58-BE29-F931B0539F8C}"/>
              </a:ext>
            </a:extLst>
          </p:cNvPr>
          <p:cNvSpPr txBox="1"/>
          <p:nvPr/>
        </p:nvSpPr>
        <p:spPr>
          <a:xfrm>
            <a:off x="1816596" y="5196025"/>
            <a:ext cx="3151440"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Meta Sticker</a:t>
            </a:r>
          </a:p>
        </p:txBody>
      </p:sp>
    </p:spTree>
    <p:extLst>
      <p:ext uri="{BB962C8B-B14F-4D97-AF65-F5344CB8AC3E}">
        <p14:creationId xmlns:p14="http://schemas.microsoft.com/office/powerpoint/2010/main" val="205447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78EA7A-DF65-85CC-2B1B-1F1B0034FCD1}"/>
              </a:ext>
            </a:extLst>
          </p:cNvPr>
          <p:cNvSpPr>
            <a:spLocks noGrp="1"/>
          </p:cNvSpPr>
          <p:nvPr>
            <p:ph type="ftr" sz="quarter" idx="11"/>
          </p:nvPr>
        </p:nvSpPr>
        <p:spPr>
          <a:xfrm>
            <a:off x="1898576" y="6356352"/>
            <a:ext cx="7200800"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6714A35-0CC6-4463-0C39-5D4EB9431017}"/>
              </a:ext>
            </a:extLst>
          </p:cNvPr>
          <p:cNvSpPr>
            <a:spLocks noGrp="1"/>
          </p:cNvSpPr>
          <p:nvPr>
            <p:ph type="sldNum" sz="quarter" idx="12"/>
          </p:nvPr>
        </p:nvSpPr>
        <p:spPr/>
        <p:txBody>
          <a:bodyPr/>
          <a:lstStyle/>
          <a:p>
            <a:fld id="{8E4F4909-AB91-4702-BFA2-E3C21A7DF79A}" type="slidenum">
              <a:rPr lang="en-US" smtClean="0"/>
              <a:t>15</a:t>
            </a:fld>
            <a:endParaRPr lang="en-US"/>
          </a:p>
        </p:txBody>
      </p:sp>
      <p:pic>
        <p:nvPicPr>
          <p:cNvPr id="5" name="Picture 4">
            <a:extLst>
              <a:ext uri="{FF2B5EF4-FFF2-40B4-BE49-F238E27FC236}">
                <a16:creationId xmlns:a16="http://schemas.microsoft.com/office/drawing/2014/main" id="{46CA23A0-73AA-BF96-FF36-246B92F83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939" y="1428365"/>
            <a:ext cx="8234122" cy="4001269"/>
          </a:xfrm>
          <a:prstGeom prst="rect">
            <a:avLst/>
          </a:prstGeom>
        </p:spPr>
      </p:pic>
      <p:sp>
        <p:nvSpPr>
          <p:cNvPr id="7" name="TextBox 6">
            <a:extLst>
              <a:ext uri="{FF2B5EF4-FFF2-40B4-BE49-F238E27FC236}">
                <a16:creationId xmlns:a16="http://schemas.microsoft.com/office/drawing/2014/main" id="{14E14B42-5AAC-0843-A128-234313969896}"/>
              </a:ext>
            </a:extLst>
          </p:cNvPr>
          <p:cNvSpPr txBox="1"/>
          <p:nvPr/>
        </p:nvSpPr>
        <p:spPr>
          <a:xfrm>
            <a:off x="4922912" y="827241"/>
            <a:ext cx="5715000"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A)  Good</a:t>
            </a:r>
          </a:p>
        </p:txBody>
      </p:sp>
    </p:spTree>
    <p:extLst>
      <p:ext uri="{BB962C8B-B14F-4D97-AF65-F5344CB8AC3E}">
        <p14:creationId xmlns:p14="http://schemas.microsoft.com/office/powerpoint/2010/main" val="326632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E7D91-5AC7-F4A7-699A-2C953E75353B}"/>
              </a:ext>
            </a:extLst>
          </p:cNvPr>
          <p:cNvSpPr>
            <a:spLocks noGrp="1"/>
          </p:cNvSpPr>
          <p:nvPr>
            <p:ph type="ftr" sz="quarter" idx="11"/>
          </p:nvPr>
        </p:nvSpPr>
        <p:spPr>
          <a:xfrm>
            <a:off x="2402632" y="6356352"/>
            <a:ext cx="6552728"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131D71B-9703-A7CB-EB85-99CC41AD6810}"/>
              </a:ext>
            </a:extLst>
          </p:cNvPr>
          <p:cNvSpPr>
            <a:spLocks noGrp="1"/>
          </p:cNvSpPr>
          <p:nvPr>
            <p:ph type="sldNum" sz="quarter" idx="12"/>
          </p:nvPr>
        </p:nvSpPr>
        <p:spPr/>
        <p:txBody>
          <a:bodyPr/>
          <a:lstStyle/>
          <a:p>
            <a:fld id="{8E4F4909-AB91-4702-BFA2-E3C21A7DF79A}" type="slidenum">
              <a:rPr lang="en-US" smtClean="0"/>
              <a:t>16</a:t>
            </a:fld>
            <a:endParaRPr lang="en-US"/>
          </a:p>
        </p:txBody>
      </p:sp>
      <p:pic>
        <p:nvPicPr>
          <p:cNvPr id="4" name="Picture 3">
            <a:extLst>
              <a:ext uri="{FF2B5EF4-FFF2-40B4-BE49-F238E27FC236}">
                <a16:creationId xmlns:a16="http://schemas.microsoft.com/office/drawing/2014/main" id="{BA91EA8F-B1DF-F090-3A23-BD30CC2780C8}"/>
              </a:ext>
            </a:extLst>
          </p:cNvPr>
          <p:cNvPicPr>
            <a:picLocks noChangeAspect="1"/>
          </p:cNvPicPr>
          <p:nvPr/>
        </p:nvPicPr>
        <p:blipFill>
          <a:blip r:embed="rId2">
            <a:extLst>
              <a:ext uri="{28A0092B-C50C-407E-A947-70E740481C1C}">
                <a14:useLocalDpi xmlns:a14="http://schemas.microsoft.com/office/drawing/2010/main" val="0"/>
              </a:ext>
            </a:extLst>
          </a:blip>
          <a:srcRect l="18577" t="12922" r="1462" b="9540"/>
          <a:stretch/>
        </p:blipFill>
        <p:spPr>
          <a:xfrm>
            <a:off x="1490530" y="1484784"/>
            <a:ext cx="8448939" cy="4608512"/>
          </a:xfrm>
          <a:prstGeom prst="rect">
            <a:avLst/>
          </a:prstGeom>
        </p:spPr>
      </p:pic>
      <p:sp>
        <p:nvSpPr>
          <p:cNvPr id="6" name="TextBox 5">
            <a:extLst>
              <a:ext uri="{FF2B5EF4-FFF2-40B4-BE49-F238E27FC236}">
                <a16:creationId xmlns:a16="http://schemas.microsoft.com/office/drawing/2014/main" id="{F084F9DE-C216-1F67-76C4-25D63C57611E}"/>
              </a:ext>
            </a:extLst>
          </p:cNvPr>
          <p:cNvSpPr txBox="1"/>
          <p:nvPr/>
        </p:nvSpPr>
        <p:spPr>
          <a:xfrm>
            <a:off x="4850904" y="983924"/>
            <a:ext cx="5715000"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B)  Medium</a:t>
            </a:r>
          </a:p>
        </p:txBody>
      </p:sp>
    </p:spTree>
    <p:extLst>
      <p:ext uri="{BB962C8B-B14F-4D97-AF65-F5344CB8AC3E}">
        <p14:creationId xmlns:p14="http://schemas.microsoft.com/office/powerpoint/2010/main" val="347553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44D196-5577-C826-390F-AFCCE075665D}"/>
              </a:ext>
            </a:extLst>
          </p:cNvPr>
          <p:cNvSpPr>
            <a:spLocks noGrp="1"/>
          </p:cNvSpPr>
          <p:nvPr>
            <p:ph type="ftr" sz="quarter" idx="11"/>
          </p:nvPr>
        </p:nvSpPr>
        <p:spPr>
          <a:xfrm>
            <a:off x="1682552" y="6356352"/>
            <a:ext cx="7848872"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4751573-2D38-F90D-6FD3-D5BDAEE9A27D}"/>
              </a:ext>
            </a:extLst>
          </p:cNvPr>
          <p:cNvSpPr>
            <a:spLocks noGrp="1"/>
          </p:cNvSpPr>
          <p:nvPr>
            <p:ph type="sldNum" sz="quarter" idx="12"/>
          </p:nvPr>
        </p:nvSpPr>
        <p:spPr/>
        <p:txBody>
          <a:bodyPr/>
          <a:lstStyle/>
          <a:p>
            <a:fld id="{8E4F4909-AB91-4702-BFA2-E3C21A7DF79A}" type="slidenum">
              <a:rPr lang="en-US" smtClean="0"/>
              <a:t>17</a:t>
            </a:fld>
            <a:endParaRPr lang="en-US"/>
          </a:p>
        </p:txBody>
      </p:sp>
      <p:sp>
        <p:nvSpPr>
          <p:cNvPr id="7" name="TextBox 6">
            <a:extLst>
              <a:ext uri="{FF2B5EF4-FFF2-40B4-BE49-F238E27FC236}">
                <a16:creationId xmlns:a16="http://schemas.microsoft.com/office/drawing/2014/main" id="{6EDB00DA-5120-AC8C-10A1-52AEF08036BE}"/>
              </a:ext>
            </a:extLst>
          </p:cNvPr>
          <p:cNvSpPr txBox="1"/>
          <p:nvPr/>
        </p:nvSpPr>
        <p:spPr>
          <a:xfrm>
            <a:off x="4778896" y="1005054"/>
            <a:ext cx="5715000"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C)  Rotten</a:t>
            </a:r>
          </a:p>
        </p:txBody>
      </p:sp>
      <p:pic>
        <p:nvPicPr>
          <p:cNvPr id="9" name="Picture 8">
            <a:extLst>
              <a:ext uri="{FF2B5EF4-FFF2-40B4-BE49-F238E27FC236}">
                <a16:creationId xmlns:a16="http://schemas.microsoft.com/office/drawing/2014/main" id="{3E6C5541-5C7A-0A83-0AA5-959ACAEE9C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70" y="1588713"/>
            <a:ext cx="9001460" cy="4338985"/>
          </a:xfrm>
          <a:prstGeom prst="rect">
            <a:avLst/>
          </a:prstGeom>
        </p:spPr>
      </p:pic>
    </p:spTree>
    <p:extLst>
      <p:ext uri="{BB962C8B-B14F-4D97-AF65-F5344CB8AC3E}">
        <p14:creationId xmlns:p14="http://schemas.microsoft.com/office/powerpoint/2010/main" val="320666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CB2FE6-B037-4B8E-FF77-8129CF0AE068}"/>
              </a:ext>
            </a:extLst>
          </p:cNvPr>
          <p:cNvSpPr>
            <a:spLocks noGrp="1"/>
          </p:cNvSpPr>
          <p:nvPr>
            <p:ph type="ftr" sz="quarter" idx="11"/>
          </p:nvPr>
        </p:nvSpPr>
        <p:spPr>
          <a:xfrm>
            <a:off x="2258616" y="6356352"/>
            <a:ext cx="6984776"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CDFF2A2-4D78-9DC4-FF29-539FB7B7A6CD}"/>
              </a:ext>
            </a:extLst>
          </p:cNvPr>
          <p:cNvSpPr>
            <a:spLocks noGrp="1"/>
          </p:cNvSpPr>
          <p:nvPr>
            <p:ph type="sldNum" sz="quarter" idx="12"/>
          </p:nvPr>
        </p:nvSpPr>
        <p:spPr/>
        <p:txBody>
          <a:bodyPr/>
          <a:lstStyle/>
          <a:p>
            <a:fld id="{8E4F4909-AB91-4702-BFA2-E3C21A7DF79A}" type="slidenum">
              <a:rPr lang="en-US" smtClean="0"/>
              <a:t>18</a:t>
            </a:fld>
            <a:endParaRPr lang="en-US"/>
          </a:p>
        </p:txBody>
      </p:sp>
      <p:sp>
        <p:nvSpPr>
          <p:cNvPr id="5" name="TextBox 4">
            <a:extLst>
              <a:ext uri="{FF2B5EF4-FFF2-40B4-BE49-F238E27FC236}">
                <a16:creationId xmlns:a16="http://schemas.microsoft.com/office/drawing/2014/main" id="{34A58384-1C3A-7716-936A-D039D81CF9B8}"/>
              </a:ext>
            </a:extLst>
          </p:cNvPr>
          <p:cNvSpPr txBox="1"/>
          <p:nvPr/>
        </p:nvSpPr>
        <p:spPr>
          <a:xfrm>
            <a:off x="4274840" y="260648"/>
            <a:ext cx="3744416" cy="553998"/>
          </a:xfrm>
          <a:prstGeom prst="rect">
            <a:avLst/>
          </a:prstGeom>
          <a:noFill/>
        </p:spPr>
        <p:txBody>
          <a:bodyPr wrap="square">
            <a:spAutoFit/>
          </a:bodyPr>
          <a:lstStyle/>
          <a:p>
            <a:r>
              <a:rPr lang="en-IN" sz="3000" b="1">
                <a:latin typeface="Times New Roman" panose="02020603050405020304" pitchFamily="18" charset="0"/>
                <a:cs typeface="Times New Roman" panose="02020603050405020304" pitchFamily="18" charset="0"/>
              </a:rPr>
              <a:t>DATA SETS</a:t>
            </a:r>
          </a:p>
        </p:txBody>
      </p:sp>
      <p:pic>
        <p:nvPicPr>
          <p:cNvPr id="9" name="Picture 8">
            <a:extLst>
              <a:ext uri="{FF2B5EF4-FFF2-40B4-BE49-F238E27FC236}">
                <a16:creationId xmlns:a16="http://schemas.microsoft.com/office/drawing/2014/main" id="{9BB53EA1-48A8-FCCD-B5EF-47CFF32F1872}"/>
              </a:ext>
            </a:extLst>
          </p:cNvPr>
          <p:cNvPicPr>
            <a:picLocks noChangeAspect="1"/>
          </p:cNvPicPr>
          <p:nvPr/>
        </p:nvPicPr>
        <p:blipFill>
          <a:blip r:embed="rId2">
            <a:extLst>
              <a:ext uri="{28A0092B-C50C-407E-A947-70E740481C1C}">
                <a14:useLocalDpi xmlns:a14="http://schemas.microsoft.com/office/drawing/2010/main" val="0"/>
              </a:ext>
            </a:extLst>
          </a:blip>
          <a:srcRect r="19275" b="57350"/>
          <a:stretch/>
        </p:blipFill>
        <p:spPr>
          <a:xfrm>
            <a:off x="458416" y="1986609"/>
            <a:ext cx="2952328" cy="2924944"/>
          </a:xfrm>
          <a:prstGeom prst="rect">
            <a:avLst/>
          </a:prstGeom>
        </p:spPr>
      </p:pic>
      <p:sp>
        <p:nvSpPr>
          <p:cNvPr id="11" name="TextBox 10">
            <a:extLst>
              <a:ext uri="{FF2B5EF4-FFF2-40B4-BE49-F238E27FC236}">
                <a16:creationId xmlns:a16="http://schemas.microsoft.com/office/drawing/2014/main" id="{DB99421D-1BBD-2587-3BE7-671243B54800}"/>
              </a:ext>
            </a:extLst>
          </p:cNvPr>
          <p:cNvSpPr txBox="1"/>
          <p:nvPr/>
        </p:nvSpPr>
        <p:spPr>
          <a:xfrm>
            <a:off x="1250504" y="4911553"/>
            <a:ext cx="2376264"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A) Good</a:t>
            </a:r>
          </a:p>
        </p:txBody>
      </p:sp>
      <p:pic>
        <p:nvPicPr>
          <p:cNvPr id="13" name="Picture 12">
            <a:extLst>
              <a:ext uri="{FF2B5EF4-FFF2-40B4-BE49-F238E27FC236}">
                <a16:creationId xmlns:a16="http://schemas.microsoft.com/office/drawing/2014/main" id="{5F33C455-090D-3E6C-D4D7-6E5E78ABA80A}"/>
              </a:ext>
            </a:extLst>
          </p:cNvPr>
          <p:cNvPicPr>
            <a:picLocks noChangeAspect="1"/>
          </p:cNvPicPr>
          <p:nvPr/>
        </p:nvPicPr>
        <p:blipFill>
          <a:blip r:embed="rId3">
            <a:extLst>
              <a:ext uri="{28A0092B-C50C-407E-A947-70E740481C1C}">
                <a14:useLocalDpi xmlns:a14="http://schemas.microsoft.com/office/drawing/2010/main" val="0"/>
              </a:ext>
            </a:extLst>
          </a:blip>
          <a:srcRect r="21774" b="62600"/>
          <a:stretch/>
        </p:blipFill>
        <p:spPr>
          <a:xfrm>
            <a:off x="4517634" y="1986608"/>
            <a:ext cx="2730883" cy="2924943"/>
          </a:xfrm>
          <a:prstGeom prst="rect">
            <a:avLst/>
          </a:prstGeom>
        </p:spPr>
      </p:pic>
      <p:sp>
        <p:nvSpPr>
          <p:cNvPr id="15" name="TextBox 14">
            <a:extLst>
              <a:ext uri="{FF2B5EF4-FFF2-40B4-BE49-F238E27FC236}">
                <a16:creationId xmlns:a16="http://schemas.microsoft.com/office/drawing/2014/main" id="{0EE4F372-FC3C-8B2B-AFBB-9988CBB4C794}"/>
              </a:ext>
            </a:extLst>
          </p:cNvPr>
          <p:cNvSpPr txBox="1"/>
          <p:nvPr/>
        </p:nvSpPr>
        <p:spPr>
          <a:xfrm>
            <a:off x="5143500" y="4903751"/>
            <a:ext cx="2105017"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B) Medium</a:t>
            </a:r>
          </a:p>
        </p:txBody>
      </p:sp>
      <p:pic>
        <p:nvPicPr>
          <p:cNvPr id="17" name="Picture 16">
            <a:extLst>
              <a:ext uri="{FF2B5EF4-FFF2-40B4-BE49-F238E27FC236}">
                <a16:creationId xmlns:a16="http://schemas.microsoft.com/office/drawing/2014/main" id="{A3D82F55-A56D-2BD2-CFF5-E263191816A9}"/>
              </a:ext>
            </a:extLst>
          </p:cNvPr>
          <p:cNvPicPr>
            <a:picLocks noChangeAspect="1"/>
          </p:cNvPicPr>
          <p:nvPr/>
        </p:nvPicPr>
        <p:blipFill>
          <a:blip r:embed="rId4">
            <a:extLst>
              <a:ext uri="{28A0092B-C50C-407E-A947-70E740481C1C}">
                <a14:useLocalDpi xmlns:a14="http://schemas.microsoft.com/office/drawing/2010/main" val="0"/>
              </a:ext>
            </a:extLst>
          </a:blip>
          <a:srcRect r="20516" b="61550"/>
          <a:stretch/>
        </p:blipFill>
        <p:spPr>
          <a:xfrm>
            <a:off x="8031831" y="2019647"/>
            <a:ext cx="2760174" cy="2884104"/>
          </a:xfrm>
          <a:prstGeom prst="rect">
            <a:avLst/>
          </a:prstGeom>
        </p:spPr>
      </p:pic>
      <p:sp>
        <p:nvSpPr>
          <p:cNvPr id="19" name="TextBox 18">
            <a:extLst>
              <a:ext uri="{FF2B5EF4-FFF2-40B4-BE49-F238E27FC236}">
                <a16:creationId xmlns:a16="http://schemas.microsoft.com/office/drawing/2014/main" id="{15D57008-6388-C9FC-DD75-338212D79FBC}"/>
              </a:ext>
            </a:extLst>
          </p:cNvPr>
          <p:cNvSpPr txBox="1"/>
          <p:nvPr/>
        </p:nvSpPr>
        <p:spPr>
          <a:xfrm>
            <a:off x="8765249" y="4967804"/>
            <a:ext cx="2016224" cy="369332"/>
          </a:xfrm>
          <a:prstGeom prst="rect">
            <a:avLst/>
          </a:prstGeom>
          <a:noFill/>
        </p:spPr>
        <p:txBody>
          <a:bodyPr wrap="square">
            <a:spAutoFit/>
          </a:bodyPr>
          <a:lstStyle/>
          <a:p>
            <a:r>
              <a:rPr lang="en-IN">
                <a:latin typeface="Times New Roman" panose="02020603050405020304" pitchFamily="18" charset="0"/>
                <a:cs typeface="Times New Roman" panose="02020603050405020304" pitchFamily="18" charset="0"/>
              </a:rPr>
              <a:t>C) Rotten</a:t>
            </a:r>
          </a:p>
        </p:txBody>
      </p:sp>
    </p:spTree>
    <p:extLst>
      <p:ext uri="{BB962C8B-B14F-4D97-AF65-F5344CB8AC3E}">
        <p14:creationId xmlns:p14="http://schemas.microsoft.com/office/powerpoint/2010/main" val="317217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FF43611-9D09-937E-45BC-B7FDCC2DFD43}"/>
              </a:ext>
            </a:extLst>
          </p:cNvPr>
          <p:cNvSpPr>
            <a:spLocks noGrp="1"/>
          </p:cNvSpPr>
          <p:nvPr>
            <p:ph type="ftr" sz="quarter" idx="11"/>
          </p:nvPr>
        </p:nvSpPr>
        <p:spPr>
          <a:xfrm>
            <a:off x="2618656" y="6356352"/>
            <a:ext cx="6768752" cy="365125"/>
          </a:xfrm>
        </p:spPr>
        <p:txBody>
          <a:bodyPr/>
          <a:lstStyle/>
          <a:p>
            <a:r>
              <a:rPr lang="en-US">
                <a:solidFill>
                  <a:schemeClr val="tx2">
                    <a:lumMod val="75000"/>
                  </a:schemeClr>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E7A31EA-4491-787C-B2A0-EACF3FFC0833}"/>
              </a:ext>
            </a:extLst>
          </p:cNvPr>
          <p:cNvSpPr>
            <a:spLocks noGrp="1"/>
          </p:cNvSpPr>
          <p:nvPr>
            <p:ph type="sldNum" sz="quarter" idx="12"/>
          </p:nvPr>
        </p:nvSpPr>
        <p:spPr/>
        <p:txBody>
          <a:bodyPr/>
          <a:lstStyle/>
          <a:p>
            <a:fld id="{8E4F4909-AB91-4702-BFA2-E3C21A7DF79A}" type="slidenum">
              <a:rPr lang="en-US" smtClean="0"/>
              <a:t>19</a:t>
            </a:fld>
            <a:endParaRPr lang="en-US"/>
          </a:p>
        </p:txBody>
      </p:sp>
      <p:pic>
        <p:nvPicPr>
          <p:cNvPr id="5" name="Picture 4">
            <a:extLst>
              <a:ext uri="{FF2B5EF4-FFF2-40B4-BE49-F238E27FC236}">
                <a16:creationId xmlns:a16="http://schemas.microsoft.com/office/drawing/2014/main" id="{55B26357-9EFC-DCAE-5556-E0ADBC59D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687" y="1428750"/>
            <a:ext cx="6524625" cy="4000500"/>
          </a:xfrm>
          <a:prstGeom prst="rect">
            <a:avLst/>
          </a:prstGeom>
        </p:spPr>
      </p:pic>
      <p:sp>
        <p:nvSpPr>
          <p:cNvPr id="6" name="TextBox 5">
            <a:extLst>
              <a:ext uri="{FF2B5EF4-FFF2-40B4-BE49-F238E27FC236}">
                <a16:creationId xmlns:a16="http://schemas.microsoft.com/office/drawing/2014/main" id="{9689D52D-8567-D7D8-5636-4FDD73D4B0FF}"/>
              </a:ext>
            </a:extLst>
          </p:cNvPr>
          <p:cNvSpPr txBox="1"/>
          <p:nvPr/>
        </p:nvSpPr>
        <p:spPr>
          <a:xfrm>
            <a:off x="4706888" y="316982"/>
            <a:ext cx="5184576" cy="553998"/>
          </a:xfrm>
          <a:prstGeom prst="rect">
            <a:avLst/>
          </a:prstGeom>
          <a:noFill/>
        </p:spPr>
        <p:txBody>
          <a:bodyPr wrap="square">
            <a:spAutoFit/>
          </a:bodyPr>
          <a:lstStyle/>
          <a:p>
            <a:r>
              <a:rPr lang="en-IN" sz="3000" b="1">
                <a:latin typeface="Times New Roman" panose="02020603050405020304" pitchFamily="18" charset="0"/>
                <a:cs typeface="Times New Roman" panose="02020603050405020304" pitchFamily="18" charset="0"/>
              </a:rPr>
              <a:t>RESULTS</a:t>
            </a:r>
            <a:endParaRPr lang="en-IN" sz="3000"/>
          </a:p>
        </p:txBody>
      </p:sp>
    </p:spTree>
    <p:extLst>
      <p:ext uri="{BB962C8B-B14F-4D97-AF65-F5344CB8AC3E}">
        <p14:creationId xmlns:p14="http://schemas.microsoft.com/office/powerpoint/2010/main" val="329625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29E3-8A09-15CF-AA7F-509CC3126261}"/>
              </a:ext>
            </a:extLst>
          </p:cNvPr>
          <p:cNvSpPr>
            <a:spLocks noGrp="1"/>
          </p:cNvSpPr>
          <p:nvPr>
            <p:ph type="title"/>
          </p:nvPr>
        </p:nvSpPr>
        <p:spPr>
          <a:xfrm>
            <a:off x="541122" y="-5680"/>
            <a:ext cx="5791572" cy="785990"/>
          </a:xfrm>
        </p:spPr>
        <p:txBody>
          <a:bodyPr>
            <a:normAutofit/>
          </a:bodyPr>
          <a:lstStyle/>
          <a:p>
            <a:pPr algn="l"/>
            <a:r>
              <a:rPr lang="en-IN" sz="3200" b="1"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69042A46-BA70-4586-5587-138276CBDFE0}"/>
              </a:ext>
            </a:extLst>
          </p:cNvPr>
          <p:cNvSpPr>
            <a:spLocks noGrp="1"/>
          </p:cNvSpPr>
          <p:nvPr>
            <p:ph idx="1"/>
          </p:nvPr>
        </p:nvSpPr>
        <p:spPr>
          <a:xfrm>
            <a:off x="601878" y="780310"/>
            <a:ext cx="10287000" cy="4525963"/>
          </a:xfrm>
        </p:spPr>
        <p:txBody>
          <a:bodyPr>
            <a:noAutofit/>
          </a:bodyPr>
          <a:lstStyle/>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Objective</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Problem Statement</a:t>
            </a:r>
            <a:endParaRPr lang="en-IN" sz="1800"/>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Methodology</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Block Diagram</a:t>
            </a:r>
            <a:endParaRPr lang="en-IN"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Design &amp; Implementation</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Results</a:t>
            </a: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Conclusion</a:t>
            </a:r>
            <a:endParaRPr lang="en-IN" sz="1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180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5E395E7-42E8-C3A4-8BDB-9D62080F4756}"/>
              </a:ext>
            </a:extLst>
          </p:cNvPr>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5" name="Slide Number Placeholder 4">
            <a:extLst>
              <a:ext uri="{FF2B5EF4-FFF2-40B4-BE49-F238E27FC236}">
                <a16:creationId xmlns:a16="http://schemas.microsoft.com/office/drawing/2014/main" id="{9F69F571-CC7D-FEE7-D006-BE5970F4DAFD}"/>
              </a:ext>
            </a:extLst>
          </p:cNvPr>
          <p:cNvSpPr>
            <a:spLocks noGrp="1"/>
          </p:cNvSpPr>
          <p:nvPr>
            <p:ph type="sldNum" sz="quarter" idx="12"/>
          </p:nvPr>
        </p:nvSpPr>
        <p:spPr/>
        <p:txBody>
          <a:bodyPr/>
          <a:lstStyle/>
          <a:p>
            <a:fld id="{8E4F4909-AB91-4702-BFA2-E3C21A7DF79A}" type="slidenum">
              <a:rPr lang="en-US" smtClean="0"/>
              <a:t>2</a:t>
            </a:fld>
            <a:endParaRPr lang="en-US"/>
          </a:p>
        </p:txBody>
      </p:sp>
    </p:spTree>
    <p:extLst>
      <p:ext uri="{BB962C8B-B14F-4D97-AF65-F5344CB8AC3E}">
        <p14:creationId xmlns:p14="http://schemas.microsoft.com/office/powerpoint/2010/main" val="230518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03555C-F4A0-B9FF-D922-8F9CA8A966E4}"/>
              </a:ext>
            </a:extLst>
          </p:cNvPr>
          <p:cNvSpPr>
            <a:spLocks noGrp="1"/>
          </p:cNvSpPr>
          <p:nvPr>
            <p:ph type="ftr" sz="quarter" idx="11"/>
          </p:nvPr>
        </p:nvSpPr>
        <p:spPr>
          <a:xfrm>
            <a:off x="2114600" y="6356352"/>
            <a:ext cx="7128792"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a:p>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D235647-E5B8-1BCB-4320-757C373D53E4}"/>
              </a:ext>
            </a:extLst>
          </p:cNvPr>
          <p:cNvSpPr>
            <a:spLocks noGrp="1"/>
          </p:cNvSpPr>
          <p:nvPr>
            <p:ph type="sldNum" sz="quarter" idx="12"/>
          </p:nvPr>
        </p:nvSpPr>
        <p:spPr/>
        <p:txBody>
          <a:bodyPr/>
          <a:lstStyle/>
          <a:p>
            <a:fld id="{8E4F4909-AB91-4702-BFA2-E3C21A7DF79A}" type="slidenum">
              <a:rPr lang="en-US" smtClean="0"/>
              <a:t>20</a:t>
            </a:fld>
            <a:endParaRPr lang="en-US"/>
          </a:p>
        </p:txBody>
      </p:sp>
      <p:sp>
        <p:nvSpPr>
          <p:cNvPr id="5" name="TextBox 4">
            <a:extLst>
              <a:ext uri="{FF2B5EF4-FFF2-40B4-BE49-F238E27FC236}">
                <a16:creationId xmlns:a16="http://schemas.microsoft.com/office/drawing/2014/main" id="{F11219B6-F80A-5375-2763-B6FC6CE26091}"/>
              </a:ext>
            </a:extLst>
          </p:cNvPr>
          <p:cNvSpPr txBox="1"/>
          <p:nvPr/>
        </p:nvSpPr>
        <p:spPr>
          <a:xfrm>
            <a:off x="4130824" y="136523"/>
            <a:ext cx="5737820" cy="523220"/>
          </a:xfrm>
          <a:prstGeom prst="rect">
            <a:avLst/>
          </a:prstGeom>
          <a:noFill/>
        </p:spPr>
        <p:txBody>
          <a:bodyPr wrap="square">
            <a:spAutoFit/>
          </a:bodyPr>
          <a:lstStyle/>
          <a:p>
            <a:r>
              <a:rPr lang="en-IN" sz="2800" b="1">
                <a:latin typeface="Times New Roman" panose="02020603050405020304" pitchFamily="18" charset="0"/>
                <a:cs typeface="Times New Roman" panose="02020603050405020304" pitchFamily="18" charset="0"/>
              </a:rPr>
              <a:t>CONCLUSION</a:t>
            </a:r>
            <a:endParaRPr lang="en-IN" sz="2800"/>
          </a:p>
        </p:txBody>
      </p:sp>
      <p:sp>
        <p:nvSpPr>
          <p:cNvPr id="6" name="TextBox 5">
            <a:extLst>
              <a:ext uri="{FF2B5EF4-FFF2-40B4-BE49-F238E27FC236}">
                <a16:creationId xmlns:a16="http://schemas.microsoft.com/office/drawing/2014/main" id="{77906A10-BF9A-CD7E-5D1E-BC8EB262FF1A}"/>
              </a:ext>
            </a:extLst>
          </p:cNvPr>
          <p:cNvSpPr txBox="1"/>
          <p:nvPr/>
        </p:nvSpPr>
        <p:spPr>
          <a:xfrm>
            <a:off x="844824" y="976585"/>
            <a:ext cx="10013676" cy="5062924"/>
          </a:xfrm>
          <a:prstGeom prst="rect">
            <a:avLst/>
          </a:prstGeom>
          <a:noFill/>
        </p:spPr>
        <p:txBody>
          <a:bodyPr wrap="square">
            <a:spAutoFit/>
          </a:bodyPr>
          <a:lstStyle/>
          <a:p>
            <a:pPr algn="just"/>
            <a:r>
              <a:rPr lang="en-US" sz="1900">
                <a:latin typeface="Times New Roman" panose="02020603050405020304" pitchFamily="18" charset="0"/>
                <a:cs typeface="Times New Roman" panose="02020603050405020304" pitchFamily="18" charset="0"/>
              </a:rPr>
              <a:t>In this project, we introduced an innovative approach to non-invasive food sensing by leveraging sub-terahertz meta-stickers in combination with machine learning. The use of metamaterials allows for precise and contactless analysis of food quality, offering a significant advancement over traditional methods. To classify the spectral data obtained from the sensing process, we employed the Random Forest Classifier due to its robustness and high performance. The model achieved an impressive prediction accuracy of 91%, indicating the effectiveness of our approach in detecting and classifying food quality parameters. </a:t>
            </a:r>
          </a:p>
          <a:p>
            <a:pPr algn="just"/>
            <a:endParaRPr lang="en-US" sz="1900">
              <a:latin typeface="Times New Roman" panose="02020603050405020304" pitchFamily="18" charset="0"/>
              <a:cs typeface="Times New Roman" panose="02020603050405020304" pitchFamily="18" charset="0"/>
            </a:endParaRPr>
          </a:p>
          <a:p>
            <a:pPr algn="just"/>
            <a:r>
              <a:rPr lang="en-US" sz="1900">
                <a:latin typeface="Times New Roman" panose="02020603050405020304" pitchFamily="18" charset="0"/>
                <a:cs typeface="Times New Roman" panose="02020603050405020304" pitchFamily="18" charset="0"/>
              </a:rPr>
              <a:t>This level of accuracy highlights the potential of combining machine learning with sub-terahertz technology to create scalable, real-time, and cost-effective food monitoring systems. Our method can detect issues like contamination, spoilage, and freshness levels without damaging the product. The flexible and reusable nature of the meta-stickers adds to the system’s practicality and sustainability. With future enhancements such as expanding the dataset and exploring deep learning models, this solution can be adapted to various food types and industry applications. Ultimately, our work demonstrates a successful integration of material science and artificial intelligence to address modern food safety challenges, paving the way for intelligent, eco-friendly, and efficient food quality control systems.</a:t>
            </a: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733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DEE7-FEA4-9D28-7336-304438F60620}"/>
              </a:ext>
            </a:extLst>
          </p:cNvPr>
          <p:cNvSpPr>
            <a:spLocks noGrp="1"/>
          </p:cNvSpPr>
          <p:nvPr>
            <p:ph type="title"/>
          </p:nvPr>
        </p:nvSpPr>
        <p:spPr>
          <a:xfrm>
            <a:off x="674440" y="0"/>
            <a:ext cx="10287000" cy="1143000"/>
          </a:xfrm>
        </p:spPr>
        <p:txBody>
          <a:bodyPr>
            <a:normAutofit/>
          </a:bodyPr>
          <a:lstStyle/>
          <a:p>
            <a:pPr algn="l"/>
            <a:r>
              <a:rPr lang="en-IN" sz="3800" b="1" dirty="0">
                <a:latin typeface="Times New Roman" panose="02020603050405020304" pitchFamily="18" charset="0"/>
                <a:cs typeface="Times New Roman" panose="02020603050405020304" pitchFamily="18" charset="0"/>
              </a:rPr>
              <a:t>REFERENCE</a:t>
            </a:r>
            <a:endParaRPr lang="en-IN" sz="3800" b="1" dirty="0"/>
          </a:p>
        </p:txBody>
      </p:sp>
      <p:sp>
        <p:nvSpPr>
          <p:cNvPr id="3" name="Content Placeholder 2">
            <a:extLst>
              <a:ext uri="{FF2B5EF4-FFF2-40B4-BE49-F238E27FC236}">
                <a16:creationId xmlns:a16="http://schemas.microsoft.com/office/drawing/2014/main" id="{A76FC1B9-0A2F-5233-E9C5-7A916175F314}"/>
              </a:ext>
            </a:extLst>
          </p:cNvPr>
          <p:cNvSpPr>
            <a:spLocks noGrp="1"/>
          </p:cNvSpPr>
          <p:nvPr>
            <p:ph idx="1"/>
          </p:nvPr>
        </p:nvSpPr>
        <p:spPr>
          <a:xfrm>
            <a:off x="571500" y="1435013"/>
            <a:ext cx="10287000" cy="4525963"/>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2023. How Many Fruits and Veggies do We Waste per Year? https://www.goruvi. com/blogs/news/644-million-tons-of-wasted-fruits-and-veggies-each-year Accessed: 2023-03-11. </a:t>
            </a:r>
          </a:p>
          <a:p>
            <a:pPr algn="just">
              <a:lnSpc>
                <a:spcPct val="150000"/>
              </a:lnSpc>
            </a:pPr>
            <a:r>
              <a:rPr lang="en-IN" sz="1800" dirty="0">
                <a:latin typeface="Times New Roman" panose="02020603050405020304" pitchFamily="18" charset="0"/>
                <a:cs typeface="Times New Roman" panose="02020603050405020304" pitchFamily="18" charset="0"/>
              </a:rPr>
              <a:t>Mohamad G Abiad and Lokman I Meho. 2018. Food Loss and Food Waste Research in the Arab World: A Systematic Review. Food Security 10 (2018), 311–322.</a:t>
            </a:r>
          </a:p>
          <a:p>
            <a:pPr algn="just">
              <a:lnSpc>
                <a:spcPct val="150000"/>
              </a:lnSpc>
            </a:pPr>
            <a:r>
              <a:rPr lang="en-IN" sz="1800" dirty="0">
                <a:latin typeface="Times New Roman" panose="02020603050405020304" pitchFamily="18" charset="0"/>
                <a:cs typeface="Times New Roman" panose="02020603050405020304" pitchFamily="18" charset="0"/>
              </a:rPr>
              <a:t>Sayed Saad Afzal, Atsutse Kludze, Subhajit Karmakar, Ranveer Chandra, and Yasaman Ghasempour. 2023. AgriTera: Accurate Non-Invasive Fruit Ripeness Sensing via Sub-Terahertz Wireless Signals. In Proceedings of the 29th Annual International Conference on Mobile Computing and Networking (Madrid, Spain) (ACM MobiCom ’23). Association for Computing Machinery, New York, NY, USA, Article 61, 15 pages.</a:t>
            </a: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4A1A920-582C-D563-02DD-F63D7736B655}"/>
              </a:ext>
            </a:extLst>
          </p:cNvPr>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5" name="Slide Number Placeholder 4">
            <a:extLst>
              <a:ext uri="{FF2B5EF4-FFF2-40B4-BE49-F238E27FC236}">
                <a16:creationId xmlns:a16="http://schemas.microsoft.com/office/drawing/2014/main" id="{6F10D055-0AD5-5EAF-0DFB-C3A648311E20}"/>
              </a:ext>
            </a:extLst>
          </p:cNvPr>
          <p:cNvSpPr>
            <a:spLocks noGrp="1"/>
          </p:cNvSpPr>
          <p:nvPr>
            <p:ph type="sldNum" sz="quarter" idx="12"/>
          </p:nvPr>
        </p:nvSpPr>
        <p:spPr/>
        <p:txBody>
          <a:bodyPr/>
          <a:lstStyle/>
          <a:p>
            <a:fld id="{8E4F4909-AB91-4702-BFA2-E3C21A7DF79A}" type="slidenum">
              <a:rPr lang="en-US" smtClean="0"/>
              <a:t>21</a:t>
            </a:fld>
            <a:endParaRPr lang="en-US" dirty="0"/>
          </a:p>
        </p:txBody>
      </p:sp>
    </p:spTree>
    <p:extLst>
      <p:ext uri="{BB962C8B-B14F-4D97-AF65-F5344CB8AC3E}">
        <p14:creationId xmlns:p14="http://schemas.microsoft.com/office/powerpoint/2010/main" val="3955874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AB4DD-6145-2172-5489-FD3489C6283F}"/>
              </a:ext>
            </a:extLst>
          </p:cNvPr>
          <p:cNvSpPr>
            <a:spLocks noGrp="1"/>
          </p:cNvSpPr>
          <p:nvPr>
            <p:ph idx="1"/>
          </p:nvPr>
        </p:nvSpPr>
        <p:spPr>
          <a:xfrm>
            <a:off x="386408" y="980728"/>
            <a:ext cx="10400084" cy="4608512"/>
          </a:xfrm>
        </p:spPr>
        <p:txBody>
          <a:bodyPr>
            <a:normAutofit/>
          </a:bodyPr>
          <a:lstStyle/>
          <a:p>
            <a:pPr algn="just">
              <a:lnSpc>
                <a:spcPct val="150000"/>
              </a:lnSpc>
            </a:pPr>
            <a:r>
              <a:rPr lang="en-IN" sz="1800" dirty="0" err="1">
                <a:latin typeface="Times New Roman" panose="02020603050405020304" pitchFamily="18" charset="0"/>
                <a:cs typeface="Times New Roman" panose="02020603050405020304" pitchFamily="18" charset="0"/>
              </a:rPr>
              <a:t>Mondher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Bouzayen</a:t>
            </a:r>
            <a:r>
              <a:rPr lang="en-IN" sz="1800" dirty="0">
                <a:latin typeface="Times New Roman" panose="02020603050405020304" pitchFamily="18" charset="0"/>
                <a:cs typeface="Times New Roman" panose="02020603050405020304" pitchFamily="18" charset="0"/>
              </a:rPr>
              <a:t>, Alain </a:t>
            </a:r>
            <a:r>
              <a:rPr lang="en-IN" sz="1800" dirty="0" err="1">
                <a:latin typeface="Times New Roman" panose="02020603050405020304" pitchFamily="18" charset="0"/>
                <a:cs typeface="Times New Roman" panose="02020603050405020304" pitchFamily="18" charset="0"/>
              </a:rPr>
              <a:t>Latché</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Pavendra</a:t>
            </a:r>
            <a:r>
              <a:rPr lang="en-IN" sz="1800" dirty="0">
                <a:latin typeface="Times New Roman" panose="02020603050405020304" pitchFamily="18" charset="0"/>
                <a:cs typeface="Times New Roman" panose="02020603050405020304" pitchFamily="18" charset="0"/>
              </a:rPr>
              <a:t> Nath, and Jean-Claude Pech. 2009. Mechanism of fruit ripening. In Plant Developmental Biology-Biotechnological Perspectives: Volume 1. Springer, 319–339.</a:t>
            </a:r>
          </a:p>
          <a:p>
            <a:pPr algn="just">
              <a:lnSpc>
                <a:spcPct val="150000"/>
              </a:lnSpc>
            </a:pPr>
            <a:r>
              <a:rPr lang="en-IN" sz="1800" dirty="0">
                <a:latin typeface="Times New Roman" panose="02020603050405020304" pitchFamily="18" charset="0"/>
                <a:cs typeface="Times New Roman" panose="02020603050405020304" pitchFamily="18" charset="0"/>
              </a:rPr>
              <a:t>Ethan Chou, Nima </a:t>
            </a:r>
            <a:r>
              <a:rPr lang="en-IN" sz="1800" dirty="0" err="1">
                <a:latin typeface="Times New Roman" panose="02020603050405020304" pitchFamily="18" charset="0"/>
                <a:cs typeface="Times New Roman" panose="02020603050405020304" pitchFamily="18" charset="0"/>
              </a:rPr>
              <a:t>Baniasadi</a:t>
            </a:r>
            <a:r>
              <a:rPr lang="en-IN" sz="1800" dirty="0">
                <a:latin typeface="Times New Roman" panose="02020603050405020304" pitchFamily="18" charset="0"/>
                <a:cs typeface="Times New Roman" panose="02020603050405020304" pitchFamily="18" charset="0"/>
              </a:rPr>
              <a:t>, Hesham </a:t>
            </a:r>
            <a:r>
              <a:rPr lang="en-IN" sz="1800" dirty="0" err="1">
                <a:latin typeface="Times New Roman" panose="02020603050405020304" pitchFamily="18" charset="0"/>
                <a:cs typeface="Times New Roman" panose="02020603050405020304" pitchFamily="18" charset="0"/>
              </a:rPr>
              <a:t>Beshary</a:t>
            </a:r>
            <a:r>
              <a:rPr lang="en-IN" sz="1800" dirty="0">
                <a:latin typeface="Times New Roman" panose="02020603050405020304" pitchFamily="18" charset="0"/>
                <a:cs typeface="Times New Roman" panose="02020603050405020304" pitchFamily="18" charset="0"/>
              </a:rPr>
              <a:t>, Meng Wei, Emily </a:t>
            </a:r>
            <a:r>
              <a:rPr lang="en-IN" sz="1800" dirty="0" err="1">
                <a:latin typeface="Times New Roman" panose="02020603050405020304" pitchFamily="18" charset="0"/>
                <a:cs typeface="Times New Roman" panose="02020603050405020304" pitchFamily="18" charset="0"/>
              </a:rPr>
              <a:t>Naviasky</a:t>
            </a:r>
            <a:r>
              <a:rPr lang="en-IN" sz="1800" dirty="0">
                <a:latin typeface="Times New Roman" panose="02020603050405020304" pitchFamily="18" charset="0"/>
                <a:cs typeface="Times New Roman" panose="02020603050405020304" pitchFamily="18" charset="0"/>
              </a:rPr>
              <a:t>, Lorenzo </a:t>
            </a:r>
            <a:r>
              <a:rPr lang="en-IN" sz="1800" dirty="0" err="1">
                <a:latin typeface="Times New Roman" panose="02020603050405020304" pitchFamily="18" charset="0"/>
                <a:cs typeface="Times New Roman" panose="02020603050405020304" pitchFamily="18" charset="0"/>
              </a:rPr>
              <a:t>Iotti</a:t>
            </a:r>
            <a:r>
              <a:rPr lang="en-IN" sz="1800" dirty="0">
                <a:latin typeface="Times New Roman" panose="02020603050405020304" pitchFamily="18" charset="0"/>
                <a:cs typeface="Times New Roman" panose="02020603050405020304" pitchFamily="18" charset="0"/>
              </a:rPr>
              <a:t>, and Ali </a:t>
            </a:r>
            <a:r>
              <a:rPr lang="en-IN" sz="1800" dirty="0" err="1">
                <a:latin typeface="Times New Roman" panose="02020603050405020304" pitchFamily="18" charset="0"/>
                <a:cs typeface="Times New Roman" panose="02020603050405020304" pitchFamily="18" charset="0"/>
              </a:rPr>
              <a:t>Niknejad</a:t>
            </a:r>
            <a:r>
              <a:rPr lang="en-IN" sz="1800" dirty="0">
                <a:latin typeface="Times New Roman" panose="02020603050405020304" pitchFamily="18" charset="0"/>
                <a:cs typeface="Times New Roman" panose="02020603050405020304" pitchFamily="18" charset="0"/>
              </a:rPr>
              <a:t>. 2022. A Low-Power and Energy-Efficient </a:t>
            </a:r>
            <a:r>
              <a:rPr lang="en-IN" sz="1800" dirty="0" err="1">
                <a:latin typeface="Times New Roman" panose="02020603050405020304" pitchFamily="18" charset="0"/>
                <a:cs typeface="Times New Roman" panose="02020603050405020304" pitchFamily="18" charset="0"/>
              </a:rPr>
              <a:t>DBand</a:t>
            </a:r>
            <a:r>
              <a:rPr lang="en-IN" sz="1800" dirty="0">
                <a:latin typeface="Times New Roman" panose="02020603050405020304" pitchFamily="18" charset="0"/>
                <a:cs typeface="Times New Roman" panose="02020603050405020304" pitchFamily="18" charset="0"/>
              </a:rPr>
              <a:t> CMOS Four-Channel Receiver with Integrated LO Generation for Digital Beamforming Arrays. In ESSCIRC 2022-IEEE 48th European Solid State Circuits Conference (ESSCIRC). IEEE, 489–492.</a:t>
            </a:r>
          </a:p>
          <a:p>
            <a:pPr algn="just">
              <a:lnSpc>
                <a:spcPct val="150000"/>
              </a:lnSpc>
            </a:pPr>
            <a:r>
              <a:rPr lang="en-IN" sz="1800" dirty="0">
                <a:latin typeface="Times New Roman" panose="02020603050405020304" pitchFamily="18" charset="0"/>
                <a:cs typeface="Times New Roman" panose="02020603050405020304" pitchFamily="18" charset="0"/>
              </a:rPr>
              <a:t>Tie J Cui, Mei Q Qi, Xiang Wan, Jie Zhao, and Qiang Cheng. 2014. Coding Metamaterials, Digital Metamaterials and Programmable Metamaterials. Light: Science &amp; Applications 3, 10 (2014), e218–e218.</a:t>
            </a:r>
          </a:p>
          <a:p>
            <a:pPr algn="just">
              <a:lnSpc>
                <a:spcPct val="150000"/>
              </a:lnSpc>
            </a:pPr>
            <a:r>
              <a:rPr lang="en-IN" sz="1800" dirty="0">
                <a:latin typeface="Times New Roman" panose="02020603050405020304" pitchFamily="18" charset="0"/>
                <a:cs typeface="Times New Roman" panose="02020603050405020304" pitchFamily="18" charset="0"/>
              </a:rPr>
              <a:t>Cornelius Barry and James </a:t>
            </a:r>
            <a:r>
              <a:rPr lang="en-IN" sz="1800" dirty="0" err="1">
                <a:latin typeface="Times New Roman" panose="02020603050405020304" pitchFamily="18" charset="0"/>
                <a:cs typeface="Times New Roman" panose="02020603050405020304" pitchFamily="18" charset="0"/>
              </a:rPr>
              <a:t>Giovannoni</a:t>
            </a:r>
            <a:r>
              <a:rPr lang="en-IN" sz="1800" dirty="0">
                <a:latin typeface="Times New Roman" panose="02020603050405020304" pitchFamily="18" charset="0"/>
                <a:cs typeface="Times New Roman" panose="02020603050405020304" pitchFamily="18" charset="0"/>
              </a:rPr>
              <a:t>. 1997. Ethylene and Fruit Ripening. Journal of Plant Growth Regulation 26 (1997), 143–159.</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42A5892-5BCC-C995-60F9-8B42B1308B2D}"/>
              </a:ext>
            </a:extLst>
          </p:cNvPr>
          <p:cNvSpPr>
            <a:spLocks noGrp="1"/>
          </p:cNvSpPr>
          <p:nvPr>
            <p:ph type="ftr" sz="quarter" idx="11"/>
          </p:nvPr>
        </p:nvSpPr>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241DB1-4D70-14DE-39CB-54E65A067A60}"/>
              </a:ext>
            </a:extLst>
          </p:cNvPr>
          <p:cNvSpPr>
            <a:spLocks noGrp="1"/>
          </p:cNvSpPr>
          <p:nvPr>
            <p:ph type="sldNum" sz="quarter" idx="12"/>
          </p:nvPr>
        </p:nvSpPr>
        <p:spPr/>
        <p:txBody>
          <a:bodyPr/>
          <a:lstStyle/>
          <a:p>
            <a:fld id="{8E4F4909-AB91-4702-BFA2-E3C21A7DF79A}" type="slidenum">
              <a:rPr lang="en-US" smtClean="0"/>
              <a:t>22</a:t>
            </a:fld>
            <a:endParaRPr lang="en-US"/>
          </a:p>
        </p:txBody>
      </p:sp>
    </p:spTree>
    <p:extLst>
      <p:ext uri="{BB962C8B-B14F-4D97-AF65-F5344CB8AC3E}">
        <p14:creationId xmlns:p14="http://schemas.microsoft.com/office/powerpoint/2010/main" val="3347360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4F4909-AB91-4702-BFA2-E3C21A7DF79A}" type="slidenum">
              <a:rPr lang="en-US" smtClean="0"/>
              <a:t>23</a:t>
            </a:fld>
            <a:endParaRPr lang="en-US"/>
          </a:p>
        </p:txBody>
      </p:sp>
      <p:sp>
        <p:nvSpPr>
          <p:cNvPr id="6" name="Footer Placeholder 5"/>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4" name="TextBox 3">
            <a:extLst>
              <a:ext uri="{FF2B5EF4-FFF2-40B4-BE49-F238E27FC236}">
                <a16:creationId xmlns:a16="http://schemas.microsoft.com/office/drawing/2014/main" id="{FA9F28AF-FC4B-F9B3-A123-04C009ABAEC5}"/>
              </a:ext>
            </a:extLst>
          </p:cNvPr>
          <p:cNvSpPr txBox="1"/>
          <p:nvPr/>
        </p:nvSpPr>
        <p:spPr>
          <a:xfrm>
            <a:off x="3698776" y="3013501"/>
            <a:ext cx="5721722" cy="830997"/>
          </a:xfrm>
          <a:prstGeom prst="rect">
            <a:avLst/>
          </a:prstGeom>
          <a:noFill/>
        </p:spPr>
        <p:txBody>
          <a:bodyPr wrap="square">
            <a:spAutoFit/>
          </a:bodyPr>
          <a:lstStyle/>
          <a:p>
            <a:r>
              <a:rPr lang="en-IN" sz="4800" b="1">
                <a:latin typeface="Times New Roman" panose="02020603050405020304" pitchFamily="18" charset="0"/>
                <a:cs typeface="Times New Roman" panose="02020603050405020304" pitchFamily="18" charset="0"/>
              </a:rPr>
              <a:t>THANK YOU</a:t>
            </a:r>
            <a:endParaRPr lang="en-IN"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FD52-83BD-93D8-27FB-DE6E7633DF26}"/>
              </a:ext>
            </a:extLst>
          </p:cNvPr>
          <p:cNvSpPr>
            <a:spLocks noGrp="1"/>
          </p:cNvSpPr>
          <p:nvPr>
            <p:ph type="title"/>
          </p:nvPr>
        </p:nvSpPr>
        <p:spPr>
          <a:xfrm>
            <a:off x="465349" y="192"/>
            <a:ext cx="10287000" cy="1143000"/>
          </a:xfrm>
        </p:spPr>
        <p:txBody>
          <a:bodyPr>
            <a:normAutofit/>
          </a:bodyPr>
          <a:lstStyle/>
          <a:p>
            <a:pPr algn="l"/>
            <a:r>
              <a:rPr lang="en-IN" sz="3500" b="1" dirty="0">
                <a:latin typeface="Times New Roman" panose="02020603050405020304" pitchFamily="18" charset="0"/>
                <a:cs typeface="Times New Roman" panose="02020603050405020304" pitchFamily="18" charset="0"/>
              </a:rPr>
              <a:t>INTRODUCTION</a:t>
            </a:r>
            <a:endParaRPr lang="en-IN" sz="3500" b="1" dirty="0"/>
          </a:p>
        </p:txBody>
      </p:sp>
      <p:sp>
        <p:nvSpPr>
          <p:cNvPr id="3" name="Content Placeholder 2">
            <a:extLst>
              <a:ext uri="{FF2B5EF4-FFF2-40B4-BE49-F238E27FC236}">
                <a16:creationId xmlns:a16="http://schemas.microsoft.com/office/drawing/2014/main" id="{9CD9273A-0EA1-9C95-2663-AA30ACC38D0B}"/>
              </a:ext>
            </a:extLst>
          </p:cNvPr>
          <p:cNvSpPr>
            <a:spLocks noGrp="1"/>
          </p:cNvSpPr>
          <p:nvPr>
            <p:ph idx="1"/>
          </p:nvPr>
        </p:nvSpPr>
        <p:spPr>
          <a:xfrm>
            <a:off x="458416" y="1143192"/>
            <a:ext cx="10287000" cy="4525963"/>
          </a:xfrm>
        </p:spPr>
        <p:txBody>
          <a:bodyPr>
            <a:noAutofit/>
          </a:bodyPr>
          <a:lstStyle/>
          <a:p>
            <a:pPr marL="0" indent="0" algn="just">
              <a:lnSpc>
                <a:spcPct val="160000"/>
              </a:lnSpc>
              <a:buNone/>
            </a:pPr>
            <a:r>
              <a:rPr lang="en-US" sz="2000" dirty="0">
                <a:latin typeface="Times New Roman" panose="02020603050405020304" pitchFamily="18" charset="0"/>
                <a:cs typeface="Times New Roman" panose="02020603050405020304" pitchFamily="18" charset="0"/>
              </a:rPr>
              <a:t>With the growing demand for efficient and non-destructive methods to assess fruit quality in agriculture, innovative sensing technologies are gaining significant attention. Traditional methods often involve physical handling and cutting of fruit, leading to wastage and reduced market value. Sub-terahertz (THz) meta-stickers provide a novel, non-invasive alternative by using electromagnetic waves in the sub-THz spectrum to analyze the internal and external properties of fruits without causing damage. This project focuses on applying sub-THz meta-stickers for apple fruit sensing, integrated with machine learning models to interpret the captured THz data. By analyzing features such as ripeness, quality, and the presence of internal defects, this approach enhances the accuracy and speed of fruit assessment. </a:t>
            </a:r>
          </a:p>
        </p:txBody>
      </p:sp>
      <p:sp>
        <p:nvSpPr>
          <p:cNvPr id="4" name="Footer Placeholder 3">
            <a:extLst>
              <a:ext uri="{FF2B5EF4-FFF2-40B4-BE49-F238E27FC236}">
                <a16:creationId xmlns:a16="http://schemas.microsoft.com/office/drawing/2014/main" id="{C2280ED5-7560-5DD7-6AAB-E8236A7D23B1}"/>
              </a:ext>
            </a:extLst>
          </p:cNvPr>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5" name="Slide Number Placeholder 4">
            <a:extLst>
              <a:ext uri="{FF2B5EF4-FFF2-40B4-BE49-F238E27FC236}">
                <a16:creationId xmlns:a16="http://schemas.microsoft.com/office/drawing/2014/main" id="{FBF90EC9-A4D3-1249-82A1-5D9788FECEE1}"/>
              </a:ext>
            </a:extLst>
          </p:cNvPr>
          <p:cNvSpPr>
            <a:spLocks noGrp="1"/>
          </p:cNvSpPr>
          <p:nvPr>
            <p:ph type="sldNum" sz="quarter" idx="12"/>
          </p:nvPr>
        </p:nvSpPr>
        <p:spPr/>
        <p:txBody>
          <a:bodyPr/>
          <a:lstStyle/>
          <a:p>
            <a:fld id="{8E4F4909-AB91-4702-BFA2-E3C21A7DF79A}" type="slidenum">
              <a:rPr lang="en-US" smtClean="0"/>
              <a:t>3</a:t>
            </a:fld>
            <a:endParaRPr lang="en-US"/>
          </a:p>
        </p:txBody>
      </p:sp>
    </p:spTree>
    <p:extLst>
      <p:ext uri="{BB962C8B-B14F-4D97-AF65-F5344CB8AC3E}">
        <p14:creationId xmlns:p14="http://schemas.microsoft.com/office/powerpoint/2010/main" val="360254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647A-4541-546A-263D-CB537A440A2F}"/>
              </a:ext>
            </a:extLst>
          </p:cNvPr>
          <p:cNvSpPr>
            <a:spLocks noGrp="1"/>
          </p:cNvSpPr>
          <p:nvPr>
            <p:ph type="title"/>
          </p:nvPr>
        </p:nvSpPr>
        <p:spPr>
          <a:xfrm>
            <a:off x="552827" y="0"/>
            <a:ext cx="10287000" cy="1143000"/>
          </a:xfrm>
        </p:spPr>
        <p:txBody>
          <a:bodyPr>
            <a:normAutofit/>
          </a:bodyPr>
          <a:lstStyle/>
          <a:p>
            <a:pPr algn="l"/>
            <a:r>
              <a:rPr lang="en-IN" sz="3400" b="1" dirty="0">
                <a:latin typeface="Times New Roman" panose="02020603050405020304" pitchFamily="18" charset="0"/>
                <a:cs typeface="Times New Roman" panose="02020603050405020304" pitchFamily="18" charset="0"/>
              </a:rPr>
              <a:t>OBJECTIVE</a:t>
            </a:r>
            <a:endParaRPr lang="en-IN" sz="3400" b="1" dirty="0"/>
          </a:p>
        </p:txBody>
      </p:sp>
      <p:sp>
        <p:nvSpPr>
          <p:cNvPr id="3" name="Content Placeholder 2">
            <a:extLst>
              <a:ext uri="{FF2B5EF4-FFF2-40B4-BE49-F238E27FC236}">
                <a16:creationId xmlns:a16="http://schemas.microsoft.com/office/drawing/2014/main" id="{BBF89D6E-7D0B-6DDA-F912-70E821E05452}"/>
              </a:ext>
            </a:extLst>
          </p:cNvPr>
          <p:cNvSpPr>
            <a:spLocks noGrp="1"/>
          </p:cNvSpPr>
          <p:nvPr>
            <p:ph idx="1"/>
          </p:nvPr>
        </p:nvSpPr>
        <p:spPr>
          <a:xfrm>
            <a:off x="552827" y="1238524"/>
            <a:ext cx="10287000" cy="1540766"/>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design and develop Sub-Terahertz (Sub-THz) meta-stickers for non-invasive food sensing applications.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analyze the interaction of Sub-THz waves with food samples and extract relevant spectral features.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collect and preprocess Sub-THz signal data for accurate food quality assessment.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implement machine learning algorithms for classifying and predicting food freshness, spoilage, and contamination.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evaluate the performance of different ML models and optimize them for real-time food sensing applications.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explore the feasibility of integrating the developed system into practical food safety and quality monitoring solutions</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DE41A87-BBEF-7BB6-C4AD-53452B0146EF}"/>
              </a:ext>
            </a:extLst>
          </p:cNvPr>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5" name="Slide Number Placeholder 4">
            <a:extLst>
              <a:ext uri="{FF2B5EF4-FFF2-40B4-BE49-F238E27FC236}">
                <a16:creationId xmlns:a16="http://schemas.microsoft.com/office/drawing/2014/main" id="{32141EE8-48B2-33D2-43AF-6A0650948DCC}"/>
              </a:ext>
            </a:extLst>
          </p:cNvPr>
          <p:cNvSpPr>
            <a:spLocks noGrp="1"/>
          </p:cNvSpPr>
          <p:nvPr>
            <p:ph type="sldNum" sz="quarter" idx="12"/>
          </p:nvPr>
        </p:nvSpPr>
        <p:spPr/>
        <p:txBody>
          <a:bodyPr/>
          <a:lstStyle/>
          <a:p>
            <a:fld id="{8E4F4909-AB91-4702-BFA2-E3C21A7DF79A}" type="slidenum">
              <a:rPr lang="en-US" smtClean="0"/>
              <a:t>4</a:t>
            </a:fld>
            <a:endParaRPr lang="en-US"/>
          </a:p>
        </p:txBody>
      </p:sp>
    </p:spTree>
    <p:extLst>
      <p:ext uri="{BB962C8B-B14F-4D97-AF65-F5344CB8AC3E}">
        <p14:creationId xmlns:p14="http://schemas.microsoft.com/office/powerpoint/2010/main" val="881708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EB43AF5-C796-7B2D-E3FE-90B93E4DD01C}"/>
              </a:ext>
            </a:extLst>
          </p:cNvPr>
          <p:cNvSpPr>
            <a:spLocks noGrp="1"/>
          </p:cNvSpPr>
          <p:nvPr>
            <p:ph type="ftr" sz="quarter" idx="11"/>
          </p:nvPr>
        </p:nvSpPr>
        <p:spPr>
          <a:xfrm>
            <a:off x="2402632" y="6356352"/>
            <a:ext cx="6264696"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B734166-2CAE-F862-7285-7FB873348652}"/>
              </a:ext>
            </a:extLst>
          </p:cNvPr>
          <p:cNvSpPr>
            <a:spLocks noGrp="1"/>
          </p:cNvSpPr>
          <p:nvPr>
            <p:ph type="sldNum" sz="quarter" idx="12"/>
          </p:nvPr>
        </p:nvSpPr>
        <p:spPr/>
        <p:txBody>
          <a:bodyPr/>
          <a:lstStyle/>
          <a:p>
            <a:fld id="{8E4F4909-AB91-4702-BFA2-E3C21A7DF79A}" type="slidenum">
              <a:rPr lang="en-US" smtClean="0"/>
              <a:t>5</a:t>
            </a:fld>
            <a:endParaRPr lang="en-US"/>
          </a:p>
        </p:txBody>
      </p:sp>
      <p:sp>
        <p:nvSpPr>
          <p:cNvPr id="5" name="TextBox 4">
            <a:extLst>
              <a:ext uri="{FF2B5EF4-FFF2-40B4-BE49-F238E27FC236}">
                <a16:creationId xmlns:a16="http://schemas.microsoft.com/office/drawing/2014/main" id="{EDE0FE24-530C-2344-662D-694EAA479E4C}"/>
              </a:ext>
            </a:extLst>
          </p:cNvPr>
          <p:cNvSpPr txBox="1"/>
          <p:nvPr/>
        </p:nvSpPr>
        <p:spPr>
          <a:xfrm>
            <a:off x="3410744" y="351582"/>
            <a:ext cx="5715000" cy="523220"/>
          </a:xfrm>
          <a:prstGeom prst="rect">
            <a:avLst/>
          </a:prstGeom>
          <a:noFill/>
        </p:spPr>
        <p:txBody>
          <a:bodyPr wrap="square">
            <a:spAutoFit/>
          </a:bodyPr>
          <a:lstStyle/>
          <a:p>
            <a:r>
              <a:rPr lang="en-IN" sz="2800" b="1">
                <a:latin typeface="Times New Roman" panose="02020603050405020304" pitchFamily="18" charset="0"/>
                <a:cs typeface="Times New Roman" panose="02020603050405020304" pitchFamily="18" charset="0"/>
              </a:rPr>
              <a:t>PROBLEM STATEMENT</a:t>
            </a:r>
            <a:endParaRPr lang="en-IN" sz="2800"/>
          </a:p>
        </p:txBody>
      </p:sp>
      <p:sp>
        <p:nvSpPr>
          <p:cNvPr id="7" name="TextBox 6">
            <a:extLst>
              <a:ext uri="{FF2B5EF4-FFF2-40B4-BE49-F238E27FC236}">
                <a16:creationId xmlns:a16="http://schemas.microsoft.com/office/drawing/2014/main" id="{3291F8C1-96D0-617A-9CD6-73C35642A882}"/>
              </a:ext>
            </a:extLst>
          </p:cNvPr>
          <p:cNvSpPr txBox="1"/>
          <p:nvPr/>
        </p:nvSpPr>
        <p:spPr>
          <a:xfrm>
            <a:off x="854460" y="1132325"/>
            <a:ext cx="9361040" cy="4708981"/>
          </a:xfrm>
          <a:prstGeom prst="rect">
            <a:avLst/>
          </a:prstGeom>
          <a:noFill/>
        </p:spPr>
        <p:txBody>
          <a:bodyPr wrap="square">
            <a:spAutoFit/>
          </a:bodyPr>
          <a:lstStyle/>
          <a:p>
            <a:pPr algn="just"/>
            <a:r>
              <a:rPr lang="en-US" sz="2000">
                <a:latin typeface="Times New Roman" panose="02020603050405020304" pitchFamily="18" charset="0"/>
                <a:cs typeface="Times New Roman" panose="02020603050405020304" pitchFamily="18" charset="0"/>
              </a:rPr>
              <a:t>Ensuring food quality and safety is a critical global challenge, as traditional methods for detecting spoilage, contamination, and freshness often require invasive sampling, chemical analysis, or expensive laboratory testing. These conventional approaches are time-consuming, destructive, and impractical for real-time monitoring.</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Sub-Terahertz (Sub-THz) waves offer a promising non-invasive alternative for food sensing, but the efficient detection and interpretation of Sub-THz signals remain a challenge. The integration of machine learning techniques can help analyze these signals and accurately classify food quality parameters.</a:t>
            </a:r>
          </a:p>
          <a:p>
            <a:pPr algn="just"/>
            <a:endParaRPr lang="en-US"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This project aims to develop Sub-THz meta-stickers for non-invasive food sensing and implement machine learning algorithms to predict food freshness, spoilage, and contamination based on spectral data. The goal is to provide an efficient, real-time, and cost-effective solution for food quality monitoring, ensuring safety and reducing food waste.</a:t>
            </a:r>
          </a:p>
        </p:txBody>
      </p:sp>
    </p:spTree>
    <p:extLst>
      <p:ext uri="{BB962C8B-B14F-4D97-AF65-F5344CB8AC3E}">
        <p14:creationId xmlns:p14="http://schemas.microsoft.com/office/powerpoint/2010/main" val="381170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5A7D3-53AF-5FD3-C54F-0801312874EB}"/>
              </a:ext>
            </a:extLst>
          </p:cNvPr>
          <p:cNvSpPr>
            <a:spLocks noGrp="1"/>
          </p:cNvSpPr>
          <p:nvPr>
            <p:ph type="ftr" sz="quarter" idx="11"/>
          </p:nvPr>
        </p:nvSpPr>
        <p:spPr>
          <a:xfrm>
            <a:off x="2402632" y="6356352"/>
            <a:ext cx="6264696"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2B14CC5-21B8-5E39-7A6E-FB2BCFD51BA3}"/>
              </a:ext>
            </a:extLst>
          </p:cNvPr>
          <p:cNvSpPr>
            <a:spLocks noGrp="1"/>
          </p:cNvSpPr>
          <p:nvPr>
            <p:ph type="sldNum" sz="quarter" idx="12"/>
          </p:nvPr>
        </p:nvSpPr>
        <p:spPr/>
        <p:txBody>
          <a:bodyPr/>
          <a:lstStyle/>
          <a:p>
            <a:fld id="{8E4F4909-AB91-4702-BFA2-E3C21A7DF79A}" type="slidenum">
              <a:rPr lang="en-US" smtClean="0"/>
              <a:t>6</a:t>
            </a:fld>
            <a:endParaRPr lang="en-US"/>
          </a:p>
        </p:txBody>
      </p:sp>
      <p:sp>
        <p:nvSpPr>
          <p:cNvPr id="5" name="TextBox 4">
            <a:extLst>
              <a:ext uri="{FF2B5EF4-FFF2-40B4-BE49-F238E27FC236}">
                <a16:creationId xmlns:a16="http://schemas.microsoft.com/office/drawing/2014/main" id="{9DFBDABA-E5D5-A883-1E38-98FC0B1C79A4}"/>
              </a:ext>
            </a:extLst>
          </p:cNvPr>
          <p:cNvSpPr txBox="1"/>
          <p:nvPr/>
        </p:nvSpPr>
        <p:spPr>
          <a:xfrm>
            <a:off x="3194720" y="136523"/>
            <a:ext cx="5715000" cy="553998"/>
          </a:xfrm>
          <a:prstGeom prst="rect">
            <a:avLst/>
          </a:prstGeom>
          <a:noFill/>
        </p:spPr>
        <p:txBody>
          <a:bodyPr wrap="square">
            <a:spAutoFit/>
          </a:bodyPr>
          <a:lstStyle/>
          <a:p>
            <a:r>
              <a:rPr lang="en-IN" sz="3000" b="1">
                <a:latin typeface="Times New Roman" panose="02020603050405020304" pitchFamily="18" charset="0"/>
                <a:cs typeface="Times New Roman" panose="02020603050405020304" pitchFamily="18" charset="0"/>
              </a:rPr>
              <a:t>LITERATURE SURVEY</a:t>
            </a:r>
            <a:endParaRPr lang="en-IN" sz="3000"/>
          </a:p>
        </p:txBody>
      </p:sp>
      <p:graphicFrame>
        <p:nvGraphicFramePr>
          <p:cNvPr id="6" name="Table 5">
            <a:extLst>
              <a:ext uri="{FF2B5EF4-FFF2-40B4-BE49-F238E27FC236}">
                <a16:creationId xmlns:a16="http://schemas.microsoft.com/office/drawing/2014/main" id="{BA226974-FD25-2579-1B53-6101024BA78B}"/>
              </a:ext>
            </a:extLst>
          </p:cNvPr>
          <p:cNvGraphicFramePr>
            <a:graphicFrameLocks noGrp="1"/>
          </p:cNvGraphicFramePr>
          <p:nvPr>
            <p:extLst>
              <p:ext uri="{D42A27DB-BD31-4B8C-83A1-F6EECF244321}">
                <p14:modId xmlns:p14="http://schemas.microsoft.com/office/powerpoint/2010/main" val="1580454303"/>
              </p:ext>
            </p:extLst>
          </p:nvPr>
        </p:nvGraphicFramePr>
        <p:xfrm>
          <a:off x="289917" y="943635"/>
          <a:ext cx="10850166" cy="4970729"/>
        </p:xfrm>
        <a:graphic>
          <a:graphicData uri="http://schemas.openxmlformats.org/drawingml/2006/table">
            <a:tbl>
              <a:tblPr firstRow="1" bandRow="1">
                <a:tableStyleId>{5C22544A-7EE6-4342-B048-85BDC9FD1C3A}</a:tableStyleId>
              </a:tblPr>
              <a:tblGrid>
                <a:gridCol w="600547">
                  <a:extLst>
                    <a:ext uri="{9D8B030D-6E8A-4147-A177-3AD203B41FA5}">
                      <a16:colId xmlns:a16="http://schemas.microsoft.com/office/drawing/2014/main" val="1230112732"/>
                    </a:ext>
                  </a:extLst>
                </a:gridCol>
                <a:gridCol w="1327632">
                  <a:extLst>
                    <a:ext uri="{9D8B030D-6E8A-4147-A177-3AD203B41FA5}">
                      <a16:colId xmlns:a16="http://schemas.microsoft.com/office/drawing/2014/main" val="426088670"/>
                    </a:ext>
                  </a:extLst>
                </a:gridCol>
                <a:gridCol w="2689244">
                  <a:extLst>
                    <a:ext uri="{9D8B030D-6E8A-4147-A177-3AD203B41FA5}">
                      <a16:colId xmlns:a16="http://schemas.microsoft.com/office/drawing/2014/main" val="612052786"/>
                    </a:ext>
                  </a:extLst>
                </a:gridCol>
                <a:gridCol w="2023589">
                  <a:extLst>
                    <a:ext uri="{9D8B030D-6E8A-4147-A177-3AD203B41FA5}">
                      <a16:colId xmlns:a16="http://schemas.microsoft.com/office/drawing/2014/main" val="3129762517"/>
                    </a:ext>
                  </a:extLst>
                </a:gridCol>
                <a:gridCol w="2400793">
                  <a:extLst>
                    <a:ext uri="{9D8B030D-6E8A-4147-A177-3AD203B41FA5}">
                      <a16:colId xmlns:a16="http://schemas.microsoft.com/office/drawing/2014/main" val="644841407"/>
                    </a:ext>
                  </a:extLst>
                </a:gridCol>
                <a:gridCol w="1808361">
                  <a:extLst>
                    <a:ext uri="{9D8B030D-6E8A-4147-A177-3AD203B41FA5}">
                      <a16:colId xmlns:a16="http://schemas.microsoft.com/office/drawing/2014/main" val="3657328904"/>
                    </a:ext>
                  </a:extLst>
                </a:gridCol>
              </a:tblGrid>
              <a:tr h="662443">
                <a:tc>
                  <a:txBody>
                    <a:bodyPr/>
                    <a:lstStyle/>
                    <a:p>
                      <a:r>
                        <a:rPr lang="en-US">
                          <a:latin typeface="Times New Roman" panose="02020603050405020304" pitchFamily="18" charset="0"/>
                          <a:cs typeface="Times New Roman" panose="02020603050405020304" pitchFamily="18" charset="0"/>
                        </a:rPr>
                        <a:t>S.No</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Authors</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Title</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Journal details with year</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Study</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Inference</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819422"/>
                  </a:ext>
                </a:extLst>
              </a:tr>
              <a:tr h="1226730">
                <a:tc>
                  <a:txBody>
                    <a:bodyPr/>
                    <a:lstStyle/>
                    <a:p>
                      <a:r>
                        <a:rPr lang="en-US">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Mohamad G Abiad, Lokman I Meho</a:t>
                      </a:r>
                    </a:p>
                  </a:txBody>
                  <a:tcPr/>
                </a:tc>
                <a:tc>
                  <a:txBody>
                    <a:bodyPr/>
                    <a:lstStyle/>
                    <a:p>
                      <a:r>
                        <a:rPr lang="en-US">
                          <a:latin typeface="Times New Roman" panose="02020603050405020304" pitchFamily="18" charset="0"/>
                          <a:cs typeface="Times New Roman" panose="02020603050405020304" pitchFamily="18" charset="0"/>
                        </a:rPr>
                        <a:t>Food Loss and Food Waste Research in the Arab World</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Food Security (2018)</a:t>
                      </a:r>
                    </a:p>
                  </a:txBody>
                  <a:tcPr/>
                </a:tc>
                <a:tc>
                  <a:txBody>
                    <a:bodyPr/>
                    <a:lstStyle/>
                    <a:p>
                      <a:r>
                        <a:rPr lang="en-US">
                          <a:latin typeface="Times New Roman" panose="02020603050405020304" pitchFamily="18" charset="0"/>
                          <a:cs typeface="Times New Roman" panose="02020603050405020304" pitchFamily="18" charset="0"/>
                        </a:rPr>
                        <a:t>Reviewed food loss and waste in the Arab world</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Emphasized better waste management</a:t>
                      </a:r>
                    </a:p>
                  </a:txBody>
                  <a:tcPr/>
                </a:tc>
                <a:extLst>
                  <a:ext uri="{0D108BD9-81ED-4DB2-BD59-A6C34878D82A}">
                    <a16:rowId xmlns:a16="http://schemas.microsoft.com/office/drawing/2014/main" val="3262674474"/>
                  </a:ext>
                </a:extLst>
              </a:tr>
              <a:tr h="991210">
                <a:tc>
                  <a:txBody>
                    <a:bodyPr/>
                    <a:lstStyle/>
                    <a:p>
                      <a:r>
                        <a:rPr lang="en-US">
                          <a:latin typeface="Times New Roman" panose="02020603050405020304" pitchFamily="18" charset="0"/>
                          <a:cs typeface="Times New Roman" panose="02020603050405020304" pitchFamily="18" charset="0"/>
                        </a:rPr>
                        <a:t>2</a:t>
                      </a:r>
                      <a:endParaRPr lang="en-IN">
                        <a:latin typeface="Times New Roman" panose="02020603050405020304" pitchFamily="18" charset="0"/>
                        <a:cs typeface="Times New Roman" panose="02020603050405020304" pitchFamily="18" charset="0"/>
                      </a:endParaRPr>
                    </a:p>
                  </a:txBody>
                  <a:tcPr/>
                </a:tc>
                <a:tc>
                  <a:txBody>
                    <a:bodyPr/>
                    <a:lstStyle/>
                    <a:p>
                      <a:r>
                        <a:rPr lang="da-DK">
                          <a:latin typeface="Times New Roman" panose="02020603050405020304" pitchFamily="18" charset="0"/>
                          <a:cs typeface="Times New Roman" panose="02020603050405020304" pitchFamily="18" charset="0"/>
                        </a:rPr>
                        <a:t>Sayed Saad Afzal et al.</a:t>
                      </a:r>
                      <a:endParaRPr lang="en-IN">
                        <a:latin typeface="Times New Roman" panose="02020603050405020304" pitchFamily="18" charset="0"/>
                        <a:cs typeface="Times New Roman" panose="02020603050405020304" pitchFamily="18" charset="0"/>
                      </a:endParaRPr>
                    </a:p>
                  </a:txBody>
                  <a:tcPr/>
                </a:tc>
                <a:tc>
                  <a:txBody>
                    <a:bodyPr/>
                    <a:lstStyle/>
                    <a:p>
                      <a:r>
                        <a:rPr lang="it-IT">
                          <a:latin typeface="Times New Roman" panose="02020603050405020304" pitchFamily="18" charset="0"/>
                          <a:cs typeface="Times New Roman" panose="02020603050405020304" pitchFamily="18" charset="0"/>
                        </a:rPr>
                        <a:t>AgriTera: Non-Invasive Fruit Ripeness Sensing</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ACM MobiCom (2023)</a:t>
                      </a:r>
                    </a:p>
                  </a:txBody>
                  <a:tcPr/>
                </a:tc>
                <a:tc>
                  <a:txBody>
                    <a:bodyPr/>
                    <a:lstStyle/>
                    <a:p>
                      <a:r>
                        <a:rPr lang="en-US">
                          <a:latin typeface="Times New Roman" panose="02020603050405020304" pitchFamily="18" charset="0"/>
                          <a:cs typeface="Times New Roman" panose="02020603050405020304" pitchFamily="18" charset="0"/>
                        </a:rPr>
                        <a:t>Used sub-terahertz signals for ripeness detection</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Achieved accurate, non-invasive sensing</a:t>
                      </a:r>
                    </a:p>
                  </a:txBody>
                  <a:tcPr/>
                </a:tc>
                <a:extLst>
                  <a:ext uri="{0D108BD9-81ED-4DB2-BD59-A6C34878D82A}">
                    <a16:rowId xmlns:a16="http://schemas.microsoft.com/office/drawing/2014/main" val="3286566828"/>
                  </a:ext>
                </a:extLst>
              </a:tr>
              <a:tr h="1099136">
                <a:tc>
                  <a:txBody>
                    <a:bodyPr/>
                    <a:lstStyle/>
                    <a:p>
                      <a:r>
                        <a:rPr lang="en-US">
                          <a:latin typeface="Times New Roman" panose="02020603050405020304" pitchFamily="18" charset="0"/>
                          <a:cs typeface="Times New Roman" panose="02020603050405020304" pitchFamily="18" charset="0"/>
                        </a:rPr>
                        <a:t>3</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Mondher Bouzayen et al.</a:t>
                      </a:r>
                    </a:p>
                  </a:txBody>
                  <a:tcPr anchor="ctr"/>
                </a:tc>
                <a:tc>
                  <a:txBody>
                    <a:bodyPr/>
                    <a:lstStyle/>
                    <a:p>
                      <a:r>
                        <a:rPr lang="en-IN">
                          <a:latin typeface="Times New Roman" panose="02020603050405020304" pitchFamily="18" charset="0"/>
                          <a:cs typeface="Times New Roman" panose="02020603050405020304" pitchFamily="18" charset="0"/>
                        </a:rPr>
                        <a:t>Mechanism of Fruit Ripening</a:t>
                      </a:r>
                    </a:p>
                  </a:txBody>
                  <a:tcPr/>
                </a:tc>
                <a:tc>
                  <a:txBody>
                    <a:bodyPr/>
                    <a:lstStyle/>
                    <a:p>
                      <a:r>
                        <a:rPr lang="en-IN">
                          <a:latin typeface="Times New Roman" panose="02020603050405020304" pitchFamily="18" charset="0"/>
                          <a:cs typeface="Times New Roman" panose="02020603050405020304" pitchFamily="18" charset="0"/>
                        </a:rPr>
                        <a:t>Springer (2009)</a:t>
                      </a:r>
                    </a:p>
                  </a:txBody>
                  <a:tcPr/>
                </a:tc>
                <a:tc>
                  <a:txBody>
                    <a:bodyPr/>
                    <a:lstStyle/>
                    <a:p>
                      <a:r>
                        <a:rPr lang="en-IN">
                          <a:latin typeface="Times New Roman" panose="02020603050405020304" pitchFamily="18" charset="0"/>
                          <a:cs typeface="Times New Roman" panose="02020603050405020304" pitchFamily="18" charset="0"/>
                        </a:rPr>
                        <a:t>Explained biochemical ripening processes</a:t>
                      </a:r>
                    </a:p>
                  </a:txBody>
                  <a:tcPr/>
                </a:tc>
                <a:tc>
                  <a:txBody>
                    <a:bodyPr/>
                    <a:lstStyle/>
                    <a:p>
                      <a:r>
                        <a:rPr lang="en-IN">
                          <a:latin typeface="Times New Roman" panose="02020603050405020304" pitchFamily="18" charset="0"/>
                          <a:cs typeface="Times New Roman" panose="02020603050405020304" pitchFamily="18" charset="0"/>
                        </a:rPr>
                        <a:t>Identified key genetic factors</a:t>
                      </a:r>
                    </a:p>
                  </a:txBody>
                  <a:tcPr/>
                </a:tc>
                <a:extLst>
                  <a:ext uri="{0D108BD9-81ED-4DB2-BD59-A6C34878D82A}">
                    <a16:rowId xmlns:a16="http://schemas.microsoft.com/office/drawing/2014/main" val="3682806952"/>
                  </a:ext>
                </a:extLst>
              </a:tr>
              <a:tr h="991210">
                <a:tc>
                  <a:txBody>
                    <a:bodyPr/>
                    <a:lstStyle/>
                    <a:p>
                      <a:r>
                        <a:rPr lang="en-US">
                          <a:latin typeface="Times New Roman" panose="02020603050405020304" pitchFamily="18" charset="0"/>
                          <a:cs typeface="Times New Roman" panose="02020603050405020304" pitchFamily="18" charset="0"/>
                        </a:rPr>
                        <a:t>4</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Ethan Chou et al.</a:t>
                      </a:r>
                    </a:p>
                  </a:txBody>
                  <a:tcPr/>
                </a:tc>
                <a:tc>
                  <a:txBody>
                    <a:bodyPr/>
                    <a:lstStyle/>
                    <a:p>
                      <a:r>
                        <a:rPr lang="en-IN">
                          <a:latin typeface="Times New Roman" panose="02020603050405020304" pitchFamily="18" charset="0"/>
                          <a:cs typeface="Times New Roman" panose="02020603050405020304" pitchFamily="18" charset="0"/>
                        </a:rPr>
                        <a:t>Low-Power D-Band CMOS Receiver</a:t>
                      </a:r>
                    </a:p>
                  </a:txBody>
                  <a:tcPr/>
                </a:tc>
                <a:tc>
                  <a:txBody>
                    <a:bodyPr/>
                    <a:lstStyle/>
                    <a:p>
                      <a:r>
                        <a:rPr lang="en-IN">
                          <a:latin typeface="Times New Roman" panose="02020603050405020304" pitchFamily="18" charset="0"/>
                          <a:cs typeface="Times New Roman" panose="02020603050405020304" pitchFamily="18" charset="0"/>
                        </a:rPr>
                        <a:t>ESSCIRC-IEEE (2022)</a:t>
                      </a:r>
                    </a:p>
                  </a:txBody>
                  <a:tcPr anchor="ctr"/>
                </a:tc>
                <a:tc>
                  <a:txBody>
                    <a:bodyPr/>
                    <a:lstStyle/>
                    <a:p>
                      <a:r>
                        <a:rPr lang="en-IN">
                          <a:latin typeface="Times New Roman" panose="02020603050405020304" pitchFamily="18" charset="0"/>
                          <a:cs typeface="Times New Roman" panose="02020603050405020304" pitchFamily="18" charset="0"/>
                        </a:rPr>
                        <a:t>Developed energy-efficient receiver</a:t>
                      </a:r>
                    </a:p>
                  </a:txBody>
                  <a:tcPr/>
                </a:tc>
                <a:tc>
                  <a:txBody>
                    <a:bodyPr/>
                    <a:lstStyle/>
                    <a:p>
                      <a:r>
                        <a:rPr lang="en-IN">
                          <a:latin typeface="Times New Roman" panose="02020603050405020304" pitchFamily="18" charset="0"/>
                          <a:cs typeface="Times New Roman" panose="02020603050405020304" pitchFamily="18" charset="0"/>
                        </a:rPr>
                        <a:t>Enhanced sub-terahertz applications</a:t>
                      </a:r>
                    </a:p>
                  </a:txBody>
                  <a:tcPr/>
                </a:tc>
                <a:extLst>
                  <a:ext uri="{0D108BD9-81ED-4DB2-BD59-A6C34878D82A}">
                    <a16:rowId xmlns:a16="http://schemas.microsoft.com/office/drawing/2014/main" val="4113815767"/>
                  </a:ext>
                </a:extLst>
              </a:tr>
            </a:tbl>
          </a:graphicData>
        </a:graphic>
      </p:graphicFrame>
    </p:spTree>
    <p:extLst>
      <p:ext uri="{BB962C8B-B14F-4D97-AF65-F5344CB8AC3E}">
        <p14:creationId xmlns:p14="http://schemas.microsoft.com/office/powerpoint/2010/main" val="4123456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2133E8-E009-97F2-1166-738F30B3E7EE}"/>
              </a:ext>
            </a:extLst>
          </p:cNvPr>
          <p:cNvSpPr>
            <a:spLocks noGrp="1"/>
          </p:cNvSpPr>
          <p:nvPr>
            <p:ph type="ftr" sz="quarter" idx="11"/>
          </p:nvPr>
        </p:nvSpPr>
        <p:spPr>
          <a:xfrm>
            <a:off x="2762672" y="6356352"/>
            <a:ext cx="6840760"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AEDCAF4-9CCC-5D63-A786-C0E4DAF07400}"/>
              </a:ext>
            </a:extLst>
          </p:cNvPr>
          <p:cNvSpPr>
            <a:spLocks noGrp="1"/>
          </p:cNvSpPr>
          <p:nvPr>
            <p:ph type="sldNum" sz="quarter" idx="12"/>
          </p:nvPr>
        </p:nvSpPr>
        <p:spPr/>
        <p:txBody>
          <a:bodyPr/>
          <a:lstStyle/>
          <a:p>
            <a:fld id="{8E4F4909-AB91-4702-BFA2-E3C21A7DF79A}" type="slidenum">
              <a:rPr lang="en-US" smtClean="0"/>
              <a:t>7</a:t>
            </a:fld>
            <a:endParaRPr lang="en-US"/>
          </a:p>
        </p:txBody>
      </p:sp>
      <p:graphicFrame>
        <p:nvGraphicFramePr>
          <p:cNvPr id="6" name="Table 5">
            <a:extLst>
              <a:ext uri="{FF2B5EF4-FFF2-40B4-BE49-F238E27FC236}">
                <a16:creationId xmlns:a16="http://schemas.microsoft.com/office/drawing/2014/main" id="{F42EB0D8-64DB-B99D-C646-D41E663008C4}"/>
              </a:ext>
            </a:extLst>
          </p:cNvPr>
          <p:cNvGraphicFramePr>
            <a:graphicFrameLocks noGrp="1"/>
          </p:cNvGraphicFramePr>
          <p:nvPr>
            <p:extLst>
              <p:ext uri="{D42A27DB-BD31-4B8C-83A1-F6EECF244321}">
                <p14:modId xmlns:p14="http://schemas.microsoft.com/office/powerpoint/2010/main" val="2178123881"/>
              </p:ext>
            </p:extLst>
          </p:nvPr>
        </p:nvGraphicFramePr>
        <p:xfrm>
          <a:off x="289917" y="692696"/>
          <a:ext cx="10850166" cy="5077231"/>
        </p:xfrm>
        <a:graphic>
          <a:graphicData uri="http://schemas.openxmlformats.org/drawingml/2006/table">
            <a:tbl>
              <a:tblPr firstRow="1" bandRow="1">
                <a:tableStyleId>{5C22544A-7EE6-4342-B048-85BDC9FD1C3A}</a:tableStyleId>
              </a:tblPr>
              <a:tblGrid>
                <a:gridCol w="600547">
                  <a:extLst>
                    <a:ext uri="{9D8B030D-6E8A-4147-A177-3AD203B41FA5}">
                      <a16:colId xmlns:a16="http://schemas.microsoft.com/office/drawing/2014/main" val="1230112732"/>
                    </a:ext>
                  </a:extLst>
                </a:gridCol>
                <a:gridCol w="1327632">
                  <a:extLst>
                    <a:ext uri="{9D8B030D-6E8A-4147-A177-3AD203B41FA5}">
                      <a16:colId xmlns:a16="http://schemas.microsoft.com/office/drawing/2014/main" val="426088670"/>
                    </a:ext>
                  </a:extLst>
                </a:gridCol>
                <a:gridCol w="2689244">
                  <a:extLst>
                    <a:ext uri="{9D8B030D-6E8A-4147-A177-3AD203B41FA5}">
                      <a16:colId xmlns:a16="http://schemas.microsoft.com/office/drawing/2014/main" val="612052786"/>
                    </a:ext>
                  </a:extLst>
                </a:gridCol>
                <a:gridCol w="2023589">
                  <a:extLst>
                    <a:ext uri="{9D8B030D-6E8A-4147-A177-3AD203B41FA5}">
                      <a16:colId xmlns:a16="http://schemas.microsoft.com/office/drawing/2014/main" val="3129762517"/>
                    </a:ext>
                  </a:extLst>
                </a:gridCol>
                <a:gridCol w="2400793">
                  <a:extLst>
                    <a:ext uri="{9D8B030D-6E8A-4147-A177-3AD203B41FA5}">
                      <a16:colId xmlns:a16="http://schemas.microsoft.com/office/drawing/2014/main" val="644841407"/>
                    </a:ext>
                  </a:extLst>
                </a:gridCol>
                <a:gridCol w="1808361">
                  <a:extLst>
                    <a:ext uri="{9D8B030D-6E8A-4147-A177-3AD203B41FA5}">
                      <a16:colId xmlns:a16="http://schemas.microsoft.com/office/drawing/2014/main" val="3657328904"/>
                    </a:ext>
                  </a:extLst>
                </a:gridCol>
              </a:tblGrid>
              <a:tr h="665338">
                <a:tc>
                  <a:txBody>
                    <a:bodyPr/>
                    <a:lstStyle/>
                    <a:p>
                      <a:r>
                        <a:rPr lang="en-US">
                          <a:latin typeface="Times New Roman" panose="02020603050405020304" pitchFamily="18" charset="0"/>
                          <a:cs typeface="Times New Roman" panose="02020603050405020304" pitchFamily="18" charset="0"/>
                        </a:rPr>
                        <a:t>S.No</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Authors</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Title</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Journal details with year</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Study</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      Inference</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9819422"/>
                  </a:ext>
                </a:extLst>
              </a:tr>
              <a:tr h="1232091">
                <a:tc>
                  <a:txBody>
                    <a:bodyPr/>
                    <a:lstStyle/>
                    <a:p>
                      <a:r>
                        <a:rPr lang="en-IN">
                          <a:latin typeface="Times New Roman" panose="02020603050405020304" pitchFamily="18" charset="0"/>
                          <a:cs typeface="Times New Roman" panose="02020603050405020304" pitchFamily="18" charset="0"/>
                        </a:rPr>
                        <a:t>5</a:t>
                      </a:r>
                    </a:p>
                  </a:txBody>
                  <a:tcPr/>
                </a:tc>
                <a:tc>
                  <a:txBody>
                    <a:bodyPr/>
                    <a:lstStyle/>
                    <a:p>
                      <a:r>
                        <a:rPr lang="en-IN">
                          <a:latin typeface="Times New Roman" panose="02020603050405020304" pitchFamily="18" charset="0"/>
                          <a:cs typeface="Times New Roman" panose="02020603050405020304" pitchFamily="18" charset="0"/>
                        </a:rPr>
                        <a:t>Cornelius Barry, James Giovannoni</a:t>
                      </a:r>
                    </a:p>
                  </a:txBody>
                  <a:tcPr/>
                </a:tc>
                <a:tc>
                  <a:txBody>
                    <a:bodyPr/>
                    <a:lstStyle/>
                    <a:p>
                      <a:r>
                        <a:rPr lang="en-IN">
                          <a:latin typeface="Times New Roman" panose="02020603050405020304" pitchFamily="18" charset="0"/>
                          <a:cs typeface="Times New Roman" panose="02020603050405020304" pitchFamily="18" charset="0"/>
                        </a:rPr>
                        <a:t>Ethylene and Fruit Ripening</a:t>
                      </a:r>
                    </a:p>
                  </a:txBody>
                  <a:tcPr/>
                </a:tc>
                <a:tc>
                  <a:txBody>
                    <a:bodyPr/>
                    <a:lstStyle/>
                    <a:p>
                      <a:r>
                        <a:rPr lang="en-IN">
                          <a:latin typeface="Times New Roman" panose="02020603050405020304" pitchFamily="18" charset="0"/>
                          <a:cs typeface="Times New Roman" panose="02020603050405020304" pitchFamily="18" charset="0"/>
                        </a:rPr>
                        <a:t>Plant Growth Regulation (1997)</a:t>
                      </a:r>
                    </a:p>
                  </a:txBody>
                  <a:tcPr/>
                </a:tc>
                <a:tc>
                  <a:txBody>
                    <a:bodyPr/>
                    <a:lstStyle/>
                    <a:p>
                      <a:r>
                        <a:rPr lang="nl-NL">
                          <a:latin typeface="Times New Roman" panose="02020603050405020304" pitchFamily="18" charset="0"/>
                          <a:cs typeface="Times New Roman" panose="02020603050405020304" pitchFamily="18" charset="0"/>
                        </a:rPr>
                        <a:t>Studied ethylene’s role in ripening</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Confirmed ethylene as key regulator</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2674474"/>
                  </a:ext>
                </a:extLst>
              </a:tr>
              <a:tr h="995541">
                <a:tc>
                  <a:txBody>
                    <a:bodyPr/>
                    <a:lstStyle/>
                    <a:p>
                      <a:r>
                        <a:rPr lang="en-IN">
                          <a:latin typeface="Times New Roman" panose="02020603050405020304" pitchFamily="18" charset="0"/>
                          <a:cs typeface="Times New Roman" panose="02020603050405020304" pitchFamily="18" charset="0"/>
                        </a:rPr>
                        <a:t>6</a:t>
                      </a:r>
                    </a:p>
                  </a:txBody>
                  <a:tcPr/>
                </a:tc>
                <a:tc>
                  <a:txBody>
                    <a:bodyPr/>
                    <a:lstStyle/>
                    <a:p>
                      <a:r>
                        <a:rPr lang="fr-FR">
                          <a:latin typeface="Times New Roman" panose="02020603050405020304" pitchFamily="18" charset="0"/>
                          <a:cs typeface="Times New Roman" panose="02020603050405020304" pitchFamily="18" charset="0"/>
                        </a:rPr>
                        <a:t>Tie J Cui et al.</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Light: Science &amp; Applications (2014)</a:t>
                      </a:r>
                    </a:p>
                  </a:txBody>
                  <a:tcPr/>
                </a:tc>
                <a:tc>
                  <a:txBody>
                    <a:bodyPr/>
                    <a:lstStyle/>
                    <a:p>
                      <a:r>
                        <a:rPr lang="en-IN">
                          <a:latin typeface="Times New Roman" panose="02020603050405020304" pitchFamily="18" charset="0"/>
                          <a:cs typeface="Times New Roman" panose="02020603050405020304" pitchFamily="18" charset="0"/>
                        </a:rPr>
                        <a:t>Light: Science &amp; Applications (2014)</a:t>
                      </a:r>
                    </a:p>
                  </a:txBody>
                  <a:tcPr/>
                </a:tc>
                <a:tc>
                  <a:txBody>
                    <a:bodyPr/>
                    <a:lstStyle/>
                    <a:p>
                      <a:r>
                        <a:rPr lang="en-IN">
                          <a:latin typeface="Times New Roman" panose="02020603050405020304" pitchFamily="18" charset="0"/>
                          <a:cs typeface="Times New Roman" panose="02020603050405020304" pitchFamily="18" charset="0"/>
                        </a:rPr>
                        <a:t>Reviewed digital metamaterials</a:t>
                      </a:r>
                    </a:p>
                  </a:txBody>
                  <a:tcPr/>
                </a:tc>
                <a:tc>
                  <a:txBody>
                    <a:bodyPr/>
                    <a:lstStyle/>
                    <a:p>
                      <a:r>
                        <a:rPr lang="en-IN">
                          <a:latin typeface="Times New Roman" panose="02020603050405020304" pitchFamily="18" charset="0"/>
                          <a:cs typeface="Times New Roman" panose="02020603050405020304" pitchFamily="18" charset="0"/>
                        </a:rPr>
                        <a:t>Enabled advanced applications</a:t>
                      </a:r>
                    </a:p>
                  </a:txBody>
                  <a:tcPr/>
                </a:tc>
                <a:extLst>
                  <a:ext uri="{0D108BD9-81ED-4DB2-BD59-A6C34878D82A}">
                    <a16:rowId xmlns:a16="http://schemas.microsoft.com/office/drawing/2014/main" val="3286566828"/>
                  </a:ext>
                </a:extLst>
              </a:tr>
              <a:tr h="1103939">
                <a:tc>
                  <a:txBody>
                    <a:bodyPr/>
                    <a:lstStyle/>
                    <a:p>
                      <a:r>
                        <a:rPr lang="en-IN">
                          <a:latin typeface="Times New Roman" panose="02020603050405020304" pitchFamily="18" charset="0"/>
                          <a:cs typeface="Times New Roman" panose="02020603050405020304" pitchFamily="18" charset="0"/>
                        </a:rPr>
                        <a:t>7</a:t>
                      </a:r>
                    </a:p>
                  </a:txBody>
                  <a:tcPr/>
                </a:tc>
                <a:tc>
                  <a:txBody>
                    <a:bodyPr/>
                    <a:lstStyle/>
                    <a:p>
                      <a:r>
                        <a:rPr lang="en-IN">
                          <a:latin typeface="Times New Roman" panose="02020603050405020304" pitchFamily="18" charset="0"/>
                          <a:cs typeface="Times New Roman" panose="02020603050405020304" pitchFamily="18" charset="0"/>
                        </a:rPr>
                        <a:t>Subhajit Karmakar et al.</a:t>
                      </a:r>
                    </a:p>
                  </a:txBody>
                  <a:tcPr anchor="ctr"/>
                </a:tc>
                <a:tc>
                  <a:txBody>
                    <a:bodyPr/>
                    <a:lstStyle/>
                    <a:p>
                      <a:r>
                        <a:rPr lang="en-US">
                          <a:latin typeface="Times New Roman" panose="02020603050405020304" pitchFamily="18" charset="0"/>
                          <a:cs typeface="Times New Roman" panose="02020603050405020304" pitchFamily="18" charset="0"/>
                        </a:rPr>
                        <a:t>Sub-Terahertz Meta-Stickers for Fruit Ripeness</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Nature Food (2024)</a:t>
                      </a:r>
                    </a:p>
                  </a:txBody>
                  <a:tcPr/>
                </a:tc>
                <a:tc>
                  <a:txBody>
                    <a:bodyPr/>
                    <a:lstStyle/>
                    <a:p>
                      <a:r>
                        <a:rPr lang="en-US">
                          <a:latin typeface="Times New Roman" panose="02020603050405020304" pitchFamily="18" charset="0"/>
                          <a:cs typeface="Times New Roman" panose="02020603050405020304" pitchFamily="18" charset="0"/>
                        </a:rPr>
                        <a:t>Used metamaterial stickers for ripeness detection</a:t>
                      </a:r>
                      <a:endParaRPr lang="en-IN">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Improved accuracy, reduced food waste</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2806952"/>
                  </a:ext>
                </a:extLst>
              </a:tr>
              <a:tr h="995541">
                <a:tc>
                  <a:txBody>
                    <a:bodyPr/>
                    <a:lstStyle/>
                    <a:p>
                      <a:r>
                        <a:rPr lang="en-IN">
                          <a:latin typeface="Times New Roman" panose="02020603050405020304" pitchFamily="18" charset="0"/>
                          <a:cs typeface="Times New Roman" panose="02020603050405020304" pitchFamily="18" charset="0"/>
                        </a:rPr>
                        <a:t>8</a:t>
                      </a:r>
                    </a:p>
                  </a:txBody>
                  <a:tcPr/>
                </a:tc>
                <a:tc>
                  <a:txBody>
                    <a:bodyPr/>
                    <a:lstStyle/>
                    <a:p>
                      <a:r>
                        <a:rPr lang="en-IN">
                          <a:latin typeface="Times New Roman" panose="02020603050405020304" pitchFamily="18" charset="0"/>
                          <a:cs typeface="Times New Roman" panose="02020603050405020304" pitchFamily="18" charset="0"/>
                        </a:rPr>
                        <a:t>Lili Zhu, Petros Spachos</a:t>
                      </a:r>
                    </a:p>
                  </a:txBody>
                  <a:tcPr/>
                </a:tc>
                <a:tc>
                  <a:txBody>
                    <a:bodyPr/>
                    <a:lstStyle/>
                    <a:p>
                      <a:r>
                        <a:rPr lang="en-IN">
                          <a:latin typeface="Times New Roman" panose="02020603050405020304" pitchFamily="18" charset="0"/>
                          <a:cs typeface="Times New Roman" panose="02020603050405020304" pitchFamily="18" charset="0"/>
                        </a:rPr>
                        <a:t>SVM &amp; YOLO for Mobile Food Grading</a:t>
                      </a:r>
                    </a:p>
                  </a:txBody>
                  <a:tcPr/>
                </a:tc>
                <a:tc>
                  <a:txBody>
                    <a:bodyPr/>
                    <a:lstStyle/>
                    <a:p>
                      <a:r>
                        <a:rPr lang="en-IN">
                          <a:latin typeface="Times New Roman" panose="02020603050405020304" pitchFamily="18" charset="0"/>
                          <a:cs typeface="Times New Roman" panose="02020603050405020304" pitchFamily="18" charset="0"/>
                        </a:rPr>
                        <a:t>arXiv (2021)</a:t>
                      </a:r>
                    </a:p>
                  </a:txBody>
                  <a:tcPr anchor="ctr"/>
                </a:tc>
                <a:tc>
                  <a:txBody>
                    <a:bodyPr/>
                    <a:lstStyle/>
                    <a:p>
                      <a:r>
                        <a:rPr lang="it-IT">
                          <a:latin typeface="Times New Roman" panose="02020603050405020304" pitchFamily="18" charset="0"/>
                          <a:cs typeface="Times New Roman" panose="02020603050405020304" pitchFamily="18" charset="0"/>
                        </a:rPr>
                        <a:t>Classified banana ripeness via ML</a:t>
                      </a:r>
                      <a:endParaRPr lang="en-IN">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Achieved 96.4% accuracy</a:t>
                      </a:r>
                    </a:p>
                  </a:txBody>
                  <a:tcPr/>
                </a:tc>
                <a:extLst>
                  <a:ext uri="{0D108BD9-81ED-4DB2-BD59-A6C34878D82A}">
                    <a16:rowId xmlns:a16="http://schemas.microsoft.com/office/drawing/2014/main" val="4113815767"/>
                  </a:ext>
                </a:extLst>
              </a:tr>
            </a:tbl>
          </a:graphicData>
        </a:graphic>
      </p:graphicFrame>
    </p:spTree>
    <p:extLst>
      <p:ext uri="{BB962C8B-B14F-4D97-AF65-F5344CB8AC3E}">
        <p14:creationId xmlns:p14="http://schemas.microsoft.com/office/powerpoint/2010/main" val="421841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F186-DFEF-2A9E-5298-7A68CA032AE0}"/>
              </a:ext>
            </a:extLst>
          </p:cNvPr>
          <p:cNvSpPr>
            <a:spLocks noGrp="1"/>
          </p:cNvSpPr>
          <p:nvPr>
            <p:ph type="title"/>
          </p:nvPr>
        </p:nvSpPr>
        <p:spPr>
          <a:xfrm>
            <a:off x="3791322" y="33159"/>
            <a:ext cx="3847356" cy="803553"/>
          </a:xfrm>
        </p:spPr>
        <p:txBody>
          <a:bodyPr>
            <a:normAutofit fontScale="90000"/>
          </a:bodyPr>
          <a:lstStyle/>
          <a:p>
            <a:pPr algn="l"/>
            <a:r>
              <a:rPr lang="en-IN" sz="3800" b="1" dirty="0">
                <a:latin typeface="Times New Roman" panose="02020603050405020304" pitchFamily="18" charset="0"/>
                <a:cs typeface="Times New Roman" panose="02020603050405020304" pitchFamily="18" charset="0"/>
              </a:rPr>
              <a:t>METHODOLOGY</a:t>
            </a:r>
            <a:endParaRPr lang="en-IN" sz="3800" b="1" dirty="0"/>
          </a:p>
        </p:txBody>
      </p:sp>
      <p:sp>
        <p:nvSpPr>
          <p:cNvPr id="3" name="Content Placeholder 2">
            <a:extLst>
              <a:ext uri="{FF2B5EF4-FFF2-40B4-BE49-F238E27FC236}">
                <a16:creationId xmlns:a16="http://schemas.microsoft.com/office/drawing/2014/main" id="{017EA6D9-6DF2-4656-4DC9-4B536E30AED9}"/>
              </a:ext>
            </a:extLst>
          </p:cNvPr>
          <p:cNvSpPr>
            <a:spLocks noGrp="1"/>
          </p:cNvSpPr>
          <p:nvPr>
            <p:ph idx="1"/>
          </p:nvPr>
        </p:nvSpPr>
        <p:spPr>
          <a:xfrm>
            <a:off x="571500" y="711362"/>
            <a:ext cx="10287000" cy="2478973"/>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Data Collection Using </a:t>
            </a:r>
            <a:r>
              <a:rPr lang="en-US" sz="2200" b="1">
                <a:latin typeface="Times New Roman" panose="02020603050405020304" pitchFamily="18" charset="0"/>
                <a:cs typeface="Times New Roman" panose="02020603050405020304" pitchFamily="18" charset="0"/>
              </a:rPr>
              <a:t>Sub-Terahertz Meta-Stickers:</a:t>
            </a:r>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Meta-Stickers</a:t>
            </a:r>
            <a:r>
              <a:rPr lang="en-US" sz="1800" dirty="0">
                <a:latin typeface="Times New Roman" panose="02020603050405020304" pitchFamily="18" charset="0"/>
                <a:cs typeface="Times New Roman" panose="02020603050405020304" pitchFamily="18" charset="0"/>
              </a:rPr>
              <a:t>: Thin, flexible stickers embedded with sub-THz wave sensors are applied to apple surfaces.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Collection Process</a:t>
            </a:r>
            <a:r>
              <a:rPr lang="en-US" sz="1800"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Collect samples of apples varying in ripeness, quality, and defects.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Attach meta-stickers to the apple's surface to capture reflections of sub-THz waves.</a:t>
            </a:r>
          </a:p>
          <a:p>
            <a:pPr marL="742950" lvl="1"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Record raw THz spectral data that contains information about internal and surface properties of the apples.</a:t>
            </a:r>
          </a:p>
          <a:p>
            <a:pPr algn="just">
              <a:lnSpc>
                <a:spcPct val="150000"/>
              </a:lnSpc>
            </a:pP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2F5484D-3AA0-0C90-A30C-11FCEDEF53BD}"/>
              </a:ext>
            </a:extLst>
          </p:cNvPr>
          <p:cNvSpPr>
            <a:spLocks noGrp="1"/>
          </p:cNvSpPr>
          <p:nvPr>
            <p:ph type="ftr" sz="quarter" idx="11"/>
          </p:nvPr>
        </p:nvSpPr>
        <p:spPr/>
        <p:txBody>
          <a:bodyPr/>
          <a:lstStyle/>
          <a:p>
            <a:r>
              <a:rPr lang="en-US" dirty="0">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p>
        </p:txBody>
      </p:sp>
      <p:sp>
        <p:nvSpPr>
          <p:cNvPr id="5" name="Slide Number Placeholder 4">
            <a:extLst>
              <a:ext uri="{FF2B5EF4-FFF2-40B4-BE49-F238E27FC236}">
                <a16:creationId xmlns:a16="http://schemas.microsoft.com/office/drawing/2014/main" id="{988E0909-18D7-D6DD-A5B7-E750024B1E40}"/>
              </a:ext>
            </a:extLst>
          </p:cNvPr>
          <p:cNvSpPr>
            <a:spLocks noGrp="1"/>
          </p:cNvSpPr>
          <p:nvPr>
            <p:ph type="sldNum" sz="quarter" idx="12"/>
          </p:nvPr>
        </p:nvSpPr>
        <p:spPr/>
        <p:txBody>
          <a:bodyPr/>
          <a:lstStyle/>
          <a:p>
            <a:fld id="{8E4F4909-AB91-4702-BFA2-E3C21A7DF79A}" type="slidenum">
              <a:rPr lang="en-US" smtClean="0"/>
              <a:t>8</a:t>
            </a:fld>
            <a:endParaRPr lang="en-US"/>
          </a:p>
        </p:txBody>
      </p:sp>
      <p:sp>
        <p:nvSpPr>
          <p:cNvPr id="7" name="TextBox 6">
            <a:extLst>
              <a:ext uri="{FF2B5EF4-FFF2-40B4-BE49-F238E27FC236}">
                <a16:creationId xmlns:a16="http://schemas.microsoft.com/office/drawing/2014/main" id="{48F68D2B-5125-FCB6-9119-DA8E4F7D9CEF}"/>
              </a:ext>
            </a:extLst>
          </p:cNvPr>
          <p:cNvSpPr txBox="1"/>
          <p:nvPr/>
        </p:nvSpPr>
        <p:spPr>
          <a:xfrm>
            <a:off x="571500" y="3429000"/>
            <a:ext cx="10287000" cy="3262432"/>
          </a:xfrm>
          <a:prstGeom prst="rect">
            <a:avLst/>
          </a:prstGeom>
          <a:noFill/>
        </p:spPr>
        <p:txBody>
          <a:bodyPr wrap="square">
            <a:spAutoFit/>
          </a:bodyPr>
          <a:lstStyle/>
          <a:p>
            <a:pPr algn="just"/>
            <a:r>
              <a:rPr lang="en-US" sz="2200" b="1">
                <a:latin typeface="Times New Roman" panose="02020603050405020304" pitchFamily="18" charset="0"/>
                <a:cs typeface="Times New Roman" panose="02020603050405020304" pitchFamily="18" charset="0"/>
              </a:rPr>
              <a:t>Data Preprocessing:</a:t>
            </a:r>
          </a:p>
          <a:p>
            <a:pPr marL="285750" indent="-285750" algn="just">
              <a:buFont typeface="Arial" panose="020B0604020202020204" pitchFamily="34" charset="0"/>
              <a:buChar char="•"/>
            </a:pPr>
            <a:r>
              <a:rPr lang="en-US" b="1">
                <a:latin typeface="Times New Roman" panose="02020603050405020304" pitchFamily="18" charset="0"/>
                <a:cs typeface="Times New Roman" panose="02020603050405020304" pitchFamily="18" charset="0"/>
              </a:rPr>
              <a:t>Noise </a:t>
            </a:r>
            <a:r>
              <a:rPr lang="en-US" b="1" dirty="0">
                <a:latin typeface="Times New Roman" panose="02020603050405020304" pitchFamily="18" charset="0"/>
                <a:cs typeface="Times New Roman" panose="02020603050405020304" pitchFamily="18" charset="0"/>
              </a:rPr>
              <a:t>Reduction</a:t>
            </a:r>
            <a:r>
              <a:rPr lang="en-US" dirty="0">
                <a:latin typeface="Times New Roman" panose="02020603050405020304" pitchFamily="18" charset="0"/>
                <a:cs typeface="Times New Roman" panose="02020603050405020304" pitchFamily="18" charset="0"/>
              </a:rPr>
              <a:t>: Use signal processing techniques (e.g., smoothing, filtering) to clean raw </a:t>
            </a:r>
            <a:r>
              <a:rPr lang="en-US">
                <a:latin typeface="Times New Roman" panose="02020603050405020304" pitchFamily="18" charset="0"/>
                <a:cs typeface="Times New Roman" panose="02020603050405020304" pitchFamily="18" charset="0"/>
              </a:rPr>
              <a:t>data.</a:t>
            </a:r>
          </a:p>
          <a:p>
            <a:pPr algn="just"/>
            <a:endParaRPr lang="en-IN" b="1">
              <a:latin typeface="Times New Roman" panose="02020603050405020304" pitchFamily="18" charset="0"/>
              <a:cs typeface="Times New Roman" panose="02020603050405020304" pitchFamily="18" charset="0"/>
            </a:endParaRPr>
          </a:p>
          <a:p>
            <a:pPr algn="just"/>
            <a:r>
              <a:rPr lang="en-IN" sz="2200" b="1">
                <a:latin typeface="Times New Roman" panose="02020603050405020304" pitchFamily="18" charset="0"/>
                <a:cs typeface="Times New Roman" panose="02020603050405020304" pitchFamily="18" charset="0"/>
              </a:rPr>
              <a:t>Model Training &amp; Evaluation</a:t>
            </a:r>
          </a:p>
          <a:p>
            <a:pPr marL="285750" indent="-285750" algn="just">
              <a:buFont typeface="Arial" panose="020B0604020202020204" pitchFamily="34" charset="0"/>
              <a:buChar char="•"/>
            </a:pPr>
            <a:r>
              <a:rPr lang="en-IN" b="1">
                <a:latin typeface="Times New Roman" panose="02020603050405020304" pitchFamily="18" charset="0"/>
                <a:cs typeface="Times New Roman" panose="02020603050405020304" pitchFamily="18" charset="0"/>
              </a:rPr>
              <a:t>Splitting Dataset</a:t>
            </a:r>
            <a:endParaRPr lang="en-IN">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a:latin typeface="Times New Roman" panose="02020603050405020304" pitchFamily="18" charset="0"/>
                <a:cs typeface="Times New Roman" panose="02020603050405020304" pitchFamily="18" charset="0"/>
              </a:rPr>
              <a:t>Train/Test split (e.g., 80% training, 20% testing).</a:t>
            </a:r>
          </a:p>
          <a:p>
            <a:pPr marL="742950" lvl="1" indent="-285750" algn="just">
              <a:buFont typeface="+mj-lt"/>
              <a:buAutoNum type="arabicPeriod"/>
            </a:pPr>
            <a:r>
              <a:rPr lang="en-IN">
                <a:latin typeface="Times New Roman" panose="02020603050405020304" pitchFamily="18" charset="0"/>
                <a:cs typeface="Times New Roman" panose="02020603050405020304" pitchFamily="18" charset="0"/>
              </a:rPr>
              <a:t>Cross-validation (e.g., k-fold) to ensure model generalization.</a:t>
            </a:r>
          </a:p>
          <a:p>
            <a:pPr marL="285750" indent="-285750" algn="just">
              <a:buFont typeface="Arial" panose="020B0604020202020204" pitchFamily="34" charset="0"/>
              <a:buChar char="•"/>
            </a:pPr>
            <a:r>
              <a:rPr lang="en-IN" b="1">
                <a:latin typeface="Times New Roman" panose="02020603050405020304" pitchFamily="18" charset="0"/>
                <a:cs typeface="Times New Roman" panose="02020603050405020304" pitchFamily="18" charset="0"/>
              </a:rPr>
              <a:t>Performance Metrics</a:t>
            </a:r>
            <a:endParaRPr lang="en-IN">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IN">
                <a:latin typeface="Times New Roman" panose="02020603050405020304" pitchFamily="18" charset="0"/>
                <a:cs typeface="Times New Roman" panose="02020603050405020304" pitchFamily="18" charset="0"/>
              </a:rPr>
              <a:t>Accuracy, Precision, Recall, and F1-score for classification tasks.</a:t>
            </a:r>
          </a:p>
          <a:p>
            <a:pPr marL="742950" lvl="1" indent="-285750" algn="just">
              <a:buFont typeface="+mj-lt"/>
              <a:buAutoNum type="arabicPeriod"/>
            </a:pPr>
            <a:r>
              <a:rPr lang="en-IN">
                <a:latin typeface="Times New Roman" panose="02020603050405020304" pitchFamily="18" charset="0"/>
                <a:cs typeface="Times New Roman" panose="02020603050405020304" pitchFamily="18" charset="0"/>
              </a:rPr>
              <a:t>Mean Squared Error (MSE) and R² score for regression tasks.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43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CD8A72-645F-8FD6-5D03-C3D2C00CBB1C}"/>
              </a:ext>
            </a:extLst>
          </p:cNvPr>
          <p:cNvSpPr>
            <a:spLocks noGrp="1"/>
          </p:cNvSpPr>
          <p:nvPr>
            <p:ph type="ftr" sz="quarter" idx="11"/>
          </p:nvPr>
        </p:nvSpPr>
        <p:spPr>
          <a:xfrm>
            <a:off x="2040102" y="6356352"/>
            <a:ext cx="7344816" cy="365125"/>
          </a:xfrm>
        </p:spPr>
        <p:txBody>
          <a:bodyPr/>
          <a:lstStyle/>
          <a:p>
            <a:r>
              <a:rPr lang="en-US">
                <a:solidFill>
                  <a:srgbClr val="002060"/>
                </a:solidFill>
                <a:latin typeface="Times New Roman" panose="02020603050405020304" pitchFamily="18" charset="0"/>
                <a:cs typeface="Times New Roman" panose="02020603050405020304" pitchFamily="18" charset="0"/>
              </a:rPr>
              <a:t>Vel Tech Rangarajan Dr. Sagunthala R&amp;D Institute of Science and Technology</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5433D64-051C-700E-8EA1-C99C3ABB1172}"/>
              </a:ext>
            </a:extLst>
          </p:cNvPr>
          <p:cNvSpPr>
            <a:spLocks noGrp="1"/>
          </p:cNvSpPr>
          <p:nvPr>
            <p:ph type="sldNum" sz="quarter" idx="12"/>
          </p:nvPr>
        </p:nvSpPr>
        <p:spPr/>
        <p:txBody>
          <a:bodyPr/>
          <a:lstStyle/>
          <a:p>
            <a:fld id="{8E4F4909-AB91-4702-BFA2-E3C21A7DF79A}" type="slidenum">
              <a:rPr lang="en-US" smtClean="0"/>
              <a:t>9</a:t>
            </a:fld>
            <a:endParaRPr lang="en-US"/>
          </a:p>
        </p:txBody>
      </p:sp>
      <p:sp>
        <p:nvSpPr>
          <p:cNvPr id="4" name="Rectangle: Rounded Corners 3">
            <a:extLst>
              <a:ext uri="{FF2B5EF4-FFF2-40B4-BE49-F238E27FC236}">
                <a16:creationId xmlns:a16="http://schemas.microsoft.com/office/drawing/2014/main" id="{4B29BDE4-71BA-CE95-5216-5BE061D8058A}"/>
              </a:ext>
            </a:extLst>
          </p:cNvPr>
          <p:cNvSpPr/>
          <p:nvPr/>
        </p:nvSpPr>
        <p:spPr>
          <a:xfrm>
            <a:off x="1178496" y="1052736"/>
            <a:ext cx="2043623"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Meta Sticker</a:t>
            </a:r>
          </a:p>
          <a:p>
            <a:pPr algn="ctr"/>
            <a:r>
              <a:rPr lang="en-IN">
                <a:solidFill>
                  <a:schemeClr val="tx1"/>
                </a:solidFill>
                <a:latin typeface="Times New Roman" panose="02020603050405020304" pitchFamily="18" charset="0"/>
                <a:cs typeface="Times New Roman" panose="02020603050405020304" pitchFamily="18" charset="0"/>
              </a:rPr>
              <a:t>Design</a:t>
            </a:r>
          </a:p>
        </p:txBody>
      </p:sp>
      <p:sp>
        <p:nvSpPr>
          <p:cNvPr id="5" name="Rectangle: Rounded Corners 4">
            <a:extLst>
              <a:ext uri="{FF2B5EF4-FFF2-40B4-BE49-F238E27FC236}">
                <a16:creationId xmlns:a16="http://schemas.microsoft.com/office/drawing/2014/main" id="{2D3BAF09-9BE4-BC48-24D3-734C17C8E746}"/>
              </a:ext>
            </a:extLst>
          </p:cNvPr>
          <p:cNvSpPr/>
          <p:nvPr/>
        </p:nvSpPr>
        <p:spPr>
          <a:xfrm>
            <a:off x="8095292" y="1079025"/>
            <a:ext cx="2015048" cy="1000021"/>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Times New Roman" panose="02020603050405020304" pitchFamily="18" charset="0"/>
                <a:cs typeface="Times New Roman" panose="02020603050405020304" pitchFamily="18" charset="0"/>
              </a:rPr>
              <a:t>W</a:t>
            </a:r>
            <a:r>
              <a:rPr lang="en-IN">
                <a:solidFill>
                  <a:schemeClr val="tx1"/>
                </a:solidFill>
                <a:latin typeface="Times New Roman" panose="02020603050405020304" pitchFamily="18" charset="0"/>
                <a:cs typeface="Times New Roman" panose="02020603050405020304" pitchFamily="18" charset="0"/>
              </a:rPr>
              <a:t>Simulation of Ansys HFSS</a:t>
            </a:r>
            <a:endParaRPr lang="en-IN">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E3C4BF1-47C8-C022-DD92-F65A0BDC36A1}"/>
              </a:ext>
            </a:extLst>
          </p:cNvPr>
          <p:cNvSpPr/>
          <p:nvPr/>
        </p:nvSpPr>
        <p:spPr>
          <a:xfrm>
            <a:off x="8095292" y="3212976"/>
            <a:ext cx="2043622"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Data Collection</a:t>
            </a:r>
            <a:endParaRPr lang="en-IN"/>
          </a:p>
        </p:txBody>
      </p:sp>
      <p:sp>
        <p:nvSpPr>
          <p:cNvPr id="7" name="Rectangle: Rounded Corners 6">
            <a:extLst>
              <a:ext uri="{FF2B5EF4-FFF2-40B4-BE49-F238E27FC236}">
                <a16:creationId xmlns:a16="http://schemas.microsoft.com/office/drawing/2014/main" id="{1D191587-5338-5EAD-E158-B3480B1A2674}"/>
              </a:ext>
            </a:extLst>
          </p:cNvPr>
          <p:cNvSpPr/>
          <p:nvPr/>
        </p:nvSpPr>
        <p:spPr>
          <a:xfrm>
            <a:off x="4690699" y="1052736"/>
            <a:ext cx="2043622"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Adding Fruit Layers to the Design</a:t>
            </a:r>
            <a:endParaRPr lang="en-IN">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E87AEB8-D45D-65AF-6B4E-56F67D3C346C}"/>
              </a:ext>
            </a:extLst>
          </p:cNvPr>
          <p:cNvSpPr/>
          <p:nvPr/>
        </p:nvSpPr>
        <p:spPr>
          <a:xfrm>
            <a:off x="1178496" y="5336242"/>
            <a:ext cx="2043621"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Times New Roman" panose="02020603050405020304" pitchFamily="18" charset="0"/>
                <a:cs typeface="Times New Roman" panose="02020603050405020304" pitchFamily="18" charset="0"/>
              </a:rPr>
              <a:t>f</a:t>
            </a:r>
            <a:r>
              <a:rPr lang="en-IN">
                <a:solidFill>
                  <a:schemeClr val="tx1"/>
                </a:solidFill>
                <a:latin typeface="Times New Roman" panose="02020603050405020304" pitchFamily="18" charset="0"/>
                <a:cs typeface="Times New Roman" panose="02020603050405020304" pitchFamily="18" charset="0"/>
              </a:rPr>
              <a:t>Perfomance </a:t>
            </a:r>
          </a:p>
          <a:p>
            <a:pPr algn="ctr"/>
            <a:r>
              <a:rPr lang="en-IN">
                <a:solidFill>
                  <a:schemeClr val="tx1"/>
                </a:solidFill>
                <a:latin typeface="Times New Roman" panose="02020603050405020304" pitchFamily="18" charset="0"/>
                <a:cs typeface="Times New Roman" panose="02020603050405020304" pitchFamily="18" charset="0"/>
              </a:rPr>
              <a:t>Assessment</a:t>
            </a:r>
            <a:endParaRPr lang="en-IN">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47CD619-48FE-7444-1B17-0681A7400BED}"/>
              </a:ext>
            </a:extLst>
          </p:cNvPr>
          <p:cNvSpPr/>
          <p:nvPr/>
        </p:nvSpPr>
        <p:spPr>
          <a:xfrm>
            <a:off x="1178496" y="3212976"/>
            <a:ext cx="2043621"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Times New Roman" panose="02020603050405020304" pitchFamily="18" charset="0"/>
                <a:cs typeface="Times New Roman" panose="02020603050405020304" pitchFamily="18" charset="0"/>
              </a:rPr>
              <a:t>R</a:t>
            </a:r>
            <a:r>
              <a:rPr lang="en-IN">
                <a:solidFill>
                  <a:schemeClr val="tx1"/>
                </a:solidFill>
                <a:latin typeface="Times New Roman" panose="02020603050405020304" pitchFamily="18" charset="0"/>
                <a:cs typeface="Times New Roman" panose="02020603050405020304" pitchFamily="18" charset="0"/>
              </a:rPr>
              <a:t>Training and Validation</a:t>
            </a:r>
            <a:endParaRPr lang="en-IN">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184FF018-FC95-48CC-C973-A7E329DD3EB4}"/>
              </a:ext>
            </a:extLst>
          </p:cNvPr>
          <p:cNvSpPr/>
          <p:nvPr/>
        </p:nvSpPr>
        <p:spPr>
          <a:xfrm>
            <a:off x="4707931" y="3212976"/>
            <a:ext cx="2043621" cy="1028996"/>
          </a:xfrm>
          <a:prstGeom prst="roundRect">
            <a:avLst>
              <a:gd name="adj" fmla="val 26132"/>
            </a:avLst>
          </a:prstGeom>
          <a:solidFill>
            <a:schemeClr val="bg1"/>
          </a:solidFill>
          <a:ln w="127000" cmpd="thickThi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Times New Roman" panose="02020603050405020304" pitchFamily="18" charset="0"/>
                <a:cs typeface="Times New Roman" panose="02020603050405020304" pitchFamily="18" charset="0"/>
              </a:rPr>
              <a:t>Applying ML</a:t>
            </a:r>
          </a:p>
          <a:p>
            <a:pPr algn="ctr"/>
            <a:r>
              <a:rPr lang="en-IN">
                <a:solidFill>
                  <a:schemeClr val="tx1"/>
                </a:solidFill>
                <a:latin typeface="Times New Roman" panose="02020603050405020304" pitchFamily="18" charset="0"/>
                <a:cs typeface="Times New Roman" panose="02020603050405020304" pitchFamily="18" charset="0"/>
              </a:rPr>
              <a:t>Algorithm</a:t>
            </a:r>
            <a:endParaRPr lang="en-IN">
              <a:latin typeface="Times New Roman" panose="02020603050405020304" pitchFamily="18" charset="0"/>
              <a:cs typeface="Times New Roman" panose="02020603050405020304" pitchFamily="18" charset="0"/>
            </a:endParaRPr>
          </a:p>
        </p:txBody>
      </p:sp>
      <p:sp>
        <p:nvSpPr>
          <p:cNvPr id="11" name="Arrow: Chevron 10">
            <a:extLst>
              <a:ext uri="{FF2B5EF4-FFF2-40B4-BE49-F238E27FC236}">
                <a16:creationId xmlns:a16="http://schemas.microsoft.com/office/drawing/2014/main" id="{5FF49A86-19F2-7EC0-9F7F-678474D3391B}"/>
              </a:ext>
            </a:extLst>
          </p:cNvPr>
          <p:cNvSpPr/>
          <p:nvPr/>
        </p:nvSpPr>
        <p:spPr>
          <a:xfrm>
            <a:off x="3698157" y="1255177"/>
            <a:ext cx="624114" cy="624114"/>
          </a:xfrm>
          <a:prstGeom prst="chevron">
            <a:avLst/>
          </a:prstGeom>
          <a:solidFill>
            <a:schemeClr val="bg1"/>
          </a:solidFill>
          <a:ln w="50800"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AFC7F1A-028B-A85E-853A-A83FF4B11BD6}"/>
              </a:ext>
            </a:extLst>
          </p:cNvPr>
          <p:cNvSpPr/>
          <p:nvPr/>
        </p:nvSpPr>
        <p:spPr>
          <a:xfrm>
            <a:off x="7180850" y="1265463"/>
            <a:ext cx="624114" cy="624114"/>
          </a:xfrm>
          <a:prstGeom prst="chevron">
            <a:avLst/>
          </a:prstGeom>
          <a:solidFill>
            <a:schemeClr val="bg1"/>
          </a:solidFill>
          <a:ln w="50800"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3AE63E8E-D522-5BEA-1956-D4FE6BCC03B4}"/>
              </a:ext>
            </a:extLst>
          </p:cNvPr>
          <p:cNvSpPr/>
          <p:nvPr/>
        </p:nvSpPr>
        <p:spPr>
          <a:xfrm rot="10610999">
            <a:off x="7164173" y="3434537"/>
            <a:ext cx="624114" cy="624114"/>
          </a:xfrm>
          <a:prstGeom prst="chevron">
            <a:avLst/>
          </a:prstGeom>
          <a:solidFill>
            <a:schemeClr val="bg1"/>
          </a:solidFill>
          <a:ln w="50800"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Arrow: Chevron 13">
            <a:extLst>
              <a:ext uri="{FF2B5EF4-FFF2-40B4-BE49-F238E27FC236}">
                <a16:creationId xmlns:a16="http://schemas.microsoft.com/office/drawing/2014/main" id="{922F77F3-AD27-9ABF-7C61-2C2A5381A221}"/>
              </a:ext>
            </a:extLst>
          </p:cNvPr>
          <p:cNvSpPr/>
          <p:nvPr/>
        </p:nvSpPr>
        <p:spPr>
          <a:xfrm rot="10800000">
            <a:off x="3616829" y="3415417"/>
            <a:ext cx="624114" cy="624114"/>
          </a:xfrm>
          <a:prstGeom prst="chevron">
            <a:avLst/>
          </a:prstGeom>
          <a:solidFill>
            <a:schemeClr val="bg1"/>
          </a:solidFill>
          <a:ln w="50800"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Arrow: Chevron 14">
            <a:extLst>
              <a:ext uri="{FF2B5EF4-FFF2-40B4-BE49-F238E27FC236}">
                <a16:creationId xmlns:a16="http://schemas.microsoft.com/office/drawing/2014/main" id="{A5BB7A4C-134B-8B8D-5708-E63AC82DAE94}"/>
              </a:ext>
            </a:extLst>
          </p:cNvPr>
          <p:cNvSpPr/>
          <p:nvPr/>
        </p:nvSpPr>
        <p:spPr>
          <a:xfrm rot="5400000">
            <a:off x="1895945" y="4469304"/>
            <a:ext cx="624114" cy="762867"/>
          </a:xfrm>
          <a:prstGeom prst="chevron">
            <a:avLst/>
          </a:prstGeom>
          <a:solidFill>
            <a:schemeClr val="bg1"/>
          </a:solidFill>
          <a:ln w="50800" cmpd="dbl">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Box 16">
            <a:extLst>
              <a:ext uri="{FF2B5EF4-FFF2-40B4-BE49-F238E27FC236}">
                <a16:creationId xmlns:a16="http://schemas.microsoft.com/office/drawing/2014/main" id="{4C2A6541-A5A8-C212-B6DD-848548E045A5}"/>
              </a:ext>
            </a:extLst>
          </p:cNvPr>
          <p:cNvSpPr txBox="1"/>
          <p:nvPr/>
        </p:nvSpPr>
        <p:spPr>
          <a:xfrm>
            <a:off x="3842792" y="96171"/>
            <a:ext cx="4738442" cy="584775"/>
          </a:xfrm>
          <a:prstGeom prst="rect">
            <a:avLst/>
          </a:prstGeom>
          <a:noFill/>
        </p:spPr>
        <p:txBody>
          <a:bodyPr wrap="square">
            <a:spAutoFit/>
          </a:bodyPr>
          <a:lstStyle/>
          <a:p>
            <a:r>
              <a:rPr lang="en-IN" sz="3200" b="1">
                <a:latin typeface="Times New Roman" panose="02020603050405020304" pitchFamily="18" charset="0"/>
                <a:cs typeface="Times New Roman" panose="02020603050405020304" pitchFamily="18" charset="0"/>
              </a:rPr>
              <a:t>BLOCK DIAGRAM</a:t>
            </a:r>
            <a:endParaRPr lang="en-IN" sz="3200"/>
          </a:p>
        </p:txBody>
      </p:sp>
      <p:sp>
        <p:nvSpPr>
          <p:cNvPr id="16" name="Arrow: Chevron 15">
            <a:extLst>
              <a:ext uri="{FF2B5EF4-FFF2-40B4-BE49-F238E27FC236}">
                <a16:creationId xmlns:a16="http://schemas.microsoft.com/office/drawing/2014/main" id="{3301DDA4-802F-8EFD-A0E8-8B5F9794158B}"/>
              </a:ext>
            </a:extLst>
          </p:cNvPr>
          <p:cNvSpPr/>
          <p:nvPr/>
        </p:nvSpPr>
        <p:spPr>
          <a:xfrm rot="5400000">
            <a:off x="8831510" y="2321488"/>
            <a:ext cx="624114" cy="762867"/>
          </a:xfrm>
          <a:prstGeom prst="chevron">
            <a:avLst/>
          </a:prstGeom>
          <a:solidFill>
            <a:schemeClr val="bg1"/>
          </a:solidFill>
          <a:ln w="50800" cmpd="dbl">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000138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559</TotalTime>
  <Words>2034</Words>
  <Application>Microsoft Office PowerPoint</Application>
  <PresentationFormat>Custom</PresentationFormat>
  <Paragraphs>265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vt:lpstr>
      <vt:lpstr>Office Theme</vt:lpstr>
      <vt:lpstr>PowerPoint Presentation</vt:lpstr>
      <vt:lpstr>CONTENT</vt:lpstr>
      <vt:lpstr>INTRODUCTION</vt:lpstr>
      <vt:lpstr>OBJECTIVE</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vc7775b7iqac</dc:creator>
  <cp:lastModifiedBy>Hrushi Kesh</cp:lastModifiedBy>
  <cp:revision>261</cp:revision>
  <dcterms:created xsi:type="dcterms:W3CDTF">2021-07-29T08:50:00Z</dcterms:created>
  <dcterms:modified xsi:type="dcterms:W3CDTF">2025-05-05T13:08:59Z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8A335ABE561F470BB54E8703EAAB4432_12</vt:lpwstr>
  </property>
  <property fmtid="{D5CDD505-2E9C-101B-9397-08002B2CF9AE}" pid="3" name="KSOProductBuildVer">
    <vt:lpwstr>1033-12.2.0.16909</vt:lpwstr>
  </property>
</Properties>
</file>