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CBEFE-72A4-4ADB-852B-B3344C1BBD7D}"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1C60-6B3B-4D2F-BB04-2D66BE525B65}" type="slidenum">
              <a:rPr lang="en-US" smtClean="0"/>
              <a:t>‹#›</a:t>
            </a:fld>
            <a:endParaRPr lang="en-US"/>
          </a:p>
        </p:txBody>
      </p:sp>
    </p:spTree>
    <p:extLst>
      <p:ext uri="{BB962C8B-B14F-4D97-AF65-F5344CB8AC3E}">
        <p14:creationId xmlns:p14="http://schemas.microsoft.com/office/powerpoint/2010/main" val="8462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CBEFE-72A4-4ADB-852B-B3344C1BBD7D}"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1C60-6B3B-4D2F-BB04-2D66BE525B65}" type="slidenum">
              <a:rPr lang="en-US" smtClean="0"/>
              <a:t>‹#›</a:t>
            </a:fld>
            <a:endParaRPr lang="en-US"/>
          </a:p>
        </p:txBody>
      </p:sp>
    </p:spTree>
    <p:extLst>
      <p:ext uri="{BB962C8B-B14F-4D97-AF65-F5344CB8AC3E}">
        <p14:creationId xmlns:p14="http://schemas.microsoft.com/office/powerpoint/2010/main" val="79821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CBEFE-72A4-4ADB-852B-B3344C1BBD7D}"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1C60-6B3B-4D2F-BB04-2D66BE525B65}" type="slidenum">
              <a:rPr lang="en-US" smtClean="0"/>
              <a:t>‹#›</a:t>
            </a:fld>
            <a:endParaRPr lang="en-US"/>
          </a:p>
        </p:txBody>
      </p:sp>
    </p:spTree>
    <p:extLst>
      <p:ext uri="{BB962C8B-B14F-4D97-AF65-F5344CB8AC3E}">
        <p14:creationId xmlns:p14="http://schemas.microsoft.com/office/powerpoint/2010/main" val="3999193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CBEFE-72A4-4ADB-852B-B3344C1BBD7D}"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1C60-6B3B-4D2F-BB04-2D66BE525B65}" type="slidenum">
              <a:rPr lang="en-US" smtClean="0"/>
              <a:t>‹#›</a:t>
            </a:fld>
            <a:endParaRPr lang="en-US"/>
          </a:p>
        </p:txBody>
      </p:sp>
    </p:spTree>
    <p:extLst>
      <p:ext uri="{BB962C8B-B14F-4D97-AF65-F5344CB8AC3E}">
        <p14:creationId xmlns:p14="http://schemas.microsoft.com/office/powerpoint/2010/main" val="337393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CBEFE-72A4-4ADB-852B-B3344C1BBD7D}"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1C60-6B3B-4D2F-BB04-2D66BE525B65}" type="slidenum">
              <a:rPr lang="en-US" smtClean="0"/>
              <a:t>‹#›</a:t>
            </a:fld>
            <a:endParaRPr lang="en-US"/>
          </a:p>
        </p:txBody>
      </p:sp>
    </p:spTree>
    <p:extLst>
      <p:ext uri="{BB962C8B-B14F-4D97-AF65-F5344CB8AC3E}">
        <p14:creationId xmlns:p14="http://schemas.microsoft.com/office/powerpoint/2010/main" val="370991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CBEFE-72A4-4ADB-852B-B3344C1BBD7D}"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A1C60-6B3B-4D2F-BB04-2D66BE525B65}" type="slidenum">
              <a:rPr lang="en-US" smtClean="0"/>
              <a:t>‹#›</a:t>
            </a:fld>
            <a:endParaRPr lang="en-US"/>
          </a:p>
        </p:txBody>
      </p:sp>
    </p:spTree>
    <p:extLst>
      <p:ext uri="{BB962C8B-B14F-4D97-AF65-F5344CB8AC3E}">
        <p14:creationId xmlns:p14="http://schemas.microsoft.com/office/powerpoint/2010/main" val="429440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CBEFE-72A4-4ADB-852B-B3344C1BBD7D}"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A1C60-6B3B-4D2F-BB04-2D66BE525B65}" type="slidenum">
              <a:rPr lang="en-US" smtClean="0"/>
              <a:t>‹#›</a:t>
            </a:fld>
            <a:endParaRPr lang="en-US"/>
          </a:p>
        </p:txBody>
      </p:sp>
    </p:spTree>
    <p:extLst>
      <p:ext uri="{BB962C8B-B14F-4D97-AF65-F5344CB8AC3E}">
        <p14:creationId xmlns:p14="http://schemas.microsoft.com/office/powerpoint/2010/main" val="55844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CBEFE-72A4-4ADB-852B-B3344C1BBD7D}"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A1C60-6B3B-4D2F-BB04-2D66BE525B65}" type="slidenum">
              <a:rPr lang="en-US" smtClean="0"/>
              <a:t>‹#›</a:t>
            </a:fld>
            <a:endParaRPr lang="en-US"/>
          </a:p>
        </p:txBody>
      </p:sp>
    </p:spTree>
    <p:extLst>
      <p:ext uri="{BB962C8B-B14F-4D97-AF65-F5344CB8AC3E}">
        <p14:creationId xmlns:p14="http://schemas.microsoft.com/office/powerpoint/2010/main" val="62347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CBEFE-72A4-4ADB-852B-B3344C1BBD7D}"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A1C60-6B3B-4D2F-BB04-2D66BE525B65}" type="slidenum">
              <a:rPr lang="en-US" smtClean="0"/>
              <a:t>‹#›</a:t>
            </a:fld>
            <a:endParaRPr lang="en-US"/>
          </a:p>
        </p:txBody>
      </p:sp>
    </p:spTree>
    <p:extLst>
      <p:ext uri="{BB962C8B-B14F-4D97-AF65-F5344CB8AC3E}">
        <p14:creationId xmlns:p14="http://schemas.microsoft.com/office/powerpoint/2010/main" val="286066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CBEFE-72A4-4ADB-852B-B3344C1BBD7D}"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A1C60-6B3B-4D2F-BB04-2D66BE525B65}" type="slidenum">
              <a:rPr lang="en-US" smtClean="0"/>
              <a:t>‹#›</a:t>
            </a:fld>
            <a:endParaRPr lang="en-US"/>
          </a:p>
        </p:txBody>
      </p:sp>
    </p:spTree>
    <p:extLst>
      <p:ext uri="{BB962C8B-B14F-4D97-AF65-F5344CB8AC3E}">
        <p14:creationId xmlns:p14="http://schemas.microsoft.com/office/powerpoint/2010/main" val="17234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CBEFE-72A4-4ADB-852B-B3344C1BBD7D}"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A1C60-6B3B-4D2F-BB04-2D66BE525B65}" type="slidenum">
              <a:rPr lang="en-US" smtClean="0"/>
              <a:t>‹#›</a:t>
            </a:fld>
            <a:endParaRPr lang="en-US"/>
          </a:p>
        </p:txBody>
      </p:sp>
    </p:spTree>
    <p:extLst>
      <p:ext uri="{BB962C8B-B14F-4D97-AF65-F5344CB8AC3E}">
        <p14:creationId xmlns:p14="http://schemas.microsoft.com/office/powerpoint/2010/main" val="261386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CBEFE-72A4-4ADB-852B-B3344C1BBD7D}" type="datetimeFigureOut">
              <a:rPr lang="en-US" smtClean="0"/>
              <a:t>12/19/2020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A1C60-6B3B-4D2F-BB04-2D66BE525B65}" type="slidenum">
              <a:rPr lang="en-US" smtClean="0"/>
              <a:t>‹#›</a:t>
            </a:fld>
            <a:endParaRPr lang="en-US"/>
          </a:p>
        </p:txBody>
      </p:sp>
    </p:spTree>
    <p:extLst>
      <p:ext uri="{BB962C8B-B14F-4D97-AF65-F5344CB8AC3E}">
        <p14:creationId xmlns:p14="http://schemas.microsoft.com/office/powerpoint/2010/main" val="970462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Heat sensor </a:t>
            </a:r>
            <a:endParaRPr lang="en-US" dirty="0"/>
          </a:p>
        </p:txBody>
      </p:sp>
      <p:sp>
        <p:nvSpPr>
          <p:cNvPr id="3" name="Subtitle 2"/>
          <p:cNvSpPr>
            <a:spLocks noGrp="1"/>
          </p:cNvSpPr>
          <p:nvPr>
            <p:ph type="subTitle" idx="1"/>
          </p:nvPr>
        </p:nvSpPr>
        <p:spPr/>
        <p:txBody>
          <a:bodyPr anchor="b"/>
          <a:lstStyle/>
          <a:p>
            <a:r>
              <a:rPr lang="en-US" dirty="0" smtClean="0"/>
              <a:t>Graduation project</a:t>
            </a:r>
          </a:p>
          <a:p>
            <a:pPr algn="l"/>
            <a:r>
              <a:rPr lang="en-US" dirty="0" smtClean="0"/>
              <a:t>Hossam </a:t>
            </a:r>
            <a:r>
              <a:rPr lang="en-US" dirty="0" err="1" smtClean="0"/>
              <a:t>Raafat</a:t>
            </a:r>
            <a:r>
              <a:rPr lang="en-US" dirty="0" smtClean="0"/>
              <a:t> – Q7 </a:t>
            </a:r>
            <a:endParaRPr lang="en-US" dirty="0"/>
          </a:p>
        </p:txBody>
      </p:sp>
    </p:spTree>
    <p:extLst>
      <p:ext uri="{BB962C8B-B14F-4D97-AF65-F5344CB8AC3E}">
        <p14:creationId xmlns:p14="http://schemas.microsoft.com/office/powerpoint/2010/main" val="12654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a:bodyPr>
          <a:lstStyle/>
          <a:p>
            <a:r>
              <a:rPr lang="en-US" sz="2400" dirty="0" smtClean="0"/>
              <a:t>In </a:t>
            </a:r>
            <a:r>
              <a:rPr lang="en-US" sz="2400" dirty="0"/>
              <a:t>this project we are going to design a circuit for measuring temperature. This circuit is developed using “</a:t>
            </a:r>
            <a:r>
              <a:rPr lang="en-US" sz="2400" b="1" dirty="0"/>
              <a:t>LM35</a:t>
            </a:r>
            <a:r>
              <a:rPr lang="en-US" sz="2400" dirty="0"/>
              <a:t>”, a linear voltage sensor. Temperature is usually measured in </a:t>
            </a:r>
            <a:r>
              <a:rPr lang="en-US" sz="2400" dirty="0" smtClean="0"/>
              <a:t>“C</a:t>
            </a:r>
            <a:r>
              <a:rPr lang="en-US" sz="2400" dirty="0" smtClean="0"/>
              <a:t>”.</a:t>
            </a:r>
            <a:endParaRPr lang="en-US" sz="2400" dirty="0" smtClean="0"/>
          </a:p>
          <a:p>
            <a:r>
              <a:rPr lang="en-US" sz="2400" dirty="0" smtClean="0"/>
              <a:t>LM35 </a:t>
            </a:r>
            <a:r>
              <a:rPr lang="en-US" sz="2400" dirty="0"/>
              <a:t>is three pin transistor like device</a:t>
            </a:r>
            <a:r>
              <a:rPr lang="en-US" sz="2400" dirty="0" smtClean="0"/>
              <a:t>.</a:t>
            </a:r>
          </a:p>
          <a:p>
            <a:r>
              <a:rPr lang="en-US" sz="2400" dirty="0" smtClean="0"/>
              <a:t> </a:t>
            </a:r>
            <a:r>
              <a:rPr lang="en-US" sz="2400" dirty="0"/>
              <a:t>It has VCC, GND and OUTPUT. This sensor provides variable voltage at the output based on temperature.</a:t>
            </a:r>
          </a:p>
          <a:p>
            <a:r>
              <a:rPr lang="en-US" sz="2400" dirty="0"/>
              <a:t>for every +1 </a:t>
            </a:r>
            <a:r>
              <a:rPr lang="en-US" sz="2400" dirty="0" smtClean="0"/>
              <a:t>C </a:t>
            </a:r>
            <a:r>
              <a:rPr lang="en-US" sz="2400" dirty="0"/>
              <a:t>raise in temperature there will be +10mV higher output. So if the temperature is 0◦</a:t>
            </a:r>
            <a:r>
              <a:rPr lang="en-US" sz="2400" dirty="0" smtClean="0"/>
              <a:t>c </a:t>
            </a:r>
            <a:r>
              <a:rPr lang="en-US" sz="2400" dirty="0"/>
              <a:t>the output of sensor will be 0V, if the temperature is 10</a:t>
            </a:r>
            <a:r>
              <a:rPr lang="en-US" sz="2400" dirty="0" smtClean="0"/>
              <a:t>◦c </a:t>
            </a:r>
            <a:r>
              <a:rPr lang="en-US" sz="2400" dirty="0"/>
              <a:t>the output of sensor will be +100mV, if the temperature is 25</a:t>
            </a:r>
            <a:r>
              <a:rPr lang="en-US" sz="2400" dirty="0" smtClean="0"/>
              <a:t>◦c </a:t>
            </a:r>
            <a:r>
              <a:rPr lang="en-US" sz="2400" dirty="0"/>
              <a:t>the output of sensor will be +250mV.</a:t>
            </a:r>
          </a:p>
          <a:p>
            <a:r>
              <a:rPr lang="en-US" sz="2400" dirty="0"/>
              <a:t>So for now with LM35 we get temperature in the form of variable voltage. This temperature dependent voltage is given as input to ADC (Analog to Digital Converter) of ATMEGA32A. The digital value after conversion obtained is shown in the 16x2 LCD as temperature.</a:t>
            </a:r>
          </a:p>
          <a:p>
            <a:endParaRPr lang="en-US" dirty="0"/>
          </a:p>
        </p:txBody>
      </p:sp>
    </p:spTree>
    <p:extLst>
      <p:ext uri="{BB962C8B-B14F-4D97-AF65-F5344CB8AC3E}">
        <p14:creationId xmlns:p14="http://schemas.microsoft.com/office/powerpoint/2010/main" val="254709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r>
              <a:rPr lang="ar-EG" dirty="0" smtClean="0"/>
              <a:t> </a:t>
            </a:r>
            <a:r>
              <a:rPr lang="en-US" dirty="0" smtClean="0"/>
              <a:t>Circuit </a:t>
            </a:r>
            <a:r>
              <a:rPr lang="en-US" dirty="0"/>
              <a:t>Diagram </a:t>
            </a:r>
          </a:p>
        </p:txBody>
      </p:sp>
      <p:pic>
        <p:nvPicPr>
          <p:cNvPr id="4" name="Content Placeholder 3"/>
          <p:cNvPicPr>
            <a:picLocks noGrp="1" noChangeAspect="1"/>
          </p:cNvPicPr>
          <p:nvPr>
            <p:ph idx="1"/>
          </p:nvPr>
        </p:nvPicPr>
        <p:blipFill>
          <a:blip r:embed="rId2"/>
          <a:stretch>
            <a:fillRect/>
          </a:stretch>
        </p:blipFill>
        <p:spPr>
          <a:xfrm>
            <a:off x="2343173" y="1825625"/>
            <a:ext cx="7505653" cy="4351338"/>
          </a:xfrm>
          <a:prstGeom prst="rect">
            <a:avLst/>
          </a:prstGeom>
        </p:spPr>
      </p:pic>
    </p:spTree>
    <p:extLst>
      <p:ext uri="{BB962C8B-B14F-4D97-AF65-F5344CB8AC3E}">
        <p14:creationId xmlns:p14="http://schemas.microsoft.com/office/powerpoint/2010/main" val="3582519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Components</a:t>
            </a:r>
            <a:endParaRPr lang="en-US" dirty="0"/>
          </a:p>
        </p:txBody>
      </p:sp>
      <p:sp>
        <p:nvSpPr>
          <p:cNvPr id="3" name="Content Placeholder 2"/>
          <p:cNvSpPr>
            <a:spLocks noGrp="1"/>
          </p:cNvSpPr>
          <p:nvPr>
            <p:ph idx="1"/>
          </p:nvPr>
        </p:nvSpPr>
        <p:spPr/>
        <p:txBody>
          <a:bodyPr>
            <a:normAutofit/>
          </a:bodyPr>
          <a:lstStyle/>
          <a:p>
            <a:pPr marL="0" marR="0">
              <a:lnSpc>
                <a:spcPct val="107000"/>
              </a:lnSpc>
              <a:spcBef>
                <a:spcPts val="0"/>
              </a:spcBef>
              <a:spcAft>
                <a:spcPts val="800"/>
              </a:spcAft>
            </a:pPr>
            <a:r>
              <a:rPr lang="en-US" dirty="0" smtClean="0">
                <a:effectLst/>
                <a:latin typeface="Times New Roman" panose="02020603050405020304" pitchFamily="18" charset="0"/>
                <a:ea typeface="Times New Roman" panose="02020603050405020304" pitchFamily="18" charset="0"/>
                <a:cs typeface="Arial" panose="020B0604020202020204" pitchFamily="34" charset="0"/>
              </a:rPr>
              <a:t>ATMEGA32 </a:t>
            </a:r>
            <a:r>
              <a:rPr lang="en-US" dirty="0" smtClean="0">
                <a:effectLst/>
                <a:latin typeface="Times New Roman" panose="02020603050405020304" pitchFamily="18" charset="0"/>
                <a:ea typeface="Times New Roman" panose="02020603050405020304" pitchFamily="18" charset="0"/>
                <a:cs typeface="Arial" panose="020B0604020202020204" pitchFamily="34" charset="0"/>
              </a:rPr>
              <a:t>Microcontroller</a:t>
            </a:r>
          </a:p>
          <a:p>
            <a:pPr marL="0" marR="0">
              <a:lnSpc>
                <a:spcPct val="107000"/>
              </a:lnSpc>
              <a:spcBef>
                <a:spcPts val="0"/>
              </a:spcBef>
              <a:spcAft>
                <a:spcPts val="800"/>
              </a:spcAft>
            </a:pPr>
            <a:r>
              <a:rPr lang="en-US" dirty="0" smtClean="0">
                <a:latin typeface="Times New Roman" panose="02020603050405020304" pitchFamily="18" charset="0"/>
                <a:ea typeface="Times New Roman" panose="02020603050405020304" pitchFamily="18" charset="0"/>
                <a:cs typeface="Arial" panose="020B0604020202020204" pitchFamily="34" charset="0"/>
              </a:rPr>
              <a:t>LCD LM016L</a:t>
            </a:r>
          </a:p>
          <a:p>
            <a:pPr marL="0" marR="0">
              <a:lnSpc>
                <a:spcPct val="107000"/>
              </a:lnSpc>
              <a:spcBef>
                <a:spcPts val="0"/>
              </a:spcBef>
              <a:spcAft>
                <a:spcPts val="800"/>
              </a:spcAft>
            </a:pPr>
            <a:r>
              <a:rPr lang="en-US" dirty="0" smtClean="0">
                <a:effectLst/>
                <a:latin typeface="Times New Roman" panose="02020603050405020304" pitchFamily="18" charset="0"/>
                <a:ea typeface="Times New Roman" panose="02020603050405020304" pitchFamily="18" charset="0"/>
                <a:cs typeface="Arial" panose="020B0604020202020204" pitchFamily="34" charset="0"/>
              </a:rPr>
              <a:t>DC source 1.5 V</a:t>
            </a:r>
            <a:endParaRPr lang="en-US" dirty="0" smtClean="0">
              <a:effectLst/>
              <a:latin typeface="Times New Roman" panose="02020603050405020304" pitchFamily="18" charset="0"/>
              <a:ea typeface="Times New Roman" panose="02020603050405020304" pitchFamily="18" charset="0"/>
              <a:cs typeface="Arial" panose="020B0604020202020204" pitchFamily="34" charset="0"/>
            </a:endParaRPr>
          </a:p>
          <a:p>
            <a:pPr marL="0" marR="0">
              <a:lnSpc>
                <a:spcPct val="107000"/>
              </a:lnSpc>
              <a:spcBef>
                <a:spcPts val="0"/>
              </a:spcBef>
              <a:spcAft>
                <a:spcPts val="800"/>
              </a:spcAft>
            </a:pPr>
            <a:r>
              <a:rPr lang="en-US" dirty="0" smtClean="0">
                <a:effectLst/>
                <a:latin typeface="Times New Roman" panose="02020603050405020304" pitchFamily="18" charset="0"/>
                <a:ea typeface="Times New Roman" panose="02020603050405020304" pitchFamily="18" charset="0"/>
                <a:cs typeface="Arial" panose="020B0604020202020204" pitchFamily="34" charset="0"/>
              </a:rPr>
              <a:t>LM35 </a:t>
            </a:r>
            <a:r>
              <a:rPr lang="en-US" dirty="0" smtClean="0">
                <a:effectLst/>
                <a:latin typeface="Times New Roman" panose="02020603050405020304" pitchFamily="18" charset="0"/>
                <a:ea typeface="Times New Roman" panose="02020603050405020304" pitchFamily="18" charset="0"/>
                <a:cs typeface="Arial" panose="020B0604020202020204" pitchFamily="34" charset="0"/>
              </a:rPr>
              <a:t>Temperature Sensor.</a:t>
            </a:r>
          </a:p>
          <a:p>
            <a:pPr marL="0" marR="0" indent="0">
              <a:lnSpc>
                <a:spcPct val="107000"/>
              </a:lnSpc>
              <a:spcBef>
                <a:spcPts val="0"/>
              </a:spcBef>
              <a:spcAft>
                <a:spcPts val="800"/>
              </a:spcAft>
              <a:buNone/>
            </a:pPr>
            <a:r>
              <a:rPr lang="en-US" sz="2400" b="1" u="sng" dirty="0" smtClean="0">
                <a:effectLst/>
                <a:latin typeface="Calibri" panose="020F0502020204030204" pitchFamily="34" charset="0"/>
                <a:ea typeface="Calibri" panose="020F0502020204030204" pitchFamily="34" charset="0"/>
                <a:cs typeface="Arial" panose="020B0604020202020204" pitchFamily="34" charset="0"/>
              </a:rPr>
              <a:t>Software</a:t>
            </a:r>
            <a:r>
              <a:rPr lang="en-US" sz="2400" dirty="0" smtClean="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Arial" panose="020B0604020202020204" pitchFamily="34" charset="0"/>
              </a:rPr>
              <a:t>Atmel studio </a:t>
            </a:r>
          </a:p>
          <a:p>
            <a:pPr>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Arial" panose="020B0604020202020204" pitchFamily="34" charset="0"/>
              </a:rPr>
              <a:t>Proteus for simulation </a:t>
            </a:r>
          </a:p>
          <a:p>
            <a:endParaRPr lang="en-US" dirty="0"/>
          </a:p>
        </p:txBody>
      </p:sp>
    </p:spTree>
    <p:extLst>
      <p:ext uri="{BB962C8B-B14F-4D97-AF65-F5344CB8AC3E}">
        <p14:creationId xmlns:p14="http://schemas.microsoft.com/office/powerpoint/2010/main" val="795003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 and Explanation</a:t>
            </a:r>
            <a:endParaRPr lang="en-US" dirty="0"/>
          </a:p>
        </p:txBody>
      </p:sp>
      <p:sp>
        <p:nvSpPr>
          <p:cNvPr id="3" name="Content Placeholder 2"/>
          <p:cNvSpPr>
            <a:spLocks noGrp="1"/>
          </p:cNvSpPr>
          <p:nvPr>
            <p:ph idx="1"/>
          </p:nvPr>
        </p:nvSpPr>
        <p:spPr>
          <a:xfrm>
            <a:off x="838200" y="2449079"/>
            <a:ext cx="10515600" cy="3258994"/>
          </a:xfrm>
        </p:spPr>
        <p:txBody>
          <a:bodyPr/>
          <a:lstStyle/>
          <a:p>
            <a:r>
              <a:rPr lang="en-US" dirty="0" smtClean="0"/>
              <a:t>In the circuit, </a:t>
            </a:r>
            <a:r>
              <a:rPr lang="en-US" dirty="0" smtClean="0"/>
              <a:t>PORTC </a:t>
            </a:r>
            <a:r>
              <a:rPr lang="en-US" dirty="0" smtClean="0"/>
              <a:t>of ATMEGA32 is connected to data port of LCD. </a:t>
            </a:r>
          </a:p>
          <a:p>
            <a:r>
              <a:rPr lang="en-US" dirty="0" smtClean="0"/>
              <a:t>In the circuit you can see we have used </a:t>
            </a:r>
            <a:r>
              <a:rPr lang="en-US" dirty="0" smtClean="0"/>
              <a:t>4bit </a:t>
            </a:r>
            <a:r>
              <a:rPr lang="en-US" dirty="0" smtClean="0"/>
              <a:t>communication (</a:t>
            </a:r>
            <a:r>
              <a:rPr lang="en-US" dirty="0" smtClean="0"/>
              <a:t>D4-D7</a:t>
            </a:r>
            <a:r>
              <a:rPr lang="en-US" dirty="0" smtClean="0"/>
              <a:t>).</a:t>
            </a:r>
          </a:p>
          <a:p>
            <a:r>
              <a:rPr lang="en-US" dirty="0" smtClean="0"/>
              <a:t>In </a:t>
            </a:r>
            <a:r>
              <a:rPr lang="en-US" dirty="0" smtClean="0"/>
              <a:t>ATMEGA32A, we can give Analog input to any of eight channels of PORTA</a:t>
            </a:r>
            <a:r>
              <a:rPr lang="en-US" dirty="0" smtClean="0"/>
              <a:t>.</a:t>
            </a:r>
          </a:p>
          <a:p>
            <a:r>
              <a:rPr lang="en-US" dirty="0" smtClean="0"/>
              <a:t>The Power reference is dc source 1.5 V </a:t>
            </a:r>
          </a:p>
          <a:p>
            <a:endParaRPr lang="en-US" dirty="0" smtClean="0"/>
          </a:p>
          <a:p>
            <a:pPr marL="0" indent="0">
              <a:buNone/>
            </a:pPr>
            <a:endParaRPr lang="en-US" dirty="0"/>
          </a:p>
        </p:txBody>
      </p:sp>
    </p:spTree>
    <p:extLst>
      <p:ext uri="{BB962C8B-B14F-4D97-AF65-F5344CB8AC3E}">
        <p14:creationId xmlns:p14="http://schemas.microsoft.com/office/powerpoint/2010/main" val="297666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218</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Heat sensor </vt:lpstr>
      <vt:lpstr>Introduction </vt:lpstr>
      <vt:lpstr>Hardware Circuit Diagram </vt:lpstr>
      <vt:lpstr>Hardware  Components</vt:lpstr>
      <vt:lpstr>Circuit Diagram and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 sensor </dc:title>
  <dc:creator>Hossam Ra'fat Abd El-Hady</dc:creator>
  <cp:lastModifiedBy>Hossam Raafat</cp:lastModifiedBy>
  <cp:revision>12</cp:revision>
  <dcterms:created xsi:type="dcterms:W3CDTF">2020-12-17T06:42:25Z</dcterms:created>
  <dcterms:modified xsi:type="dcterms:W3CDTF">2020-12-19T20:51:14Z</dcterms:modified>
</cp:coreProperties>
</file>