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9" r:id="rId1"/>
    <p:sldMasterId id="2147483648" r:id="rId2"/>
  </p:sldMasterIdLst>
  <p:notesMasterIdLst>
    <p:notesMasterId r:id="rId7"/>
  </p:notesMasterIdLst>
  <p:handoutMasterIdLst>
    <p:handoutMasterId r:id="rId8"/>
  </p:handoutMasterIdLst>
  <p:sldIdLst>
    <p:sldId id="262" r:id="rId3"/>
    <p:sldId id="300" r:id="rId4"/>
    <p:sldId id="293" r:id="rId5"/>
    <p:sldId id="301" r:id="rId6"/>
  </p:sldIdLst>
  <p:sldSz cx="9144000" cy="6858000" type="screen4x3"/>
  <p:notesSz cx="6858000" cy="9144000"/>
  <p:custDataLst>
    <p:tags r:id="rId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67F"/>
    <a:srgbClr val="C2D00A"/>
    <a:srgbClr val="2A67A2"/>
    <a:srgbClr val="B9C7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71" autoAdjust="0"/>
    <p:restoredTop sz="83308" autoAdjust="0"/>
  </p:normalViewPr>
  <p:slideViewPr>
    <p:cSldViewPr snapToGrid="0">
      <p:cViewPr>
        <p:scale>
          <a:sx n="70" d="100"/>
          <a:sy n="70" d="100"/>
        </p:scale>
        <p:origin x="-1554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-1416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29D61D9-3A48-4708-927C-F126C80DAB07}" type="datetime1">
              <a:rPr lang="en-US"/>
              <a:pPr>
                <a:defRPr/>
              </a:pPr>
              <a:t>10/21/2014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298273F-4DD8-4C9A-9BE6-0E4F11BE14A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0029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2A3923E-BB50-4F78-8841-04D40563FDE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655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28" charset="-128"/>
        <a:cs typeface="ＭＳ Ｐゴシック" pitchFamily="-12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A3923E-BB50-4F78-8841-04D40563FDE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959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A3923E-BB50-4F78-8841-04D40563FDE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68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0">
          <a:blip r:embed="rId2" cstate="screen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0" y="0"/>
            <a:ext cx="2586038" cy="116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>
            <a:spLocks noGrp="1" noChangeArrowheads="1"/>
          </p:cNvSpPr>
          <p:nvPr userDrawn="1">
            <p:ph type="ctrTitle" hasCustomPrompt="1"/>
          </p:nvPr>
        </p:nvSpPr>
        <p:spPr>
          <a:xfrm>
            <a:off x="219075" y="1907949"/>
            <a:ext cx="8612188" cy="1221954"/>
          </a:xfrm>
          <a:prstGeom prst="rect">
            <a:avLst/>
          </a:prstGeom>
        </p:spPr>
        <p:txBody>
          <a:bodyPr anchor="t"/>
          <a:lstStyle>
            <a:lvl1pPr algn="l" eaLnBrk="1" hangingPunct="1">
              <a:defRPr sz="3200" baseline="0">
                <a:solidFill>
                  <a:srgbClr val="FFFFFF"/>
                </a:solidFill>
                <a:latin typeface="Impact"/>
                <a:cs typeface="Impact"/>
              </a:defRPr>
            </a:lvl1pPr>
          </a:lstStyle>
          <a:p>
            <a:pPr eaLnBrk="1" hangingPunct="1"/>
            <a:r>
              <a:rPr lang="en-US" dirty="0" smtClean="0">
                <a:ea typeface="ＭＳ Ｐゴシック" charset="-128"/>
              </a:rPr>
              <a:t>Click to edit Master title style</a:t>
            </a:r>
            <a:br>
              <a:rPr lang="en-US" dirty="0" smtClean="0">
                <a:ea typeface="ＭＳ Ｐゴシック" charset="-128"/>
              </a:rPr>
            </a:br>
            <a:r>
              <a:rPr lang="en-US" sz="2400" dirty="0" smtClean="0">
                <a:solidFill>
                  <a:srgbClr val="B9C7D4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Presentation subtitle goes here </a:t>
            </a:r>
            <a:r>
              <a:rPr lang="en-US" dirty="0" smtClean="0">
                <a:ea typeface="ＭＳ Ｐゴシック" charset="-128"/>
              </a:rPr>
              <a:t/>
            </a:r>
            <a:br>
              <a:rPr lang="en-US" dirty="0" smtClean="0">
                <a:ea typeface="ＭＳ Ｐゴシック" charset="-128"/>
              </a:rPr>
            </a:br>
            <a:endParaRPr lang="en-US" sz="2400" dirty="0">
              <a:solidFill>
                <a:srgbClr val="B9C7D4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227013" y="3354388"/>
            <a:ext cx="8674100" cy="1752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2200">
                <a:latin typeface="Arial"/>
                <a:cs typeface="Arial"/>
              </a:defRPr>
            </a:lvl1pPr>
          </a:lstStyle>
          <a:p>
            <a:pPr marL="0" indent="0" eaLnBrk="1" hangingPunct="1"/>
            <a:r>
              <a:rPr lang="en-US" smtClean="0">
                <a:ea typeface="ＭＳ Ｐゴシック" charset="-128"/>
              </a:rPr>
              <a:t>Click to edit Master subtitle style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8" name="Line 9"/>
          <p:cNvSpPr>
            <a:spLocks noChangeShapeType="1"/>
          </p:cNvSpPr>
          <p:nvPr userDrawn="1"/>
        </p:nvSpPr>
        <p:spPr bwMode="auto">
          <a:xfrm>
            <a:off x="0" y="3140075"/>
            <a:ext cx="9144000" cy="0"/>
          </a:xfrm>
          <a:prstGeom prst="line">
            <a:avLst/>
          </a:prstGeom>
          <a:noFill/>
          <a:ln w="12700">
            <a:solidFill>
              <a:srgbClr val="C2D00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8 Imagen" descr="logo kis-netsuite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168269" y="0"/>
            <a:ext cx="1975730" cy="812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172" y="6343650"/>
            <a:ext cx="4594897" cy="5143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NetSuite 2012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266596" y="6343650"/>
            <a:ext cx="620010" cy="5143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15D63F-B8D4-4629-8172-85645340C98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3586" y="1145363"/>
            <a:ext cx="8311954" cy="490754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NetSuite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F76B86-EA71-4863-B829-E2D832F44C83}" type="slidenum">
              <a:rPr lang="en-US" smtClean="0"/>
              <a:pPr/>
              <a:t>‹Nº›</a:t>
            </a:fld>
            <a:endParaRPr lang="en-US" dirty="0" smtClean="0"/>
          </a:p>
        </p:txBody>
      </p:sp>
      <p:sp>
        <p:nvSpPr>
          <p:cNvPr id="5" name="Content Placeholder 7"/>
          <p:cNvSpPr>
            <a:spLocks noGrp="1"/>
          </p:cNvSpPr>
          <p:nvPr>
            <p:ph sz="quarter" idx="13"/>
          </p:nvPr>
        </p:nvSpPr>
        <p:spPr>
          <a:xfrm>
            <a:off x="453586" y="1145363"/>
            <a:ext cx="3912674" cy="4907547"/>
          </a:xfrm>
        </p:spPr>
        <p:txBody>
          <a:bodyPr/>
          <a:lstStyle/>
          <a:p>
            <a:pPr lvl="0"/>
            <a:r>
              <a:rPr lang="en-US" dirty="0" smtClean="0"/>
              <a:t>Click to edit Master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Content Placeholder 7"/>
          <p:cNvSpPr>
            <a:spLocks noGrp="1"/>
          </p:cNvSpPr>
          <p:nvPr>
            <p:ph sz="quarter" idx="14"/>
          </p:nvPr>
        </p:nvSpPr>
        <p:spPr>
          <a:xfrm>
            <a:off x="4724400" y="1145363"/>
            <a:ext cx="3912674" cy="4907547"/>
          </a:xfrm>
        </p:spPr>
        <p:txBody>
          <a:bodyPr/>
          <a:lstStyle/>
          <a:p>
            <a:pPr lvl="0"/>
            <a:r>
              <a:rPr lang="en-US" dirty="0" smtClean="0"/>
              <a:t>Click to edit Master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NetSuite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F76B86-EA71-4863-B829-E2D832F44C83}" type="slidenum">
              <a:rPr lang="en-US" smtClean="0"/>
              <a:pPr/>
              <a:t>‹Nº›</a:t>
            </a:fld>
            <a:endParaRPr 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NetSuite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F76B86-EA71-4863-B829-E2D832F44C83}" type="slidenum">
              <a:rPr lang="en-US" smtClean="0"/>
              <a:pPr/>
              <a:t>‹Nº›</a:t>
            </a:fld>
            <a:endParaRPr 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4450"/>
            <a:ext cx="6399213" cy="7683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1413"/>
            <a:ext cx="7772400" cy="4268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0" y="6526213"/>
            <a:ext cx="9072563" cy="182562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0C35C98-59C1-49AF-A51E-F29B15D866B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>
          <a:xfrm>
            <a:off x="6865938" y="33338"/>
            <a:ext cx="2192337" cy="106362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E:\NetSuite IPO Roadshow Presentation_Final.PPT /</a:t>
            </a:r>
            <a:fld id="{0420E238-D7AD-466C-B799-DD57A9760D23}" type="slidenum">
              <a:rPr lang="en-US"/>
              <a:pPr>
                <a:defRPr/>
              </a:pPr>
              <a:t>‹Nº›</a:t>
            </a:fld>
            <a:endParaRPr lang="en-US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5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NetSuite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EF97E-BCE1-43E4-A34C-892B5462D884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8" name="Picture 7" descr="Picture1.png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0" y="268"/>
            <a:ext cx="9144000" cy="6857464"/>
          </a:xfrm>
          <a:prstGeom prst="rect">
            <a:avLst/>
          </a:prstGeom>
        </p:spPr>
      </p:pic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19075" y="1919288"/>
            <a:ext cx="8612188" cy="14700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 pitchFamily="34" charset="0"/>
                <a:ea typeface="ＭＳ Ｐゴシック" charset="-128"/>
                <a:cs typeface="+mj-cs"/>
              </a:rPr>
              <a:t>Click to edit Master title style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solidFill>
                  <a:srgbClr val="B9C7D4"/>
                </a:solidFill>
                <a:latin typeface="Arial"/>
                <a:ea typeface="ＭＳ Ｐゴシック" charset="-128"/>
                <a:cs typeface="Arial"/>
              </a:rPr>
              <a:t>Presentation subtitle goes here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charset="-128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B9C7D4"/>
              </a:solidFill>
              <a:effectLst/>
              <a:uLnTx/>
              <a:uFillTx/>
              <a:latin typeface="Impact" pitchFamily="34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0" y="3140075"/>
            <a:ext cx="9144000" cy="0"/>
          </a:xfrm>
          <a:prstGeom prst="line">
            <a:avLst/>
          </a:prstGeom>
          <a:noFill/>
          <a:ln w="12700">
            <a:solidFill>
              <a:srgbClr val="C2D00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0" y="0"/>
            <a:ext cx="2586038" cy="116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245" y="6343650"/>
            <a:ext cx="2678779" cy="476250"/>
          </a:xfrm>
          <a:prstGeom prst="rect">
            <a:avLst/>
          </a:prstGeom>
          <a:noFill/>
        </p:spPr>
        <p:txBody>
          <a:bodyPr/>
          <a:lstStyle>
            <a:lvl1pPr>
              <a:defRPr sz="1000">
                <a:solidFill>
                  <a:srgbClr val="2A67A2"/>
                </a:solidFill>
              </a:defRPr>
            </a:lvl1pPr>
          </a:lstStyle>
          <a:p>
            <a:r>
              <a:rPr lang="en-US" dirty="0" smtClean="0"/>
              <a:t>© NetSuite 2012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41859" y="6343650"/>
            <a:ext cx="517953" cy="476250"/>
          </a:xfrm>
          <a:prstGeom prst="rect">
            <a:avLst/>
          </a:prstGeom>
          <a:noFill/>
        </p:spPr>
        <p:txBody>
          <a:bodyPr/>
          <a:lstStyle>
            <a:lvl1pPr>
              <a:defRPr sz="1000">
                <a:solidFill>
                  <a:srgbClr val="2A67A2"/>
                </a:solidFill>
              </a:defRPr>
            </a:lvl1pPr>
          </a:lstStyle>
          <a:p>
            <a:fld id="{30F76B86-EA71-4863-B829-E2D832F44C83}" type="slidenum">
              <a:rPr lang="en-US" smtClean="0"/>
              <a:pPr/>
              <a:t>‹Nº›</a:t>
            </a:fld>
            <a:endParaRPr lang="en-US" dirty="0" smtClean="0"/>
          </a:p>
        </p:txBody>
      </p:sp>
      <p:pic>
        <p:nvPicPr>
          <p:cNvPr id="12" name="Picture 9"/>
          <p:cNvPicPr>
            <a:picLocks noChangeAspect="1" noChangeArrowheads="1"/>
          </p:cNvPicPr>
          <p:nvPr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0" y="0"/>
            <a:ext cx="9143999" cy="72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57200" y="1145362"/>
            <a:ext cx="8229600" cy="4980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1931352" y="83280"/>
            <a:ext cx="6777489" cy="6917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0" name="9 Imagen" descr="logo kis-netsuite.png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168269" y="0"/>
            <a:ext cx="1975730" cy="812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20" r:id="rId2"/>
    <p:sldLayoutId id="2147483721" r:id="rId3"/>
    <p:sldLayoutId id="2147483722" r:id="rId4"/>
    <p:sldLayoutId id="2147483725" r:id="rId5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67F"/>
          </a:solidFill>
          <a:latin typeface="+mj-lt"/>
          <a:ea typeface="ＭＳ Ｐゴシック" pitchFamily="-128" charset="-128"/>
          <a:cs typeface="ＭＳ Ｐゴシック" pitchFamily="-128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67F"/>
          </a:solidFill>
          <a:latin typeface="Impact" charset="0"/>
          <a:ea typeface="ＭＳ Ｐゴシック" pitchFamily="-128" charset="-128"/>
          <a:cs typeface="ＭＳ Ｐゴシック" pitchFamily="-12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67F"/>
          </a:solidFill>
          <a:latin typeface="Impact" charset="0"/>
          <a:ea typeface="ＭＳ Ｐゴシック" pitchFamily="-128" charset="-128"/>
          <a:cs typeface="ＭＳ Ｐゴシック" pitchFamily="-12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67F"/>
          </a:solidFill>
          <a:latin typeface="Impact" charset="0"/>
          <a:ea typeface="ＭＳ Ｐゴシック" pitchFamily="-128" charset="-128"/>
          <a:cs typeface="ＭＳ Ｐゴシック" pitchFamily="-12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67F"/>
          </a:solidFill>
          <a:latin typeface="Impact" charset="0"/>
          <a:ea typeface="ＭＳ Ｐゴシック" pitchFamily="-128" charset="-128"/>
          <a:cs typeface="ＭＳ Ｐゴシック" pitchFamily="-128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67F"/>
          </a:solidFill>
          <a:latin typeface="Impact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67F"/>
          </a:solidFill>
          <a:latin typeface="Impact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67F"/>
          </a:solidFill>
          <a:latin typeface="Impact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67F"/>
          </a:solidFill>
          <a:latin typeface="Impact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rgbClr val="00467F"/>
        </a:buClr>
        <a:buFontTx/>
        <a:buBlip>
          <a:blip r:embed="rId9"/>
        </a:buBlip>
        <a:defRPr sz="2200">
          <a:solidFill>
            <a:schemeClr val="tx1"/>
          </a:solidFill>
          <a:latin typeface="+mn-lt"/>
          <a:ea typeface="ＭＳ Ｐゴシック" pitchFamily="-128" charset="-128"/>
          <a:cs typeface="ＭＳ Ｐゴシック" pitchFamily="-128" charset="-128"/>
        </a:defRPr>
      </a:lvl1pPr>
      <a:lvl2pPr marL="742950" indent="-285750" algn="l" rtl="0" eaLnBrk="1" fontAlgn="base" hangingPunct="1">
        <a:spcBef>
          <a:spcPct val="50000"/>
        </a:spcBef>
        <a:spcAft>
          <a:spcPct val="0"/>
        </a:spcAft>
        <a:buClrTx/>
        <a:buSzPct val="110000"/>
        <a:buFont typeface="Arial" pitchFamily="34" charset="0"/>
        <a:buChar char="−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1" fontAlgn="base" hangingPunct="1">
        <a:spcBef>
          <a:spcPct val="5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1" fontAlgn="base" hangingPunct="1">
        <a:spcBef>
          <a:spcPct val="5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1" fontAlgn="base" hangingPunct="1">
        <a:spcBef>
          <a:spcPct val="5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1" fontAlgn="base" hangingPunct="1">
        <a:spcBef>
          <a:spcPct val="5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1" fontAlgn="base" hangingPunct="1">
        <a:spcBef>
          <a:spcPct val="5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1" fontAlgn="base" hangingPunct="1">
        <a:spcBef>
          <a:spcPct val="5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1" fontAlgn="base" hangingPunct="1">
        <a:spcBef>
          <a:spcPct val="5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ystem.sandbox.netsuite.com/app/common/custom/custlist.nl?id=119&amp;e=T&amp;ord=T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system.sandbox.netsuite.com/app/common/custom/custlist.nl?id=150&amp;e=T&amp;ord=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ebservices.sandbox.netsuite.com/services/NetSuitePort_2013_1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521" y="5509362"/>
            <a:ext cx="3429781" cy="990826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741995" y="2258998"/>
            <a:ext cx="584031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Case </a:t>
            </a:r>
            <a:r>
              <a:rPr lang="es-ES" sz="5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SC_011735</a:t>
            </a:r>
            <a:endParaRPr lang="es-ES" sz="5400" b="1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s-ES" sz="5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521" y="5509362"/>
            <a:ext cx="3429781" cy="990826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168293" y="3219459"/>
            <a:ext cx="718267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s-ES" sz="240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 utilizar la nueva funcionalidad del aplicativo </a:t>
            </a:r>
            <a:r>
              <a:rPr lang="es-ES" sz="2400" cap="none" spc="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OnlineServices</a:t>
            </a:r>
            <a:r>
              <a:rPr lang="es-ES" sz="240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se debe aclarar el contenido y funcionamiento de los campos Transport1 y Transport</a:t>
            </a:r>
            <a:r>
              <a:rPr lang="es-ES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s-ES" sz="240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8174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C35C98-59C1-49AF-A51E-F29B15D866B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12" name="Rectángulo 11"/>
          <p:cNvSpPr/>
          <p:nvPr/>
        </p:nvSpPr>
        <p:spPr>
          <a:xfrm>
            <a:off x="1304691" y="326988"/>
            <a:ext cx="589899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Campos del Archivo de Carga</a:t>
            </a:r>
            <a:endParaRPr lang="es-E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636" y="2869956"/>
            <a:ext cx="6276975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2 Conector recto"/>
          <p:cNvCxnSpPr/>
          <p:nvPr/>
        </p:nvCxnSpPr>
        <p:spPr>
          <a:xfrm flipH="1" flipV="1">
            <a:off x="2719755" y="2286000"/>
            <a:ext cx="1534434" cy="121407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85491" y="1324709"/>
            <a:ext cx="43341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Transport1</a:t>
            </a:r>
          </a:p>
          <a:p>
            <a:r>
              <a:rPr lang="es-CO" dirty="0" smtClean="0"/>
              <a:t>Determina el tipo de despacho y los valores permitidos son los de la lista</a:t>
            </a:r>
          </a:p>
          <a:p>
            <a:r>
              <a:rPr lang="en-US" dirty="0" err="1" smtClean="0">
                <a:hlinkClick r:id="rId3"/>
              </a:rPr>
              <a:t>CST_ShippingTypeList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" name="14 CuadroTexto"/>
          <p:cNvSpPr txBox="1"/>
          <p:nvPr/>
        </p:nvSpPr>
        <p:spPr>
          <a:xfrm>
            <a:off x="4809891" y="1324708"/>
            <a:ext cx="43341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Transport2</a:t>
            </a:r>
          </a:p>
          <a:p>
            <a:r>
              <a:rPr lang="es-CO" dirty="0" smtClean="0"/>
              <a:t>Determina la empresa transportadora  y los valores permitidos son los de la lista</a:t>
            </a:r>
          </a:p>
          <a:p>
            <a:r>
              <a:rPr lang="en-US" dirty="0" err="1">
                <a:hlinkClick r:id="rId4"/>
              </a:rPr>
              <a:t>CST_Courier</a:t>
            </a:r>
            <a:r>
              <a:rPr lang="en-US" dirty="0">
                <a:hlinkClick r:id="rId4"/>
              </a:rPr>
              <a:t> List</a:t>
            </a:r>
            <a:endParaRPr lang="en-US" dirty="0"/>
          </a:p>
        </p:txBody>
      </p:sp>
      <p:cxnSp>
        <p:nvCxnSpPr>
          <p:cNvPr id="16" name="15 Conector recto"/>
          <p:cNvCxnSpPr/>
          <p:nvPr/>
        </p:nvCxnSpPr>
        <p:spPr>
          <a:xfrm flipV="1">
            <a:off x="4809891" y="2286000"/>
            <a:ext cx="2167054" cy="121407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17 CuadroTexto"/>
          <p:cNvSpPr txBox="1"/>
          <p:nvPr/>
        </p:nvSpPr>
        <p:spPr>
          <a:xfrm>
            <a:off x="85491" y="4376007"/>
            <a:ext cx="43341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b="1" dirty="0" smtClean="0"/>
              <a:t>Transport1</a:t>
            </a:r>
          </a:p>
          <a:p>
            <a:pPr algn="just"/>
            <a:r>
              <a:rPr lang="es-CO" dirty="0" smtClean="0"/>
              <a:t>Se debe configurar en el archivo de configuración (</a:t>
            </a:r>
            <a:r>
              <a:rPr lang="es-CO" dirty="0" err="1" smtClean="0"/>
              <a:t>tag</a:t>
            </a:r>
            <a:r>
              <a:rPr lang="es-CO" dirty="0"/>
              <a:t>: </a:t>
            </a:r>
            <a:r>
              <a:rPr lang="es-CO" dirty="0" err="1"/>
              <a:t>nsShipType</a:t>
            </a:r>
            <a:r>
              <a:rPr lang="es-CO" dirty="0"/>
              <a:t>) los </a:t>
            </a:r>
            <a:r>
              <a:rPr lang="es-CO" dirty="0" smtClean="0"/>
              <a:t>valores existentes en </a:t>
            </a:r>
            <a:r>
              <a:rPr lang="es-CO" dirty="0" err="1" smtClean="0"/>
              <a:t>Netsuite</a:t>
            </a:r>
            <a:r>
              <a:rPr lang="es-CO" dirty="0" smtClean="0"/>
              <a:t> en orden ascendente determinado por el ID o identificador. Si en el archivo se coloca un valor no válido se tomará por defecto el id 7 (</a:t>
            </a:r>
            <a:r>
              <a:rPr lang="es-CO" dirty="0" err="1" smtClean="0"/>
              <a:t>Other</a:t>
            </a:r>
            <a:r>
              <a:rPr lang="es-CO" dirty="0" smtClean="0"/>
              <a:t>)</a:t>
            </a:r>
            <a:endParaRPr lang="en-US" dirty="0"/>
          </a:p>
        </p:txBody>
      </p:sp>
      <p:cxnSp>
        <p:nvCxnSpPr>
          <p:cNvPr id="19" name="18 Conector recto"/>
          <p:cNvCxnSpPr/>
          <p:nvPr/>
        </p:nvCxnSpPr>
        <p:spPr>
          <a:xfrm flipH="1">
            <a:off x="1957754" y="3652472"/>
            <a:ext cx="2296435" cy="94297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22 CuadroTexto"/>
          <p:cNvSpPr txBox="1"/>
          <p:nvPr/>
        </p:nvSpPr>
        <p:spPr>
          <a:xfrm>
            <a:off x="4809891" y="4376007"/>
            <a:ext cx="43341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b="1" dirty="0" smtClean="0"/>
              <a:t>Transport2</a:t>
            </a:r>
          </a:p>
          <a:p>
            <a:pPr algn="just"/>
            <a:r>
              <a:rPr lang="es-CO" dirty="0" smtClean="0"/>
              <a:t>Se debe configurar en el archivo de configuración (</a:t>
            </a:r>
            <a:r>
              <a:rPr lang="es-CO" dirty="0" err="1" smtClean="0"/>
              <a:t>tag</a:t>
            </a:r>
            <a:r>
              <a:rPr lang="es-CO" dirty="0"/>
              <a:t>: </a:t>
            </a:r>
            <a:r>
              <a:rPr lang="es-CO" dirty="0" err="1"/>
              <a:t>nsCourierType</a:t>
            </a:r>
            <a:r>
              <a:rPr lang="es-CO" dirty="0"/>
              <a:t>) los </a:t>
            </a:r>
            <a:r>
              <a:rPr lang="es-CO" dirty="0" smtClean="0"/>
              <a:t>valores existentes en </a:t>
            </a:r>
            <a:r>
              <a:rPr lang="es-CO" dirty="0" err="1" smtClean="0"/>
              <a:t>Netsuite</a:t>
            </a:r>
            <a:r>
              <a:rPr lang="es-CO" dirty="0" smtClean="0"/>
              <a:t> en orden ascendente determinado por el ID o identificador. Si en el archivo se coloca un valor no válido se tomará por defecto el id 1 (</a:t>
            </a:r>
            <a:r>
              <a:rPr lang="es-CO" dirty="0" err="1" smtClean="0"/>
              <a:t>Fedex</a:t>
            </a:r>
            <a:r>
              <a:rPr lang="es-CO" dirty="0" smtClean="0"/>
              <a:t>)</a:t>
            </a:r>
            <a:endParaRPr lang="en-US" dirty="0"/>
          </a:p>
        </p:txBody>
      </p:sp>
      <p:cxnSp>
        <p:nvCxnSpPr>
          <p:cNvPr id="24" name="23 Conector recto"/>
          <p:cNvCxnSpPr/>
          <p:nvPr/>
        </p:nvCxnSpPr>
        <p:spPr>
          <a:xfrm>
            <a:off x="4809891" y="3652472"/>
            <a:ext cx="1743309" cy="94297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61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1304691" y="326988"/>
            <a:ext cx="589899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Recomendaciones</a:t>
            </a:r>
            <a:endParaRPr lang="es-E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85491" y="1141487"/>
            <a:ext cx="9058509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 smtClean="0"/>
              <a:t>Realizar pruebas en el ambiente </a:t>
            </a:r>
            <a:r>
              <a:rPr lang="es-CO" dirty="0" err="1" smtClean="0"/>
              <a:t>Sandbox</a:t>
            </a:r>
            <a:r>
              <a:rPr lang="es-CO" dirty="0"/>
              <a:t> </a:t>
            </a:r>
            <a:r>
              <a:rPr lang="es-CO" dirty="0" smtClean="0"/>
              <a:t>para esto cambiar en el archivo de configuración el </a:t>
            </a:r>
            <a:r>
              <a:rPr lang="es-CO" dirty="0" err="1" smtClean="0"/>
              <a:t>tag</a:t>
            </a:r>
            <a:r>
              <a:rPr lang="es-CO" dirty="0" smtClean="0"/>
              <a:t> </a:t>
            </a:r>
            <a:r>
              <a:rPr lang="en-US" dirty="0" err="1" smtClean="0"/>
              <a:t>NetsuiteOnlineServicesOrders_wsNetsuite_NetSuiteService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webservices.sandbox.netsuite.com/services/NetSuitePort_2013_1</a:t>
            </a:r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 smtClean="0"/>
              <a:t>Realizar pruebas con diferentes valores válidos para los campos Transport1 y Transport2 desde el archivo de carga.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 smtClean="0"/>
              <a:t>Realizar pruebas con valores no válidos </a:t>
            </a:r>
            <a:r>
              <a:rPr lang="es-CO" dirty="0"/>
              <a:t>para los campos Transport1 y Transport2 desde el archivo de carga</a:t>
            </a:r>
            <a:r>
              <a:rPr lang="es-CO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 smtClean="0"/>
              <a:t>Realizar pruebas con el archivo de carga de 1800. Este archivo se carga de forma diferente y se debe verificar que la funcionalidad no afecte este cliente.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 smtClean="0"/>
              <a:t>Realizar pruebas con diferentes clientes.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 smtClean="0"/>
              <a:t>Incluir </a:t>
            </a:r>
            <a:r>
              <a:rPr lang="es-CO" dirty="0" err="1" smtClean="0"/>
              <a:t>tag</a:t>
            </a:r>
            <a:r>
              <a:rPr lang="es-CO" dirty="0" smtClean="0"/>
              <a:t> </a:t>
            </a:r>
            <a:r>
              <a:rPr lang="es-CO" dirty="0" err="1" smtClean="0"/>
              <a:t>nsCourierType</a:t>
            </a:r>
            <a:r>
              <a:rPr lang="es-CO" dirty="0" smtClean="0"/>
              <a:t> así:</a:t>
            </a:r>
          </a:p>
          <a:p>
            <a:endParaRPr lang="en-US" sz="1400" dirty="0" smtClean="0"/>
          </a:p>
          <a:p>
            <a:r>
              <a:rPr lang="en-US" sz="1400" dirty="0" smtClean="0"/>
              <a:t>&lt;</a:t>
            </a:r>
            <a:r>
              <a:rPr lang="en-US" sz="1400" dirty="0"/>
              <a:t>setting name="</a:t>
            </a:r>
            <a:r>
              <a:rPr lang="en-US" sz="1400" dirty="0" err="1"/>
              <a:t>nsShipType</a:t>
            </a:r>
            <a:r>
              <a:rPr lang="en-US" sz="1400" dirty="0"/>
              <a:t>" </a:t>
            </a:r>
            <a:r>
              <a:rPr lang="en-US" sz="1400" dirty="0" err="1"/>
              <a:t>serializeAs</a:t>
            </a:r>
            <a:r>
              <a:rPr lang="en-US" sz="1400" dirty="0"/>
              <a:t>="String"&gt;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&lt;</a:t>
            </a:r>
            <a:r>
              <a:rPr lang="en-US" sz="1400" dirty="0"/>
              <a:t>value&gt;</a:t>
            </a:r>
            <a:r>
              <a:rPr lang="en-US" sz="1400" dirty="0" err="1"/>
              <a:t>IPD,IP,Domestic,FedexNextDay,DHL,BlueCargo,Other,Express</a:t>
            </a:r>
            <a:r>
              <a:rPr lang="en-US" sz="1400" dirty="0"/>
              <a:t> </a:t>
            </a:r>
            <a:r>
              <a:rPr lang="en-US" sz="1400" dirty="0" err="1"/>
              <a:t>Saver,Express,Transflora</a:t>
            </a:r>
            <a:r>
              <a:rPr lang="en-US" sz="1400" dirty="0"/>
              <a:t>&lt;/value&gt;</a:t>
            </a:r>
          </a:p>
          <a:p>
            <a:r>
              <a:rPr lang="en-US" sz="1400" dirty="0" smtClean="0"/>
              <a:t>&lt;/</a:t>
            </a:r>
            <a:r>
              <a:rPr lang="en-US" sz="1400" dirty="0"/>
              <a:t>setting&gt;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&lt;</a:t>
            </a:r>
            <a:r>
              <a:rPr lang="en-US" sz="1400" dirty="0">
                <a:solidFill>
                  <a:srgbClr val="FF0000"/>
                </a:solidFill>
              </a:rPr>
              <a:t>setting name="</a:t>
            </a:r>
            <a:r>
              <a:rPr lang="en-US" sz="1400" dirty="0" err="1">
                <a:solidFill>
                  <a:srgbClr val="FF0000"/>
                </a:solidFill>
              </a:rPr>
              <a:t>nsCourierType</a:t>
            </a:r>
            <a:r>
              <a:rPr lang="en-US" sz="1400" dirty="0">
                <a:solidFill>
                  <a:srgbClr val="FF0000"/>
                </a:solidFill>
              </a:rPr>
              <a:t>" </a:t>
            </a:r>
            <a:r>
              <a:rPr lang="en-US" sz="1400" dirty="0" err="1">
                <a:solidFill>
                  <a:srgbClr val="FF0000"/>
                </a:solidFill>
              </a:rPr>
              <a:t>serializeAs</a:t>
            </a:r>
            <a:r>
              <a:rPr lang="en-US" sz="1400" dirty="0">
                <a:solidFill>
                  <a:srgbClr val="FF0000"/>
                </a:solidFill>
              </a:rPr>
              <a:t>="String"&gt;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    &lt;</a:t>
            </a:r>
            <a:r>
              <a:rPr lang="en-US" sz="1400" dirty="0">
                <a:solidFill>
                  <a:srgbClr val="FF0000"/>
                </a:solidFill>
              </a:rPr>
              <a:t>value&gt;</a:t>
            </a:r>
            <a:r>
              <a:rPr lang="en-US" sz="1400" dirty="0" err="1">
                <a:solidFill>
                  <a:srgbClr val="FF0000"/>
                </a:solidFill>
              </a:rPr>
              <a:t>Fedex,UPS,Other,Transflora</a:t>
            </a:r>
            <a:r>
              <a:rPr lang="en-US" sz="1400" dirty="0">
                <a:solidFill>
                  <a:srgbClr val="FF0000"/>
                </a:solidFill>
              </a:rPr>
              <a:t>&lt;/value&gt;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&lt;/</a:t>
            </a:r>
            <a:r>
              <a:rPr lang="en-US" sz="1400" dirty="0">
                <a:solidFill>
                  <a:srgbClr val="FF0000"/>
                </a:solidFill>
              </a:rPr>
              <a:t>setting&gt;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1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NetSuite &amp;#x0D;&amp;#x0A;Adoption Strategy &amp;quot;&quot;/&gt;&lt;property id=&quot;20307&quot; value=&quot;262&quot;/&gt;&lt;/object&gt;&lt;object type=&quot;3&quot; unique_id=&quot;10005&quot;&gt;&lt;property id=&quot;20148&quot; value=&quot;5&quot;/&gt;&lt;property id=&quot;20300&quot; value=&quot;Slide 2 - &amp;quot;Benefits of an Adoption Strategy &amp;#x0D;&amp;#x0A;&amp;quot;&quot;/&gt;&lt;property id=&quot;20307&quot; value=&quot;264&quot;/&gt;&lt;/object&gt;&lt;object type=&quot;3&quot; unique_id=&quot;10006&quot;&gt;&lt;property id=&quot;20148&quot; value=&quot;5&quot;/&gt;&lt;property id=&quot;20300&quot; value=&quot;Slide 22&quot;/&gt;&lt;property id=&quot;20307&quot; value=&quot;260&quot;/&gt;&lt;/object&gt;&lt;object type=&quot;3&quot; unique_id=&quot;10287&quot;&gt;&lt;property id=&quot;20148&quot; value=&quot;5&quot;/&gt;&lt;property id=&quot;20300&quot; value=&quot;Slide 3 - &amp;quot;Risks for Not Using a Strategy &amp;#x0D;&amp;#x0A;&amp;quot;&quot;/&gt;&lt;property id=&quot;20307&quot; value=&quot;265&quot;/&gt;&lt;/object&gt;&lt;object type=&quot;3&quot; unique_id=&quot;10288&quot;&gt;&lt;property id=&quot;20148&quot; value=&quot;5&quot;/&gt;&lt;property id=&quot;20300&quot; value=&quot;Slide 4 - &amp;quot;5  Key Areas of Adoption&amp;#x0D;&amp;#x0A;&amp;quot;&quot;/&gt;&lt;property id=&quot;20307&quot; value=&quot;267&quot;/&gt;&lt;/object&gt;&lt;object type=&quot;3&quot; unique_id=&quot;10289&quot;&gt;&lt;property id=&quot;20148&quot; value=&quot;5&quot;/&gt;&lt;property id=&quot;20300&quot; value=&quot;Slide 5 - &amp;quot;NetSuite Adoption Toolkit&amp;#x0D;&amp;#x0A;&amp;#x0D;&amp;#x0A;&amp;quot;&quot;/&gt;&lt;property id=&quot;20307&quot; value=&quot;268&quot;/&gt;&lt;/object&gt;&lt;object type=&quot;3&quot; unique_id=&quot;10290&quot;&gt;&lt;property id=&quot;20148&quot; value=&quot;5&quot;/&gt;&lt;property id=&quot;20300&quot; value=&quot;Slide 6 - &amp;quot;NetSuite Adoption Strategy&amp;#x0D;&amp;#x0A;&amp;quot;&quot;/&gt;&lt;property id=&quot;20307&quot; value=&quot;269&quot;/&gt;&lt;/object&gt;&lt;object type=&quot;3&quot; unique_id=&quot;10291&quot;&gt;&lt;property id=&quot;20148&quot; value=&quot;5&quot;/&gt;&lt;property id=&quot;20300&quot; value=&quot;Slide 7 - &amp;quot;Develop Core Team’s Training Strategy&amp;#x0D;&amp;#x0A;&amp;quot;&quot;/&gt;&lt;property id=&quot;20307&quot; value=&quot;266&quot;/&gt;&lt;/object&gt;&lt;object type=&quot;3&quot; unique_id=&quot;10292&quot;&gt;&lt;property id=&quot;20148&quot; value=&quot;5&quot;/&gt;&lt;property id=&quot;20300&quot; value=&quot;Slide 8 - &amp;quot;Select Adoption Strategy Team &amp;#x0D;&amp;#x0A;&amp;#x0D;&amp;#x0A;&amp;quot;&quot;/&gt;&lt;property id=&quot;20307&quot; value=&quot;270&quot;/&gt;&lt;/object&gt;&lt;object type=&quot;3&quot; unique_id=&quot;10414&quot;&gt;&lt;property id=&quot;20148&quot; value=&quot;5&quot;/&gt;&lt;property id=&quot;20300&quot; value=&quot;Slide 9 - &amp;quot;Establish Objectives for Implementation&amp;#x0D;&amp;#x0A; &amp;#x0D;&amp;#x0A;&amp;#x0D;&amp;#x0A;&amp;quot;&quot;/&gt;&lt;property id=&quot;20307&quot; value=&quot;271&quot;/&gt;&lt;/object&gt;&lt;object type=&quot;3&quot; unique_id=&quot;10415&quot;&gt;&lt;property id=&quot;20148&quot; value=&quot;5&quot;/&gt;&lt;property id=&quot;20300&quot; value=&quot;Slide 10 - &amp;quot;Develop &amp;amp; Execute Communication Plan&amp;#x0D;&amp;#x0A;&amp;#x0D;&amp;#x0A; &amp;#x0D;&amp;#x0A;&amp;#x0D;&amp;#x0A;&amp;quot;&quot;/&gt;&lt;property id=&quot;20307&quot; value=&quot;272&quot;/&gt;&lt;/object&gt;&lt;object type=&quot;3&quot; unique_id=&quot;10416&quot;&gt;&lt;property id=&quot;20148&quot; value=&quot;5&quot;/&gt;&lt;property id=&quot;20300&quot; value=&quot;Slide 11 - &amp;quot;Develop End User Training Strategy&amp;#x0D;&amp;#x0A;&amp;#x0D;&amp;#x0A;&amp;#x0D;&amp;#x0A; &amp;#x0D;&amp;#x0A;&amp;#x0D;&amp;#x0A;&amp;quot;&quot;/&gt;&lt;property id=&quot;20307&quot; value=&quot;273&quot;/&gt;&lt;/object&gt;&lt;object type=&quot;3&quot; unique_id=&quot;10417&quot;&gt;&lt;property id=&quot;20148&quot; value=&quot;5&quot;/&gt;&lt;property id=&quot;20300&quot; value=&quot;Slide 12 - &amp;quot;Develop User Performance Incentives&amp;#x0D;&amp;#x0A;&amp;#x0D;&amp;#x0A;&amp;#x0D;&amp;#x0A;&amp;#x0D;&amp;#x0A; &amp;#x0D;&amp;#x0A;&amp;#x0D;&amp;#x0A;&amp;quot;&quot;/&gt;&lt;property id=&quot;20307&quot; value=&quot;274&quot;/&gt;&lt;/object&gt;&lt;object type=&quot;3&quot; unique_id=&quot;10418&quot;&gt;&lt;property id=&quot;20148&quot; value=&quot;5&quot;/&gt;&lt;property id=&quot;20300&quot; value=&quot;Slide 13 - &amp;quot;Develop Go-Live Success Criteria &amp;#x0D;&amp;#x0A;&amp;#x0D;&amp;#x0A;&amp;#x0D;&amp;#x0A;&amp;#x0D;&amp;#x0A; &amp;#x0D;&amp;#x0A;&amp;#x0D;&amp;#x0A;&amp;quot;&quot;/&gt;&lt;property id=&quot;20307&quot; value=&quot;275&quot;/&gt;&lt;/object&gt;&lt;object type=&quot;3&quot; unique_id=&quot;10467&quot;&gt;&lt;property id=&quot;20148&quot; value=&quot;5&quot;/&gt;&lt;property id=&quot;20300&quot; value=&quot;Slide 14 - &amp;quot;Conduct User Acceptance Testing&amp;#x0D;&amp;#x0A; &amp;#x0D;&amp;#x0A;&amp;quot;&quot;/&gt;&lt;property id=&quot;20307&quot; value=&quot;276&quot;/&gt;&lt;/object&gt;&lt;object type=&quot;3&quot; unique_id=&quot;10638&quot;&gt;&lt;property id=&quot;20148&quot; value=&quot;5&quot;/&gt;&lt;property id=&quot;20300&quot; value=&quot;Slide 15 - &amp;quot;Develop Go-Live Training Support Plan&amp;#x0D;&amp;#x0A;&amp;#x0D;&amp;#x0A;&amp;#x0D;&amp;#x0A;&amp;#x0D;&amp;#x0A;&amp;#x0D;&amp;#x0A; &amp;#x0D;&amp;#x0A;&amp;#x0D;&amp;#x0A;&amp;quot;&quot;/&gt;&lt;property id=&quot;20307&quot; value=&quot;277&quot;/&gt;&lt;/object&gt;&lt;object type=&quot;3&quot; unique_id=&quot;10639&quot;&gt;&lt;property id=&quot;20148&quot; value=&quot;5&quot;/&gt;&lt;property id=&quot;20300&quot; value=&quot;Slide 16 - &amp;quot;Conduct End User Training&amp;#x0D;&amp;#x0A;&amp;#x0D;&amp;#x0A;&amp;#x0D;&amp;#x0A;&amp;#x0D;&amp;#x0A;&amp;#x0D;&amp;#x0A;&amp;#x0D;&amp;#x0A; &amp;#x0D;&amp;#x0A;&amp;#x0D;&amp;#x0A;&amp;quot;&quot;/&gt;&lt;property id=&quot;20307&quot; value=&quot;278&quot;/&gt;&lt;/object&gt;&lt;object type=&quot;3&quot; unique_id=&quot;10640&quot;&gt;&lt;property id=&quot;20148&quot; value=&quot;5&quot;/&gt;&lt;property id=&quot;20300&quot; value=&quot;Slide 17 - &amp;quot;Develop Continuing Education Plan&amp;#x0D;&amp;#x0A;&amp;#x0D;&amp;#x0A;&amp;#x0D;&amp;#x0A;&amp;#x0D;&amp;#x0A;&amp;#x0D;&amp;#x0A;&amp;#x0D;&amp;#x0A; &amp;#x0D;&amp;#x0A;&amp;#x0D;&amp;#x0A;&amp;quot;&quot;/&gt;&lt;property id=&quot;20307&quot; value=&quot;279&quot;/&gt;&lt;/object&gt;&lt;object type=&quot;3&quot; unique_id=&quot;10641&quot;&gt;&lt;property id=&quot;20148&quot; value=&quot;5&quot;/&gt;&lt;property id=&quot;20300&quot; value=&quot;Slide 18 - &amp;quot;Establish On-Going Performance Criteria &amp;#x0D;&amp;#x0A;&amp;#x0D;&amp;#x0A;&amp;#x0D;&amp;#x0A;&amp;#x0D;&amp;#x0A;&amp;#x0D;&amp;#x0A;&amp;#x0D;&amp;#x0A;&amp;#x0D;&amp;#x0A; &amp;#x0D;&amp;#x0A;&amp;#x0D;&amp;#x0A;&amp;quot;&quot;/&gt;&lt;property id=&quot;20307&quot; value=&quot;280&quot;/&gt;&lt;/object&gt;&lt;object type=&quot;3&quot; unique_id=&quot;10642&quot;&gt;&lt;property id=&quot;20148&quot; value=&quot;5&quot;/&gt;&lt;property id=&quot;20300&quot; value=&quot;Slide 19 - &amp;quot;Adoption is Achieved When...&amp;#x0D;&amp;#x0A;&amp;#x0D;&amp;#x0A;&amp;#x0D;&amp;#x0A;&amp;#x0D;&amp;#x0A;&amp;#x0D;&amp;#x0A;&amp;#x0D;&amp;#x0A;&amp;#x0D;&amp;#x0A;&amp;#x0D;&amp;#x0A; &amp;#x0D;&amp;#x0A;&amp;#x0D;&amp;#x0A;&amp;quot;&quot;/&gt;&lt;property id=&quot;20307&quot; value=&quot;281&quot;/&gt;&lt;/object&gt;&lt;object type=&quot;3&quot; unique_id=&quot;10643&quot;&gt;&lt;property id=&quot;20148&quot; value=&quot;5&quot;/&gt;&lt;property id=&quot;20300&quot; value=&quot;Slide 20 - &amp;quot;5  Key Areas of Adoption&amp;#x0D;&amp;#x0A;&amp;quot;&quot;/&gt;&lt;property id=&quot;20307&quot; value=&quot;283&quot;/&gt;&lt;/object&gt;&lt;object type=&quot;3&quot; unique_id=&quot;10644&quot;&gt;&lt;property id=&quot;20148&quot; value=&quot;5&quot;/&gt;&lt;property id=&quot;20300&quot; value=&quot;Slide 21&quot;/&gt;&lt;property id=&quot;20307&quot; value=&quot;284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2007-ppt-template-with-bug-icon (3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 slide">
  <a:themeElements>
    <a:clrScheme name="NS_brand_ppt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S_brand_ppttemplate">
      <a:majorFont>
        <a:latin typeface="Impac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NS_brand_ppt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S_brand_ppt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S_brand_ppt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S_brand_ppt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S_brand_ppt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S_brand_ppt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S_brand_ppt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S_brand_ppt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S_brand_ppt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S_brand_ppt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S_brand_ppt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S_brand_ppt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2007-ppt-template-with-bug-icon (3)</Template>
  <TotalTime>1733</TotalTime>
  <Words>298</Words>
  <Application>Microsoft Office PowerPoint</Application>
  <PresentationFormat>Presentación en pantalla (4:3)</PresentationFormat>
  <Paragraphs>30</Paragraphs>
  <Slides>4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4</vt:i4>
      </vt:variant>
    </vt:vector>
  </HeadingPairs>
  <TitlesOfParts>
    <vt:vector size="6" baseType="lpstr">
      <vt:lpstr>2007-ppt-template-with-bug-icon (3)</vt:lpstr>
      <vt:lpstr>Content slide</vt:lpstr>
      <vt:lpstr>Presentación de PowerPoint</vt:lpstr>
      <vt:lpstr>Presentación de PowerPoint</vt:lpstr>
      <vt:lpstr>Presentación de PowerPoint</vt:lpstr>
      <vt:lpstr>Presentación de PowerPoint</vt:lpstr>
    </vt:vector>
  </TitlesOfParts>
  <Company>Netsuite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– highlight w/ green Presentation subtitle goes here</dc:title>
  <dc:creator>Sprankling, Dean</dc:creator>
  <cp:lastModifiedBy>Mitchell</cp:lastModifiedBy>
  <cp:revision>139</cp:revision>
  <dcterms:created xsi:type="dcterms:W3CDTF">2011-09-13T12:01:45Z</dcterms:created>
  <dcterms:modified xsi:type="dcterms:W3CDTF">2014-10-22T05:09:14Z</dcterms:modified>
</cp:coreProperties>
</file>