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471" r:id="rId2"/>
    <p:sldId id="656" r:id="rId3"/>
    <p:sldId id="657" r:id="rId4"/>
    <p:sldId id="637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8" r:id="rId22"/>
    <p:sldId id="6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/>
    <p:restoredTop sz="81117" autoAdjust="0"/>
  </p:normalViewPr>
  <p:slideViewPr>
    <p:cSldViewPr snapToGrid="0" snapToObjects="1">
      <p:cViewPr varScale="1">
        <p:scale>
          <a:sx n="84" d="100"/>
          <a:sy n="84" d="100"/>
        </p:scale>
        <p:origin x="-976" y="-104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9/23/19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5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Reuben Thomas</a:t>
            </a:r>
            <a:endParaRPr lang="en-US" dirty="0"/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 smtClean="0"/>
              <a:t>09/25/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 smtClean="0"/>
              <a:t>Statistical Hypothesis Testing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which statistical test to use?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Response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Predictor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b="1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Response</a:t>
            </a:r>
            <a:r>
              <a:rPr lang="en-US" dirty="0" err="1" smtClean="0"/>
              <a:t>:Categorical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Predictor</a:t>
            </a:r>
            <a:r>
              <a:rPr lang="en-US" dirty="0" smtClean="0"/>
              <a:t>: Continuous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Logistic regression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i="1" dirty="0" smtClean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: odds ratio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which statistical test to use?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Response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Predictor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Is gene differentially expressed between the two developmental time-points?</a:t>
            </a:r>
            <a:endParaRPr lang="en-US" sz="2800" dirty="0"/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Convince a skeptic: Repeat this experiment 1000 times </a:t>
            </a:r>
            <a:endParaRPr lang="en-US" sz="2800" dirty="0"/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Central limit theorem allows us to estimate the variation of the location of the distribution </a:t>
            </a:r>
            <a:endParaRPr lang="en-US" sz="2800" dirty="0"/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2324100" imgH="431800" progId="Equation.3">
                  <p:embed/>
                </p:oleObj>
              </mc:Choice>
              <mc:Fallback>
                <p:oleObj name="Equation" r:id="rId6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1473200" imgH="431800" progId="Equation.3">
                  <p:embed/>
                </p:oleObj>
              </mc:Choice>
              <mc:Fallback>
                <p:oleObj name="Equation" r:id="rId8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Theoretical distribution of difference in means</a:t>
            </a:r>
            <a:endParaRPr lang="en-US" sz="2800" dirty="0"/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3576253" y="6018281"/>
            <a:ext cx="24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 error </a:t>
            </a:r>
            <a:r>
              <a:rPr lang="en-US" dirty="0" smtClean="0"/>
              <a:t>and 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Alter underlying variation</a:t>
            </a:r>
            <a:endParaRPr lang="en-US" sz="2800" dirty="0"/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sd</a:t>
            </a:r>
            <a:r>
              <a:rPr lang="en-US" dirty="0" smtClean="0"/>
              <a:t>=14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=24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Alter the number of replicates</a:t>
            </a:r>
            <a:endParaRPr lang="en-US" sz="2800" dirty="0"/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Power to detect a difference of means of -15</a:t>
            </a:r>
            <a:endParaRPr lang="en-US" sz="2800" dirty="0"/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576253" y="6018281"/>
            <a:ext cx="24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0000FF"/>
                </a:solidFill>
              </a:rPr>
              <a:t>Type II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007251"/>
          </a:xfrm>
        </p:spPr>
        <p:txBody>
          <a:bodyPr/>
          <a:lstStyle/>
          <a:p>
            <a:r>
              <a:rPr lang="en-US" dirty="0" smtClean="0"/>
              <a:t>Null hypothesis versus Alternative hypothesis</a:t>
            </a:r>
          </a:p>
          <a:p>
            <a:r>
              <a:rPr lang="en-US" dirty="0" smtClean="0"/>
              <a:t>P-values</a:t>
            </a:r>
          </a:p>
          <a:p>
            <a:r>
              <a:rPr lang="en-US" dirty="0" smtClean="0"/>
              <a:t>Two-sided test </a:t>
            </a:r>
            <a:r>
              <a:rPr lang="en-US" i="1" dirty="0" smtClean="0"/>
              <a:t>versus</a:t>
            </a:r>
            <a:r>
              <a:rPr lang="en-US" dirty="0" smtClean="0"/>
              <a:t> One-sided test</a:t>
            </a:r>
          </a:p>
          <a:p>
            <a:r>
              <a:rPr lang="en-US" dirty="0" smtClean="0"/>
              <a:t>Test statistic</a:t>
            </a:r>
          </a:p>
          <a:p>
            <a:r>
              <a:rPr lang="en-US" dirty="0" smtClean="0"/>
              <a:t>Sampling distribution</a:t>
            </a:r>
          </a:p>
          <a:p>
            <a:r>
              <a:rPr lang="en-US" dirty="0" smtClean="0"/>
              <a:t>Type I and Type II errors (Power)</a:t>
            </a:r>
          </a:p>
          <a:p>
            <a:r>
              <a:rPr lang="en-US" dirty="0" smtClean="0"/>
              <a:t>Multiple testing</a:t>
            </a:r>
          </a:p>
          <a:p>
            <a:r>
              <a:rPr lang="en-US" dirty="0" smtClean="0"/>
              <a:t>Assumptions of different tests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one commonly encounters in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Power to detect varying levels of difference in mean differences</a:t>
            </a:r>
            <a:endParaRPr lang="en-US" sz="2800" dirty="0"/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diff = -15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diff = -25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diff =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for this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753848"/>
          </a:xfrm>
        </p:spPr>
        <p:txBody>
          <a:bodyPr/>
          <a:lstStyle/>
          <a:p>
            <a:r>
              <a:rPr lang="en-US" dirty="0" smtClean="0"/>
              <a:t>We would like to make </a:t>
            </a:r>
            <a:r>
              <a:rPr lang="en-US" b="1" dirty="0" smtClean="0"/>
              <a:t>generalizable claims about an entire target population </a:t>
            </a:r>
            <a:r>
              <a:rPr lang="en-US" dirty="0" smtClean="0"/>
              <a:t>with data </a:t>
            </a:r>
            <a:r>
              <a:rPr lang="en-US" b="1" dirty="0" smtClean="0"/>
              <a:t>from only a random subset </a:t>
            </a:r>
            <a:r>
              <a:rPr lang="en-US" dirty="0" smtClean="0"/>
              <a:t>of this population.</a:t>
            </a:r>
          </a:p>
          <a:p>
            <a:r>
              <a:rPr lang="en-US" b="1" dirty="0" smtClean="0"/>
              <a:t>Random sampling</a:t>
            </a:r>
            <a:r>
              <a:rPr lang="en-US" dirty="0" smtClean="0"/>
              <a:t>, </a:t>
            </a:r>
            <a:r>
              <a:rPr lang="en-US" b="1" dirty="0" smtClean="0"/>
              <a:t>appropriate experimental design</a:t>
            </a:r>
            <a:r>
              <a:rPr lang="en-US" dirty="0" smtClean="0"/>
              <a:t> and </a:t>
            </a:r>
            <a:r>
              <a:rPr lang="en-US" b="1" dirty="0" smtClean="0"/>
              <a:t>Central Limit Theorem</a:t>
            </a:r>
            <a:r>
              <a:rPr lang="en-US" dirty="0" smtClean="0"/>
              <a:t> allows us to make generalizable claims </a:t>
            </a:r>
          </a:p>
          <a:p>
            <a:r>
              <a:rPr lang="en-US" dirty="0" smtClean="0"/>
              <a:t>Hypothesis testing rests on assuming the </a:t>
            </a:r>
            <a:r>
              <a:rPr lang="en-US" b="1" dirty="0" smtClean="0"/>
              <a:t>skeptical point of view</a:t>
            </a:r>
            <a:r>
              <a:rPr lang="en-US" dirty="0" smtClean="0"/>
              <a:t> and testing for deviations from this assumption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Null</a:t>
            </a:r>
            <a:r>
              <a:rPr lang="en-US" dirty="0" smtClean="0"/>
              <a:t> versus </a:t>
            </a:r>
            <a:r>
              <a:rPr lang="en-US" b="1" dirty="0" smtClean="0"/>
              <a:t>Alternative Assumption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which statistical test to use?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Response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Predictor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Categorical/Factor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b="1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Response</a:t>
            </a:r>
            <a:r>
              <a:rPr lang="en-US" dirty="0" err="1" smtClean="0"/>
              <a:t>:Continuous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Predictor</a:t>
            </a:r>
            <a:r>
              <a:rPr lang="en-US" dirty="0" smtClean="0"/>
              <a:t>: Continuous</a:t>
            </a:r>
            <a:endParaRPr lang="en-US" dirty="0"/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 smtClean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: slope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which statistical test to use?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Response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Predictor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b="1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Response</a:t>
            </a:r>
            <a:r>
              <a:rPr lang="en-US" dirty="0" err="1" smtClean="0"/>
              <a:t>:Continuous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Predictor</a:t>
            </a:r>
            <a:r>
              <a:rPr lang="en-US" dirty="0" smtClean="0"/>
              <a:t>: Categorical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T-tests, ANOVA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i="1" dirty="0" smtClean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                                   means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which statistical test to use?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Response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smtClean="0">
                <a:latin typeface="Helvetica" charset="0"/>
                <a:ea typeface="Times New Roman" charset="0"/>
                <a:cs typeface="Arial" charset="0"/>
              </a:rPr>
              <a:t>Predictor variable</a:t>
            </a:r>
            <a:endParaRPr lang="en-US" sz="2400" u="sng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Continuous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Categorical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  <a:endParaRPr lang="en-US" sz="2400" b="1" dirty="0" smtClean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Response</a:t>
            </a:r>
            <a:r>
              <a:rPr lang="en-US" dirty="0" err="1" smtClean="0"/>
              <a:t>:Categorical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Predictor</a:t>
            </a:r>
            <a:r>
              <a:rPr lang="en-US" dirty="0" smtClean="0"/>
              <a:t>: Categorical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 smtClean="0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i="1" dirty="0" smtClean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 smtClean="0">
                <a:latin typeface="Helvetica" charset="0"/>
                <a:ea typeface="Times New Roman" charset="0"/>
                <a:cs typeface="Arial" charset="0"/>
              </a:rPr>
              <a:t>: odds ratio</a:t>
            </a:r>
            <a:endParaRPr lang="en-US" sz="2000" dirty="0" smtClean="0">
              <a:latin typeface="Helvetica" charset="0"/>
              <a:ea typeface="Times New Roman" charset="0"/>
              <a:cs typeface="Arial" charset="0"/>
            </a:endParaRP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10493</TotalTime>
  <Words>429</Words>
  <Application>Microsoft Macintosh PowerPoint</Application>
  <PresentationFormat>Custom</PresentationFormat>
  <Paragraphs>99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Template_for_workshops</vt:lpstr>
      <vt:lpstr>Equation</vt:lpstr>
      <vt:lpstr>Microsoft Equation</vt:lpstr>
      <vt:lpstr>Statistical Hypothesis Testing</vt:lpstr>
      <vt:lpstr>Terms one commonly encounters in hypothesis testing</vt:lpstr>
      <vt:lpstr>Introduction to Hypothesis Testing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</vt:lpstr>
      <vt:lpstr>Alter underlying variation</vt:lpstr>
      <vt:lpstr>Alter the number of replicates</vt:lpstr>
      <vt:lpstr>Power to detect a difference of means of -15</vt:lpstr>
      <vt:lpstr>Power to detect varying levels of difference in mean differences</vt:lpstr>
      <vt:lpstr>Expectations for this workshop</vt:lpstr>
      <vt:lpstr>Outline for this workshop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Reuben Thomas</cp:lastModifiedBy>
  <cp:revision>197</cp:revision>
  <cp:lastPrinted>2018-09-20T23:56:57Z</cp:lastPrinted>
  <dcterms:created xsi:type="dcterms:W3CDTF">2019-03-13T22:39:35Z</dcterms:created>
  <dcterms:modified xsi:type="dcterms:W3CDTF">2019-09-25T16:29:52Z</dcterms:modified>
</cp:coreProperties>
</file>