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71" r:id="rId2"/>
    <p:sldId id="644" r:id="rId3"/>
    <p:sldId id="531" r:id="rId4"/>
    <p:sldId id="530" r:id="rId5"/>
    <p:sldId id="617" r:id="rId6"/>
    <p:sldId id="643" r:id="rId7"/>
    <p:sldId id="630" r:id="rId8"/>
    <p:sldId id="615" r:id="rId9"/>
    <p:sldId id="631" r:id="rId10"/>
    <p:sldId id="633" r:id="rId11"/>
    <p:sldId id="634" r:id="rId12"/>
    <p:sldId id="637" r:id="rId13"/>
    <p:sldId id="638" r:id="rId14"/>
    <p:sldId id="639" r:id="rId15"/>
    <p:sldId id="642" r:id="rId16"/>
    <p:sldId id="528" r:id="rId17"/>
    <p:sldId id="6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83828"/>
  </p:normalViewPr>
  <p:slideViewPr>
    <p:cSldViewPr snapToGrid="0" snapToObjects="1">
      <p:cViewPr varScale="1">
        <p:scale>
          <a:sx n="91" d="100"/>
          <a:sy n="91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4E32-DB12-6143-B5EF-64609B596D1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3026-7AF8-9B4C-89E3-A4FB0E569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ech.gatech.edu/bitstream/handle/1853/35125/efron_videostream.html?sequence=8&amp;isAllowed=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Intro to RNA-</a:t>
            </a:r>
            <a:r>
              <a:rPr lang="en-US" dirty="0" err="1"/>
              <a:t>seq</a:t>
            </a:r>
            <a:r>
              <a:rPr lang="en-US" dirty="0"/>
              <a:t> workshop materials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gladstone</a:t>
            </a:r>
            <a:r>
              <a:rPr lang="en-US" dirty="0"/>
              <a:t>-institutes/Bioinformatics-Workshops/wiki/Introduction-to-RNA-</a:t>
            </a:r>
            <a:r>
              <a:rPr lang="en-US" dirty="0" err="1"/>
              <a:t>Seq</a:t>
            </a:r>
            <a:r>
              <a:rPr lang="en-US" dirty="0"/>
              <a:t>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reading for theory:</a:t>
            </a:r>
          </a:p>
          <a:p>
            <a:endParaRPr lang="en-US" dirty="0"/>
          </a:p>
          <a:p>
            <a:r>
              <a:rPr lang="en-US" dirty="0"/>
              <a:t>1. Chen, </a:t>
            </a:r>
            <a:r>
              <a:rPr lang="en-US" dirty="0" err="1"/>
              <a:t>Yunshun</a:t>
            </a:r>
            <a:r>
              <a:rPr lang="en-US" dirty="0"/>
              <a:t>, Aaron TL </a:t>
            </a:r>
            <a:r>
              <a:rPr lang="en-US" dirty="0" err="1"/>
              <a:t>Lun</a:t>
            </a:r>
            <a:r>
              <a:rPr lang="en-US" dirty="0"/>
              <a:t>, and Gordon K. Smyth. "Differential expression analysis of complex RNA-</a:t>
            </a:r>
            <a:r>
              <a:rPr lang="en-US" dirty="0" err="1"/>
              <a:t>seq</a:t>
            </a:r>
            <a:r>
              <a:rPr lang="en-US" dirty="0"/>
              <a:t> experiments using </a:t>
            </a:r>
            <a:r>
              <a:rPr lang="en-US" dirty="0" err="1"/>
              <a:t>edgeR</a:t>
            </a:r>
            <a:r>
              <a:rPr lang="en-US" dirty="0"/>
              <a:t>." </a:t>
            </a:r>
            <a:r>
              <a:rPr lang="en-US" i="1" dirty="0"/>
              <a:t>Statistical analysis of next generation sequencing data</a:t>
            </a:r>
            <a:r>
              <a:rPr lang="en-US" dirty="0"/>
              <a:t>. Springer, Cham, 2014. 51-74.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Anders, S, Huber, W (2010). Differential expression analysis for sequence count data.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 Biology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R106.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Bullard JH,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Purdom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Hansen KD,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Dudoit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(2010) Evaluation of statistical methods for normalization and differential expression in mRNA-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experiments.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BMC Bioinformatics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94.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https://smartech.gatech.edu/bitstream/handle/1853/35125/efron_videostream.html?sequence=8&amp;isAllowed=y</a:t>
            </a:r>
            <a:endParaRPr lang="en-US" dirty="0"/>
          </a:p>
          <a:p>
            <a:endParaRPr lang="en-US" dirty="0"/>
          </a:p>
          <a:p>
            <a:r>
              <a:rPr lang="en-US" dirty="0"/>
              <a:t>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Proceedings of the Third Berkeley Symposium on Mathematical Statistics and Probability, Volume 1: Contributions to the Theory of Statistics, 157--163, University of California Press, Berkeley, Calif., 1956. https://</a:t>
            </a:r>
            <a:r>
              <a:rPr lang="en-US" dirty="0" err="1"/>
              <a:t>projecteuclid.org</a:t>
            </a:r>
            <a:r>
              <a:rPr lang="en-US" dirty="0"/>
              <a:t>/</a:t>
            </a:r>
            <a:r>
              <a:rPr lang="en-US" dirty="0" err="1"/>
              <a:t>euclid.bsmsp</a:t>
            </a:r>
            <a:r>
              <a:rPr lang="en-US" dirty="0"/>
              <a:t>/1200501653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8CD-1973-0B4C-8B08-9E625982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B88-1EB4-DE47-9D79-181D4D0E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477-607E-914C-9FC3-8B42693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1491-7F10-0241-B0C1-1D67232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A6A1-01D8-C64C-9AB1-2DEFA0E7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8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91A5-96DB-A549-BC0B-6C7EEA5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C871F-382C-474E-B994-3D19F9CD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ABF8-70B5-8040-A565-C4E2AB9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5CFE-B38A-D54C-81AE-A67EC2B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457D-DA88-6A4B-ADEE-E76C760D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02E9A-9DA5-DD47-823B-5C17906B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107C-941C-9B48-BBC0-10009511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E267-A665-7342-81FD-5BEFCB4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25AB-21B0-F74E-B440-04971C57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424-3EE4-C545-8244-FCFFF05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117342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8BD16-FD3B-A446-AB45-8AC5C1110C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D979B-F425-AC4D-A789-DB9A55802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5781-DF97-CA4F-B7FE-9A68C7FCF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5E51-BE09-5F4C-8BE3-49781470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2CF6-D4EA-F949-9E6C-7D2C1328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99CB-B20D-DC4E-93CC-CC4B0D3B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BA3-CF50-9942-8223-FD1DF36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A83F-2386-2442-B50C-44D717A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245E-F8A0-4B47-9863-259D752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7E28-8733-1E4D-8886-5FE16A05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0793-EFA1-704D-9DEE-9E81FC53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DCCD-DA8F-3F48-8877-F333FE3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793C-1B37-E94A-BE3A-9C69196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A758-E438-7D46-9645-CC93E74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4B8-8A30-094B-92D8-7BF7D5A73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E5658-DB48-3A49-A23E-FCC587A3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D46C-3BD5-054F-ABB7-BE4660B7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7B92-32D4-9E40-8253-4AC5A1A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A7EC-614C-334B-9CAE-9E8F17F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E879-3529-6244-8E9F-5E489050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499A-60D5-BB4B-91C0-AF26A694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CF9D-45B0-C345-9D79-A62A906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F5B4-8B49-C346-A03B-47EBBA9B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18979-C57C-4949-A65C-2938F60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EE6D-0CA8-414C-A807-E14E8CE0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1FC72-06D2-9849-ADFE-4C12CAB2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8446-95C4-3242-9FBE-7301017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DABF-5A5E-D542-99B6-F5FB4D3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8D1C-C723-4546-B1BE-7A5AF644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8147-F8B4-4C4B-A589-B38C06F5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C93C-7DD8-2A4D-B5F4-656B626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0A162-F512-9F4B-8177-615AD3D3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C1417-BF70-8D4D-AFD1-66F8C371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33E5-F9D3-174D-A6C8-E2846E6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7222-F390-884F-977E-65207CB7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42E7-538A-F94E-8BF0-D52B070B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A2656-5B96-A644-B3E3-D299FE2F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0151-8770-2F4F-BAEA-9DDA8A6C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8CA9C-22A7-AC49-8CAF-02000AF9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499B-2210-354B-BAE2-BA5C8F9E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B32-6840-9C4E-984E-72FD15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942A9-0D95-3D42-B1A2-540DE6603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0289-72CD-044F-A24A-60941A88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CCBD-6033-2E4D-BFFB-1E433CAC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20D7-35B9-6E40-8B1C-72FF082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2197-7FC2-C44D-A1B7-CD3D124C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DDAE-8E36-C04A-A1B9-FA1855FB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0258-5C15-9C46-AF7A-6DAA11E4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9F40-E7E9-344E-B790-B64EECDE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ABE4-71DA-EF42-9B6B-EF221EC5F2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245B-F91A-5C43-A931-EEE93AD1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ED2F-B267-9449-AFEF-0415D507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-course-feedback.questionpro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Krishna Choudhary</a:t>
            </a:r>
          </a:p>
          <a:p>
            <a:r>
              <a:rPr lang="en-US" dirty="0"/>
              <a:t>Bioinformatics Core, GIDB</a:t>
            </a:r>
          </a:p>
          <a:p>
            <a:r>
              <a:rPr lang="en-US" dirty="0"/>
              <a:t>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385454"/>
            <a:ext cx="10806545" cy="2658533"/>
          </a:xfrm>
          <a:solidFill>
            <a:schemeClr val="accent5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 analysis: </a:t>
            </a:r>
            <a:br>
              <a:rPr lang="en-US" dirty="0"/>
            </a:br>
            <a:r>
              <a:rPr lang="en-US" dirty="0"/>
              <a:t>From counts to differentially expressed genes using </a:t>
            </a:r>
            <a:r>
              <a:rPr lang="en-US" dirty="0" err="1"/>
              <a:t>edgeR</a:t>
            </a:r>
            <a:r>
              <a:rPr lang="en-US" dirty="0"/>
              <a:t>-quasi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56211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857441"/>
            <a:ext cx="6111154" cy="484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2722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ensure high power for detection and high specificity when faced with noise? </a:t>
            </a:r>
          </a:p>
          <a:p>
            <a:endParaRPr lang="en-US" dirty="0"/>
          </a:p>
          <a:p>
            <a:r>
              <a:rPr lang="en-US" dirty="0"/>
              <a:t>Can we make reliable inferences for genes with very low counts? What should we consider “very low”?</a:t>
            </a:r>
          </a:p>
        </p:txBody>
      </p:sp>
    </p:spTree>
    <p:extLst>
      <p:ext uri="{BB962C8B-B14F-4D97-AF65-F5344CB8AC3E}">
        <p14:creationId xmlns:p14="http://schemas.microsoft.com/office/powerpoint/2010/main" val="284056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EDF88-CB6E-FE49-965A-991B773BF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798"/>
          </a:xfrm>
        </p:spPr>
        <p:txBody>
          <a:bodyPr/>
          <a:lstStyle/>
          <a:p>
            <a:r>
              <a:rPr lang="en-US" dirty="0"/>
              <a:t>Variation in sequencing depths =&gt; Need to normalize counts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B4776-28BC-9645-961E-7649C9C4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other than differential gene expression that cause variation in counts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38FDBF-490E-A142-8B83-34784E85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56345"/>
              </p:ext>
            </p:extLst>
          </p:nvPr>
        </p:nvGraphicFramePr>
        <p:xfrm>
          <a:off x="2084545" y="2842757"/>
          <a:ext cx="3086538" cy="3354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269">
                  <a:extLst>
                    <a:ext uri="{9D8B030D-6E8A-4147-A177-3AD203B41FA5}">
                      <a16:colId xmlns:a16="http://schemas.microsoft.com/office/drawing/2014/main" val="435521736"/>
                    </a:ext>
                  </a:extLst>
                </a:gridCol>
                <a:gridCol w="1543269">
                  <a:extLst>
                    <a:ext uri="{9D8B030D-6E8A-4147-A177-3AD203B41FA5}">
                      <a16:colId xmlns:a16="http://schemas.microsoft.com/office/drawing/2014/main" val="408168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23085177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21628857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01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23919152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88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22490570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21382233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5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19884434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077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793AB6-8515-D345-B9DD-EBCE9E2B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60587"/>
              </p:ext>
            </p:extLst>
          </p:nvPr>
        </p:nvGraphicFramePr>
        <p:xfrm>
          <a:off x="6593485" y="2848306"/>
          <a:ext cx="3233684" cy="33489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6842">
                  <a:extLst>
                    <a:ext uri="{9D8B030D-6E8A-4147-A177-3AD203B41FA5}">
                      <a16:colId xmlns:a16="http://schemas.microsoft.com/office/drawing/2014/main" val="2835238069"/>
                    </a:ext>
                  </a:extLst>
                </a:gridCol>
                <a:gridCol w="1616842">
                  <a:extLst>
                    <a:ext uri="{9D8B030D-6E8A-4147-A177-3AD203B41FA5}">
                      <a16:colId xmlns:a16="http://schemas.microsoft.com/office/drawing/2014/main" val="513191"/>
                    </a:ext>
                  </a:extLst>
                </a:gridCol>
              </a:tblGrid>
              <a:tr h="225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1239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20213223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19720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21509988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50786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22073815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09828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21837341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0833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24638939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1301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24581591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6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</p:spPr>
            <p:txBody>
              <a:bodyPr/>
              <a:lstStyle/>
              <a:p>
                <a:r>
                  <a:rPr lang="en-US" dirty="0"/>
                  <a:t># reads for YFG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Amount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YFG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x Total reads</a:t>
                </a:r>
              </a:p>
              <a:p>
                <a:endParaRPr lang="en-US" sz="800" dirty="0"/>
              </a:p>
              <a:p>
                <a:r>
                  <a:rPr lang="en-US" dirty="0"/>
                  <a:t>Need to normalize for difference in total reads between samples. </a:t>
                </a:r>
              </a:p>
              <a:p>
                <a:pPr lvl="1"/>
                <a:r>
                  <a:rPr lang="en-US" dirty="0"/>
                  <a:t>Might be enough if total nucleic acid is the same in both samples.</a:t>
                </a:r>
              </a:p>
              <a:p>
                <a:pPr lvl="1"/>
                <a:r>
                  <a:rPr lang="en-US" dirty="0"/>
                  <a:t>Example: technical replicates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Need to account for difference in sample composition.</a:t>
                </a:r>
              </a:p>
              <a:p>
                <a:pPr lvl="1"/>
                <a:r>
                  <a:rPr lang="en-US" dirty="0"/>
                  <a:t>Assume that the large majority of genes are not differential.</a:t>
                </a:r>
              </a:p>
              <a:p>
                <a:pPr lvl="1"/>
                <a:r>
                  <a:rPr lang="en-US" dirty="0"/>
                  <a:t>Adjust counts such that for most genes, counts are not differential.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  <a:blipFill>
                <a:blip r:embed="rId3"/>
                <a:stretch>
                  <a:fillRect t="-1881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BB38D1-8BFA-BA45-95E6-F98AE6E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Observed counts depend on total reads sequenced and sample composition</a:t>
            </a:r>
          </a:p>
        </p:txBody>
      </p:sp>
    </p:spTree>
    <p:extLst>
      <p:ext uri="{BB962C8B-B14F-4D97-AF65-F5344CB8AC3E}">
        <p14:creationId xmlns:p14="http://schemas.microsoft.com/office/powerpoint/2010/main" val="4757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reference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 and A values for all genes.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genes that fall in the tails of M and A distributions.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variance of M 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TMM --- the weighted average of trimmed M-values.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Size factor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𝑇𝑀𝑀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Adjust such that these multiply to 1.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  <a:blipFill>
                <a:blip r:embed="rId2"/>
                <a:stretch>
                  <a:fillRect t="-345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02808E-D64D-1B40-AF1B-2DE180E7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 Trimmed Mean of M-values </a:t>
            </a:r>
          </a:p>
        </p:txBody>
      </p:sp>
    </p:spTree>
    <p:extLst>
      <p:ext uri="{BB962C8B-B14F-4D97-AF65-F5344CB8AC3E}">
        <p14:creationId xmlns:p14="http://schemas.microsoft.com/office/powerpoint/2010/main" val="10291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69B29-891B-BE48-B724-2D48F20D3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592026"/>
          </a:xfrm>
        </p:spPr>
        <p:txBody>
          <a:bodyPr/>
          <a:lstStyle/>
          <a:p>
            <a:r>
              <a:rPr lang="en-US" dirty="0"/>
              <a:t>RLE approach by Anders and Huber (2010)</a:t>
            </a:r>
          </a:p>
          <a:p>
            <a:pPr lvl="1"/>
            <a:r>
              <a:rPr lang="en-US" dirty="0"/>
              <a:t>Reference: geometric mean of all samples</a:t>
            </a:r>
          </a:p>
          <a:p>
            <a:pPr lvl="1"/>
            <a:r>
              <a:rPr lang="en-US" dirty="0"/>
              <a:t>Normalization factor: median ratio of each sample to the reference</a:t>
            </a:r>
          </a:p>
          <a:p>
            <a:pPr lvl="1"/>
            <a:r>
              <a:rPr lang="en-US" dirty="0"/>
              <a:t>Identical to TMM approach</a:t>
            </a:r>
          </a:p>
          <a:p>
            <a:pPr lvl="1"/>
            <a:r>
              <a:rPr lang="en-US" dirty="0"/>
              <a:t>See link in description for complete reference</a:t>
            </a:r>
          </a:p>
          <a:p>
            <a:pPr lvl="1"/>
            <a:endParaRPr lang="en-US" dirty="0"/>
          </a:p>
          <a:p>
            <a:r>
              <a:rPr lang="en-US" dirty="0"/>
              <a:t>Upper quartile normalization by Bullard et al (2010)</a:t>
            </a:r>
          </a:p>
          <a:p>
            <a:pPr lvl="1"/>
            <a:r>
              <a:rPr lang="en-US" dirty="0"/>
              <a:t>Normalization factor: 75% quantile of the counts for each sample</a:t>
            </a:r>
          </a:p>
          <a:p>
            <a:pPr lvl="1"/>
            <a:r>
              <a:rPr lang="en-US" dirty="0"/>
              <a:t>Not recommended in general</a:t>
            </a:r>
          </a:p>
          <a:p>
            <a:pPr lvl="1"/>
            <a:r>
              <a:rPr lang="en-US"/>
              <a:t>See link in description for complete reference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90BBE-48F1-0B40-AA05-BB7E9451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 to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5591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5D9FF-081C-1D4A-9610-36CF7A529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For an intuitive explanation by Bradley </a:t>
            </a:r>
            <a:r>
              <a:rPr lang="en-US" dirty="0" err="1"/>
              <a:t>Efron</a:t>
            </a:r>
            <a:r>
              <a:rPr lang="en-US" dirty="0"/>
              <a:t>, see link in description</a:t>
            </a:r>
          </a:p>
          <a:p>
            <a:endParaRPr lang="en-US" dirty="0"/>
          </a:p>
          <a:p>
            <a:r>
              <a:rPr lang="en-US" dirty="0"/>
              <a:t>Original paper: 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(see description for complete reference)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C335AD-367B-9440-BC1E-B6CD499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Empirical Bayes estimates of dispersion parameters: Learning from the experience of others</a:t>
            </a:r>
          </a:p>
        </p:txBody>
      </p:sp>
    </p:spTree>
    <p:extLst>
      <p:ext uri="{BB962C8B-B14F-4D97-AF65-F5344CB8AC3E}">
        <p14:creationId xmlns:p14="http://schemas.microsoft.com/office/powerpoint/2010/main" val="390054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41519-BE24-CD46-917C-973842317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https://bioinformatics-course-feedback.questionpro.com/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~5 min.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43F3D-84FD-1B47-961E-CAF8E189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 to us!</a:t>
            </a:r>
          </a:p>
        </p:txBody>
      </p:sp>
    </p:spTree>
    <p:extLst>
      <p:ext uri="{BB962C8B-B14F-4D97-AF65-F5344CB8AC3E}">
        <p14:creationId xmlns:p14="http://schemas.microsoft.com/office/powerpoint/2010/main" val="85661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B6B1A-4123-924B-B2D9-B4EDDF2A060B}"/>
              </a:ext>
            </a:extLst>
          </p:cNvPr>
          <p:cNvSpPr txBox="1"/>
          <p:nvPr/>
        </p:nvSpPr>
        <p:spPr>
          <a:xfrm>
            <a:off x="4752109" y="2604655"/>
            <a:ext cx="500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8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DA7A6-C680-6B4C-A4CB-F4B71DCBA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/>
              <a:t>Familiarity with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Familiarity with RNA-</a:t>
            </a:r>
            <a:r>
              <a:rPr lang="en-US" dirty="0" err="1"/>
              <a:t>seq</a:t>
            </a:r>
            <a:r>
              <a:rPr lang="en-US" dirty="0"/>
              <a:t> protocol</a:t>
            </a:r>
          </a:p>
          <a:p>
            <a:r>
              <a:rPr lang="en-US" dirty="0"/>
              <a:t>Familiarity with basic concepts of hypothesis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06640-01E9-A74C-B283-8B232C9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background</a:t>
            </a:r>
          </a:p>
        </p:txBody>
      </p:sp>
    </p:spTree>
    <p:extLst>
      <p:ext uri="{BB962C8B-B14F-4D97-AF65-F5344CB8AC3E}">
        <p14:creationId xmlns:p14="http://schemas.microsoft.com/office/powerpoint/2010/main" val="17926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616E78-46ED-7B41-8A7A-79FBBDE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B60B-2D3C-C94E-ABEA-27D499A446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D0ED-2432-194F-8584-5C53B5CB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9"/>
            <a:ext cx="10515600" cy="456065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83B5B1-0BF2-544F-9FEF-117DAEBCED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Figure: Berge et al., 2018, PeerJ Preprints.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9C26A5-B375-3E48-B591-89519C10E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924151"/>
          </a:xfrm>
        </p:spPr>
        <p:txBody>
          <a:bodyPr/>
          <a:lstStyle/>
          <a:p>
            <a:r>
              <a:rPr lang="en-US" sz="2000" dirty="0"/>
              <a:t>What is the biological question that we seek to answer?</a:t>
            </a:r>
          </a:p>
          <a:p>
            <a:r>
              <a:rPr lang="en-US" sz="2000" dirty="0"/>
              <a:t>How many tissue types and/or time points to compare?</a:t>
            </a:r>
          </a:p>
          <a:p>
            <a:r>
              <a:rPr lang="en-US" sz="2000" dirty="0"/>
              <a:t>How deep should we sequence?</a:t>
            </a:r>
          </a:p>
          <a:p>
            <a:r>
              <a:rPr lang="en-US" sz="2000" dirty="0"/>
              <a:t>Read length?</a:t>
            </a:r>
          </a:p>
          <a:p>
            <a:r>
              <a:rPr lang="en-US" sz="2000" dirty="0"/>
              <a:t>Which sequencing platform?</a:t>
            </a:r>
          </a:p>
          <a:p>
            <a:r>
              <a:rPr lang="en-US" sz="2000" dirty="0"/>
              <a:t>Single-end or paired-end?</a:t>
            </a:r>
          </a:p>
          <a:p>
            <a:r>
              <a:rPr lang="en-US" sz="2000" dirty="0"/>
              <a:t>Pooling?</a:t>
            </a:r>
          </a:p>
          <a:p>
            <a:r>
              <a:rPr lang="en-US" sz="2000" dirty="0"/>
              <a:t>Biological replicates?</a:t>
            </a:r>
          </a:p>
          <a:p>
            <a:r>
              <a:rPr lang="en-US" sz="2000" dirty="0"/>
              <a:t>Technical replicates?</a:t>
            </a:r>
          </a:p>
          <a:p>
            <a:r>
              <a:rPr lang="en-US" sz="2000" dirty="0"/>
              <a:t>Additional considerations?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2E0AD-B03B-1646-83F9-6770A5F9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design influences data analysis.</a:t>
            </a:r>
            <a:br>
              <a:rPr lang="en-US" sz="3200" dirty="0"/>
            </a:br>
            <a:r>
              <a:rPr lang="en-US" sz="2800" dirty="0"/>
              <a:t>(should be planned to address relevant questions)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E9805-6744-EE44-B2F9-FC16F405DA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BDA5-68BE-9B41-9A9D-DAC070EF4275}"/>
              </a:ext>
            </a:extLst>
          </p:cNvPr>
          <p:cNvSpPr txBox="1"/>
          <p:nvPr/>
        </p:nvSpPr>
        <p:spPr>
          <a:xfrm>
            <a:off x="5984240" y="2875279"/>
            <a:ext cx="5369560" cy="29253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Not the subject matter today!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Workshop by Reuben Thomas: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Intro to statistics and experimental design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Reading material in Dropbox: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    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RNA sequencing data : hitchhiker’s guide 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to expression analysis 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by Berge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et al.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, 2018</a:t>
            </a:r>
            <a:endParaRPr lang="en-US" i="1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0413-77DE-8C48-80B4-DC2CA260E5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C60F-0B60-2449-B147-3C7543ABAA34}"/>
              </a:ext>
            </a:extLst>
          </p:cNvPr>
          <p:cNvSpPr txBox="1"/>
          <p:nvPr/>
        </p:nvSpPr>
        <p:spPr>
          <a:xfrm>
            <a:off x="4890052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FASTQ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F80A0-EF6D-084C-96B3-3C71A9B9D05F}"/>
              </a:ext>
            </a:extLst>
          </p:cNvPr>
          <p:cNvSpPr txBox="1"/>
          <p:nvPr/>
        </p:nvSpPr>
        <p:spPr>
          <a:xfrm>
            <a:off x="4890051" y="16233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Trim adapters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53C4B-F702-4441-8CE0-134B876A4133}"/>
              </a:ext>
            </a:extLst>
          </p:cNvPr>
          <p:cNvSpPr txBox="1"/>
          <p:nvPr/>
        </p:nvSpPr>
        <p:spPr>
          <a:xfrm>
            <a:off x="4890050" y="295192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Map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41DC4-BE61-B542-8C64-5844436AD609}"/>
              </a:ext>
            </a:extLst>
          </p:cNvPr>
          <p:cNvSpPr txBox="1"/>
          <p:nvPr/>
        </p:nvSpPr>
        <p:spPr>
          <a:xfrm>
            <a:off x="4890049" y="424069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Tally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BB5D-A9BA-9340-8286-5DC7949B2448}"/>
              </a:ext>
            </a:extLst>
          </p:cNvPr>
          <p:cNvSpPr txBox="1"/>
          <p:nvPr/>
        </p:nvSpPr>
        <p:spPr>
          <a:xfrm>
            <a:off x="4890048" y="560898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DGE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6064E-D2B6-0B41-AF2D-1B278C721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03234" y="1013791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D3E6C-D793-1341-830A-F52D3A97D341}"/>
              </a:ext>
            </a:extLst>
          </p:cNvPr>
          <p:cNvCxnSpPr/>
          <p:nvPr/>
        </p:nvCxnSpPr>
        <p:spPr>
          <a:xfrm flipH="1">
            <a:off x="6003230" y="2300907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F9D7A-8ED1-7D43-BBCD-3CA4AA997CF5}"/>
              </a:ext>
            </a:extLst>
          </p:cNvPr>
          <p:cNvCxnSpPr/>
          <p:nvPr/>
        </p:nvCxnSpPr>
        <p:spPr>
          <a:xfrm flipH="1">
            <a:off x="6003229" y="357394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BB80F-E8A8-644A-870C-2B7DB98A8D34}"/>
              </a:ext>
            </a:extLst>
          </p:cNvPr>
          <p:cNvCxnSpPr/>
          <p:nvPr/>
        </p:nvCxnSpPr>
        <p:spPr>
          <a:xfrm flipH="1">
            <a:off x="6003229" y="493560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8161F-9977-B742-8429-2FD9C49353F4}"/>
              </a:ext>
            </a:extLst>
          </p:cNvPr>
          <p:cNvSpPr txBox="1"/>
          <p:nvPr/>
        </p:nvSpPr>
        <p:spPr>
          <a:xfrm>
            <a:off x="993913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Sequencing center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97DEE-3E52-FF44-A909-F202C6F4397F}"/>
              </a:ext>
            </a:extLst>
          </p:cNvPr>
          <p:cNvCxnSpPr>
            <a:cxnSpLocks/>
          </p:cNvCxnSpPr>
          <p:nvPr/>
        </p:nvCxnSpPr>
        <p:spPr>
          <a:xfrm>
            <a:off x="3220278" y="725556"/>
            <a:ext cx="16697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96BC82-D63D-D149-ADA4-479E6ACF09CB}"/>
              </a:ext>
            </a:extLst>
          </p:cNvPr>
          <p:cNvCxnSpPr/>
          <p:nvPr/>
        </p:nvCxnSpPr>
        <p:spPr>
          <a:xfrm flipH="1">
            <a:off x="6003229" y="135172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35074-6B3E-BC46-94AD-2DD8EAE0B18A}"/>
              </a:ext>
            </a:extLst>
          </p:cNvPr>
          <p:cNvSpPr txBox="1"/>
          <p:nvPr/>
        </p:nvSpPr>
        <p:spPr>
          <a:xfrm>
            <a:off x="8289235" y="10137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7230D2-50F7-604D-9056-40915BD8C431}"/>
              </a:ext>
            </a:extLst>
          </p:cNvPr>
          <p:cNvCxnSpPr/>
          <p:nvPr/>
        </p:nvCxnSpPr>
        <p:spPr>
          <a:xfrm flipH="1">
            <a:off x="5983351" y="2577548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435AA4-E8CE-5A48-B8CB-6EF68D080B08}"/>
              </a:ext>
            </a:extLst>
          </p:cNvPr>
          <p:cNvSpPr txBox="1"/>
          <p:nvPr/>
        </p:nvSpPr>
        <p:spPr>
          <a:xfrm>
            <a:off x="8269357" y="2239617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3870C-6103-BA45-B5A0-2AE9D12B0C6E}"/>
              </a:ext>
            </a:extLst>
          </p:cNvPr>
          <p:cNvCxnSpPr/>
          <p:nvPr/>
        </p:nvCxnSpPr>
        <p:spPr>
          <a:xfrm flipH="1">
            <a:off x="6003229" y="3898620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C4E27D-DA51-E54D-BAB3-C32122D0DD0A}"/>
              </a:ext>
            </a:extLst>
          </p:cNvPr>
          <p:cNvSpPr txBox="1"/>
          <p:nvPr/>
        </p:nvSpPr>
        <p:spPr>
          <a:xfrm>
            <a:off x="8289235" y="3560689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A5D86-B2AA-9645-B41A-7DF54BD4EEDD}"/>
              </a:ext>
            </a:extLst>
          </p:cNvPr>
          <p:cNvCxnSpPr/>
          <p:nvPr/>
        </p:nvCxnSpPr>
        <p:spPr>
          <a:xfrm flipH="1">
            <a:off x="6003229" y="524040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E8FD63-6CBF-E84D-8A00-0357D4C8AE86}"/>
              </a:ext>
            </a:extLst>
          </p:cNvPr>
          <p:cNvSpPr txBox="1"/>
          <p:nvPr/>
        </p:nvSpPr>
        <p:spPr>
          <a:xfrm>
            <a:off x="8289235" y="490247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D1E172-C06A-8F48-A22D-A93DE5B9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" y="2957715"/>
            <a:ext cx="4047988" cy="1646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50085-5977-FD4C-AD3E-BA85E1B3C9AC}"/>
              </a:ext>
            </a:extLst>
          </p:cNvPr>
          <p:cNvSpPr txBox="1"/>
          <p:nvPr/>
        </p:nvSpPr>
        <p:spPr>
          <a:xfrm>
            <a:off x="4703949" y="4031673"/>
            <a:ext cx="2705924" cy="2392409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EA122-5C99-1E44-A754-F54B8918EDDD}"/>
              </a:ext>
            </a:extLst>
          </p:cNvPr>
          <p:cNvSpPr txBox="1"/>
          <p:nvPr/>
        </p:nvSpPr>
        <p:spPr>
          <a:xfrm>
            <a:off x="4370342" y="6411472"/>
            <a:ext cx="336819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subject matter for today.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E36-05DB-2042-97AF-BD3B7F24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" y="1499387"/>
            <a:ext cx="38989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D7403-CB21-B144-B6D3-D3DCE63B387F}"/>
              </a:ext>
            </a:extLst>
          </p:cNvPr>
          <p:cNvSpPr txBox="1"/>
          <p:nvPr/>
        </p:nvSpPr>
        <p:spPr>
          <a:xfrm>
            <a:off x="526473" y="4935603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(See link in description for a detailed slide deck on pre-processing.)</a:t>
            </a:r>
          </a:p>
        </p:txBody>
      </p:sp>
    </p:spTree>
    <p:extLst>
      <p:ext uri="{BB962C8B-B14F-4D97-AF65-F5344CB8AC3E}">
        <p14:creationId xmlns:p14="http://schemas.microsoft.com/office/powerpoint/2010/main" val="2142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21" grpId="0" animBg="1"/>
      <p:bldP spid="23" grpId="0" animBg="1"/>
      <p:bldP spid="27" grpId="0" animBg="1"/>
      <p:bldP spid="29" grpId="0" animBg="1"/>
      <p:bldP spid="2" grpId="0" animBg="1"/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ED6B3-21C3-F947-8FA6-886342F3C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Load and reformat the data</a:t>
            </a:r>
          </a:p>
          <a:p>
            <a:r>
              <a:rPr lang="en-US" dirty="0"/>
              <a:t>Exploratory visualization : MA plot</a:t>
            </a:r>
          </a:p>
          <a:p>
            <a:r>
              <a:rPr lang="en-US" dirty="0"/>
              <a:t>Create </a:t>
            </a:r>
            <a:r>
              <a:rPr lang="en-US" dirty="0" err="1"/>
              <a:t>DGElist</a:t>
            </a:r>
            <a:r>
              <a:rPr lang="en-US" dirty="0"/>
              <a:t> object and retrieve gene symbols</a:t>
            </a:r>
          </a:p>
          <a:p>
            <a:r>
              <a:rPr lang="en-US" dirty="0"/>
              <a:t>Filter genes with inadequate information</a:t>
            </a:r>
          </a:p>
          <a:p>
            <a:r>
              <a:rPr lang="en-US" dirty="0"/>
              <a:t>Normalize counts : </a:t>
            </a:r>
            <a:r>
              <a:rPr lang="en-US" i="1" dirty="0"/>
              <a:t>What’s under the hood?</a:t>
            </a:r>
          </a:p>
          <a:p>
            <a:r>
              <a:rPr lang="en-US" dirty="0"/>
              <a:t>Exploratory visualization : MDS and PCA plots</a:t>
            </a:r>
          </a:p>
          <a:p>
            <a:r>
              <a:rPr lang="en-US" dirty="0"/>
              <a:t>Define and fit a model</a:t>
            </a:r>
          </a:p>
          <a:p>
            <a:r>
              <a:rPr lang="en-US" dirty="0"/>
              <a:t>Hypothesis testing (four example hypotheses)</a:t>
            </a:r>
          </a:p>
          <a:p>
            <a:r>
              <a:rPr lang="en-US" dirty="0"/>
              <a:t>Save results as a table and explore in Excel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E8E30-DCF0-5E45-942E-5016C9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923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F5FFB-7480-A549-B06E-8314831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7956"/>
            <a:ext cx="10515600" cy="49481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E1349BF-0885-424D-876A-AB75BA8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for the workshop</a:t>
            </a:r>
          </a:p>
        </p:txBody>
      </p:sp>
    </p:spTree>
    <p:extLst>
      <p:ext uri="{BB962C8B-B14F-4D97-AF65-F5344CB8AC3E}">
        <p14:creationId xmlns:p14="http://schemas.microsoft.com/office/powerpoint/2010/main" val="7435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305AB-92E0-B941-8E0C-916EBE95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GEO accession: GSE60450</a:t>
            </a:r>
          </a:p>
          <a:p>
            <a:r>
              <a:rPr lang="en-US" dirty="0"/>
              <a:t>Tissue of origin: Mammary glands of mouse</a:t>
            </a:r>
          </a:p>
          <a:p>
            <a:r>
              <a:rPr lang="en-US" dirty="0"/>
              <a:t>Cell types: Basal stem-cell enriched cells (B) and committed luminal cells (L)</a:t>
            </a:r>
          </a:p>
          <a:p>
            <a:r>
              <a:rPr lang="en-US" dirty="0"/>
              <a:t>Biological conditions: Virgin, Lactating and Pregnant</a:t>
            </a:r>
          </a:p>
          <a:p>
            <a:r>
              <a:rPr lang="en-US" dirty="0"/>
              <a:t># of groups: 2 cell types x 3 conditions = 6 groups</a:t>
            </a:r>
          </a:p>
          <a:p>
            <a:r>
              <a:rPr lang="en-US" dirty="0"/>
              <a:t># of replicates: 2 of each group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B784-DF67-534F-82F2-57A72CE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F706-09ED-5E4E-9EBA-358851DBA1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765740"/>
            <a:ext cx="6111154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3944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comparisons are we interested in? 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vs L,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B.lactating</a:t>
            </a:r>
            <a:r>
              <a:rPr lang="en-US" dirty="0"/>
              <a:t> vs </a:t>
            </a:r>
            <a:r>
              <a:rPr lang="en-US" dirty="0" err="1"/>
              <a:t>L.pregnant</a:t>
            </a:r>
            <a:r>
              <a:rPr lang="en-US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them</a:t>
            </a:r>
          </a:p>
        </p:txBody>
      </p:sp>
    </p:spTree>
    <p:extLst>
      <p:ext uri="{BB962C8B-B14F-4D97-AF65-F5344CB8AC3E}">
        <p14:creationId xmlns:p14="http://schemas.microsoft.com/office/powerpoint/2010/main" val="2299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994</Words>
  <Application>Microsoft Macintosh PowerPoint</Application>
  <PresentationFormat>Widescreen</PresentationFormat>
  <Paragraphs>186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</vt:lpstr>
      <vt:lpstr>Lucida Grande</vt:lpstr>
      <vt:lpstr>Times New Roman</vt:lpstr>
      <vt:lpstr>Zapf Dingbats</vt:lpstr>
      <vt:lpstr>Office Theme</vt:lpstr>
      <vt:lpstr>RNA-seq data analysis:  From counts to differentially expressed genes using edgeR-quasi</vt:lpstr>
      <vt:lpstr>Assumed background</vt:lpstr>
      <vt:lpstr>Typical protocol</vt:lpstr>
      <vt:lpstr>Experiment design influences data analysis. (should be planned to address relevant questions)</vt:lpstr>
      <vt:lpstr>PowerPoint Presentation</vt:lpstr>
      <vt:lpstr>Outline</vt:lpstr>
      <vt:lpstr>Reference for the workshop</vt:lpstr>
      <vt:lpstr>Dataset</vt:lpstr>
      <vt:lpstr>Goal: To identify a set of genes that are differentially expressed</vt:lpstr>
      <vt:lpstr>Goal: To identify a set of genes that are differentially expressed</vt:lpstr>
      <vt:lpstr>Factors other than differential gene expression that cause variation in counts</vt:lpstr>
      <vt:lpstr>Observed counts depend on total reads sequenced and sample composition</vt:lpstr>
      <vt:lpstr>Normalization: Trimmed Mean of M-values </vt:lpstr>
      <vt:lpstr>Other approaches to normalization</vt:lpstr>
      <vt:lpstr>Empirical Bayes estimates of dispersion parameters: Learning from the experience of others</vt:lpstr>
      <vt:lpstr>Your feedback is important to us!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data analysis</dc:title>
  <dc:creator>Microsoft Office User</dc:creator>
  <cp:lastModifiedBy>Microsoft Office User</cp:lastModifiedBy>
  <cp:revision>171</cp:revision>
  <dcterms:created xsi:type="dcterms:W3CDTF">2019-11-11T19:09:23Z</dcterms:created>
  <dcterms:modified xsi:type="dcterms:W3CDTF">2020-03-25T07:14:12Z</dcterms:modified>
</cp:coreProperties>
</file>