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72" r:id="rId3"/>
  </p:sldMasterIdLst>
  <p:notesMasterIdLst>
    <p:notesMasterId r:id="rId8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5" r:id="rId71"/>
    <p:sldId id="324" r:id="rId72"/>
    <p:sldId id="326" r:id="rId73"/>
    <p:sldId id="327" r:id="rId74"/>
    <p:sldId id="328" r:id="rId75"/>
    <p:sldId id="329" r:id="rId76"/>
    <p:sldId id="330" r:id="rId77"/>
    <p:sldId id="331" r:id="rId78"/>
    <p:sldId id="332" r:id="rId79"/>
    <p:sldId id="333" r:id="rId80"/>
    <p:sldId id="334" r:id="rId81"/>
    <p:sldId id="335" r:id="rId82"/>
    <p:sldId id="336" r:id="rId8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32187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231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430822b0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4430822b0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407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4430822b04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4430822b0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31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4430822b04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4430822b04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09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4430822b0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4430822b0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087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4430822b04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4430822b0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63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4430822b04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4430822b0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870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44375e12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44375e12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007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375e12e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375e12e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10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4375e12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4375e12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724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4375e12e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4375e12e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71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430822b04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430822b04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4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4446d9b14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4446d9b14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115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446d9b141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446d9b14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573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4446d9b1f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4446d9b1f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029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4446d9b1f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4446d9b1f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848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446d9b1f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4446d9b1f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4446d9b1f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4446d9b1f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741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4446d9b1f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4446d9b1f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03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4446d9b1f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4446d9b1f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918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4446d9b1f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4446d9b1f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093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4446d9b1f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4446d9b1f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58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430822b04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430822b0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997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4446d9b1f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4446d9b1f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682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446d9b1f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446d9b1f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7119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4446d9b1f5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4446d9b1f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617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4446d9b1f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4446d9b1f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813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446d9b1f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446d9b1f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77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4446d9b1f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4446d9b1f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3133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443e5ffbd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443e5ffbd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2194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43e5ffbd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43e5ffbd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336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443e5ffbd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443e5ffbd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184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443e5ffbd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443e5ffbd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80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430822b04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430822b0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1827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45727b7c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45727b7c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234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5727b7c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5727b7c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045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43e5ffbd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43e5ffbd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96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5727b7ce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5727b7ce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874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461087cc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461087cc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49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461087cc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461087cc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728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4461087cc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4461087cc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0804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4461087cc9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4461087cc9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2275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4579514ac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4579514ac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1216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4579514ac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4579514ac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18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430822b04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430822b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8439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446e453d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446e453d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9325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4794ca571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4794ca57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8757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446f8fee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446f8fee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2365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4794ca571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4794ca571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7516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44d8ff711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44d8ff711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9363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44d8ff711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44d8ff711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7956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4d8ff711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4d8ff711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23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430822b04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430822b0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91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4430822b04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4430822b0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282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4430822b0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4430822b0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327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430822b04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430822b0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92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AE90DB-8B4C-1B39-9FBB-CE81C109856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E87B5F8E-53C6-7279-42D3-1A3025A500C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4A3AEC4-72AB-DBF5-BD22-352B18027A94}"/>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64835226-1C71-B2F3-D352-3DD7C8593AE7}"/>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92CCCD0F-BAA3-95B1-D8AA-652C022D2CF7}"/>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9534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BA3885-D686-8122-0CD5-A751F23B9B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CE38CE7-452E-775D-8447-355EB6C51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F13932-B062-D6EE-AC0B-1971F3748EBB}"/>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C028BC70-3AEB-AFC8-CCCB-A221723C9D6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7D9C85E2-F778-7CC5-DF7B-B7437FB4E4DA}"/>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47683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1BDEE-571A-9388-B31D-E14F25170D7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7DA75D1-0B51-5964-4196-D7077CB0814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187F892-0397-4966-D022-5D618D49E813}"/>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A503A82E-7D29-9E26-7A0A-975080B375F3}"/>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08A7A911-B2FB-577A-32DF-7B455B10DBB2}"/>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58607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51BDF6-8E2B-232A-0397-56CD1E25AA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5FA793B-420B-3FCB-C6CD-71F2563E98A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C0BEA13-9BDC-016B-F4A5-576BA2CDB3C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B073BC1-E679-86CF-A538-7EC1438B059C}"/>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EB789822-05D6-AB20-9EC5-8A5B07F7C5B4}"/>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085605B8-AC73-057F-09CA-0EC052EEA957}"/>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57426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BD6B96-DF1B-0B6C-7FBB-031F91660780}"/>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533D04A-DAF9-095D-43D5-0551005EA93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1BEB05D-D908-B861-C702-76FA59E416D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D2A7D9-A71B-5094-1540-5D036042202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ACADB8A-FA3B-CA46-BE71-275B7917A91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7B228AB-651B-9496-A723-A92BC6CA8FA7}"/>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8" name="Footer Placeholder 7">
            <a:extLst>
              <a:ext uri="{FF2B5EF4-FFF2-40B4-BE49-F238E27FC236}">
                <a16:creationId xmlns="" xmlns:a16="http://schemas.microsoft.com/office/drawing/2014/main" id="{8031BF3A-6FEA-D4FB-07B8-6018C77BDA8F}"/>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 xmlns:a16="http://schemas.microsoft.com/office/drawing/2014/main" id="{AB8ACEAD-EECC-702D-2219-8A04F1B6311B}"/>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07656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D9564-250D-9A32-A61C-2CE5FE972B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381C737-9BC6-6691-F0AA-F4A6D82ECFC9}"/>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4" name="Footer Placeholder 3">
            <a:extLst>
              <a:ext uri="{FF2B5EF4-FFF2-40B4-BE49-F238E27FC236}">
                <a16:creationId xmlns="" xmlns:a16="http://schemas.microsoft.com/office/drawing/2014/main" id="{5C3076DA-6185-1E51-8FBB-098859F5FE93}"/>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 xmlns:a16="http://schemas.microsoft.com/office/drawing/2014/main" id="{3EAB662B-BD6F-B196-9AAB-3AEF619724B9}"/>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62929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CAF22C2-6E36-CEDD-6017-7797480EE3FF}"/>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3" name="Footer Placeholder 2">
            <a:extLst>
              <a:ext uri="{FF2B5EF4-FFF2-40B4-BE49-F238E27FC236}">
                <a16:creationId xmlns="" xmlns:a16="http://schemas.microsoft.com/office/drawing/2014/main" id="{5806423C-ABA4-9E51-4554-279B2A94A095}"/>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 xmlns:a16="http://schemas.microsoft.com/office/drawing/2014/main" id="{3BFE257A-B0A2-E74F-18F4-97766D1D6034}"/>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95626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FAB9D-01F4-B52F-D71E-2C173C432FB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D055088-1C62-A9E5-49A5-9BBC85D0114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F119B9E-2995-7516-C88A-CF485D941C4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EA8E578F-1A34-0A8C-4F42-6693971A0647}"/>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ACDA910C-DE42-3FDF-2CFE-47CD30F5728A}"/>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922207D5-1603-31B5-88F2-95D1670C83D7}"/>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1668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BB0DC-24C6-DAB2-3850-9E6BA3BAE4F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C824F77-00A0-0075-7A21-9AFBF3C8654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 xmlns:a16="http://schemas.microsoft.com/office/drawing/2014/main" id="{C31A7488-7957-36F4-EA97-05A162CD3D6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9C149BD1-A51C-4DE3-C65C-8574340DD9B7}"/>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EE3FDB95-38BB-BE20-5453-5DFD19705332}"/>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CEDA41DB-41BF-5BBE-C85B-DEBCA04A540A}"/>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61615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7627C5-09A5-A640-C866-A85D980687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E07A6B8-D013-A14D-2F23-7B44ACEB6D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8955BE0-C734-203C-7DC2-950B3EB834AD}"/>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D6692A45-06C8-2F5C-C90D-05708A0C2CE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93DA59CC-70B6-77C6-B6EF-7A2A1A37AF61}"/>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376332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9304576-A25B-5A47-1822-39132D25BDE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484EA09-F805-8454-7B7A-81C9B8E6710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CDB3668-4E1C-1B17-9C8C-55043F6D0E96}"/>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2CEEA612-012D-9D50-BDC1-96A8F6243A49}"/>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095EFCBA-CE15-5CCE-1A0A-BC1F6DDEB46E}"/>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6825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AE90DB-8B4C-1B39-9FBB-CE81C109856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E87B5F8E-53C6-7279-42D3-1A3025A500C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4A3AEC4-72AB-DBF5-BD22-352B18027A94}"/>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64835226-1C71-B2F3-D352-3DD7C8593AE7}"/>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92CCCD0F-BAA3-95B1-D8AA-652C022D2CF7}"/>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07069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BA3885-D686-8122-0CD5-A751F23B9B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CE38CE7-452E-775D-8447-355EB6C51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F13932-B062-D6EE-AC0B-1971F3748EBB}"/>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C028BC70-3AEB-AFC8-CCCB-A221723C9D6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7D9C85E2-F778-7CC5-DF7B-B7437FB4E4DA}"/>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04741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1BDEE-571A-9388-B31D-E14F25170D7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7DA75D1-0B51-5964-4196-D7077CB0814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187F892-0397-4966-D022-5D618D49E813}"/>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A503A82E-7D29-9E26-7A0A-975080B375F3}"/>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08A7A911-B2FB-577A-32DF-7B455B10DBB2}"/>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788385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51BDF6-8E2B-232A-0397-56CD1E25AA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5FA793B-420B-3FCB-C6CD-71F2563E98A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C0BEA13-9BDC-016B-F4A5-576BA2CDB3C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B073BC1-E679-86CF-A538-7EC1438B059C}"/>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EB789822-05D6-AB20-9EC5-8A5B07F7C5B4}"/>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085605B8-AC73-057F-09CA-0EC052EEA957}"/>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173202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BD6B96-DF1B-0B6C-7FBB-031F91660780}"/>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533D04A-DAF9-095D-43D5-0551005EA93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1BEB05D-D908-B861-C702-76FA59E416D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D2A7D9-A71B-5094-1540-5D036042202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ACADB8A-FA3B-CA46-BE71-275B7917A91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7B228AB-651B-9496-A723-A92BC6CA8FA7}"/>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8" name="Footer Placeholder 7">
            <a:extLst>
              <a:ext uri="{FF2B5EF4-FFF2-40B4-BE49-F238E27FC236}">
                <a16:creationId xmlns="" xmlns:a16="http://schemas.microsoft.com/office/drawing/2014/main" id="{8031BF3A-6FEA-D4FB-07B8-6018C77BDA8F}"/>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 xmlns:a16="http://schemas.microsoft.com/office/drawing/2014/main" id="{AB8ACEAD-EECC-702D-2219-8A04F1B6311B}"/>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24759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D9564-250D-9A32-A61C-2CE5FE972B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381C737-9BC6-6691-F0AA-F4A6D82ECFC9}"/>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4" name="Footer Placeholder 3">
            <a:extLst>
              <a:ext uri="{FF2B5EF4-FFF2-40B4-BE49-F238E27FC236}">
                <a16:creationId xmlns="" xmlns:a16="http://schemas.microsoft.com/office/drawing/2014/main" id="{5C3076DA-6185-1E51-8FBB-098859F5FE93}"/>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 xmlns:a16="http://schemas.microsoft.com/office/drawing/2014/main" id="{3EAB662B-BD6F-B196-9AAB-3AEF619724B9}"/>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449032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CAF22C2-6E36-CEDD-6017-7797480EE3FF}"/>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3" name="Footer Placeholder 2">
            <a:extLst>
              <a:ext uri="{FF2B5EF4-FFF2-40B4-BE49-F238E27FC236}">
                <a16:creationId xmlns="" xmlns:a16="http://schemas.microsoft.com/office/drawing/2014/main" id="{5806423C-ABA4-9E51-4554-279B2A94A095}"/>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 xmlns:a16="http://schemas.microsoft.com/office/drawing/2014/main" id="{3BFE257A-B0A2-E74F-18F4-97766D1D6034}"/>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0583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FAB9D-01F4-B52F-D71E-2C173C432FB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D055088-1C62-A9E5-49A5-9BBC85D0114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F119B9E-2995-7516-C88A-CF485D941C4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EA8E578F-1A34-0A8C-4F42-6693971A0647}"/>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ACDA910C-DE42-3FDF-2CFE-47CD30F5728A}"/>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922207D5-1603-31B5-88F2-95D1670C83D7}"/>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115600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BB0DC-24C6-DAB2-3850-9E6BA3BAE4F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C824F77-00A0-0075-7A21-9AFBF3C8654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 xmlns:a16="http://schemas.microsoft.com/office/drawing/2014/main" id="{C31A7488-7957-36F4-EA97-05A162CD3D6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9C149BD1-A51C-4DE3-C65C-8574340DD9B7}"/>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EE3FDB95-38BB-BE20-5453-5DFD19705332}"/>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CEDA41DB-41BF-5BBE-C85B-DEBCA04A540A}"/>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885300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7627C5-09A5-A640-C866-A85D980687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E07A6B8-D013-A14D-2F23-7B44ACEB6D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8955BE0-C734-203C-7DC2-950B3EB834AD}"/>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D6692A45-06C8-2F5C-C90D-05708A0C2CE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93DA59CC-70B6-77C6-B6EF-7A2A1A37AF61}"/>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56088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9304576-A25B-5A47-1822-39132D25BDE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484EA09-F805-8454-7B7A-81C9B8E6710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CDB3668-4E1C-1B17-9C8C-55043F6D0E96}"/>
              </a:ext>
            </a:extLst>
          </p:cNvPr>
          <p:cNvSpPr>
            <a:spLocks noGrp="1"/>
          </p:cNvSpPr>
          <p:nvPr>
            <p:ph type="dt" sz="half" idx="10"/>
          </p:nvPr>
        </p:nvSpPr>
        <p:spPr/>
        <p:txBody>
          <a:bodyPr/>
          <a:lstStyle/>
          <a:p>
            <a:fld id="{9F79EAF9-A7F6-4921-B3C8-CCE4748EAF82}" type="datetimeFigureOut">
              <a:rPr lang="en-IN" smtClean="0">
                <a:solidFill>
                  <a:prstClr val="black">
                    <a:tint val="75000"/>
                  </a:prstClr>
                </a:solidFill>
              </a:rPr>
              <a:pPr/>
              <a:t>17-08-2022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2CEEA612-012D-9D50-BDC1-96A8F6243A49}"/>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095EFCBA-CE15-5CCE-1A0A-BC1F6DDEB46E}"/>
              </a:ext>
            </a:extLst>
          </p:cNvPr>
          <p:cNvSpPr>
            <a:spLocks noGrp="1"/>
          </p:cNvSpPr>
          <p:nvPr>
            <p:ph type="sldNum" sz="quarter" idx="12"/>
          </p:nvPr>
        </p:nvSpPr>
        <p:spPr/>
        <p:txBody>
          <a:bodyPr/>
          <a:lstStyle/>
          <a:p>
            <a:fld id="{9F7B07B7-E699-4F06-A54C-5B3B1CBC902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4826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31825EA-7568-A253-9710-1C549F8E76A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81DD9D2-3DB9-BF2F-59A1-2AF3AEDBDC1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72B97F3-6A13-961E-8504-85D86A805F2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fld id="{9F79EAF9-A7F6-4921-B3C8-CCE4748EAF82}" type="datetimeFigureOut">
              <a:rPr lang="en-IN" kern="1200" smtClean="0">
                <a:solidFill>
                  <a:prstClr val="black">
                    <a:tint val="75000"/>
                  </a:prstClr>
                </a:solidFill>
                <a:latin typeface="Calibri" panose="020F0502020204030204"/>
              </a:rPr>
              <a:pPr>
                <a:buClrTx/>
                <a:buFontTx/>
                <a:buNone/>
              </a:pPr>
              <a:t>17-08-2022</a:t>
            </a:fld>
            <a:endParaRPr lang="en-IN" kern="1200">
              <a:solidFill>
                <a:prstClr val="black">
                  <a:tint val="75000"/>
                </a:prstClr>
              </a:solidFill>
              <a:latin typeface="Calibri" panose="020F0502020204030204"/>
            </a:endParaRPr>
          </a:p>
        </p:txBody>
      </p:sp>
      <p:sp>
        <p:nvSpPr>
          <p:cNvPr id="5" name="Footer Placeholder 4">
            <a:extLst>
              <a:ext uri="{FF2B5EF4-FFF2-40B4-BE49-F238E27FC236}">
                <a16:creationId xmlns="" xmlns:a16="http://schemas.microsoft.com/office/drawing/2014/main" id="{39538F3A-E604-C310-5FD1-2005DCAE017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en-IN" kern="1200">
              <a:solidFill>
                <a:prstClr val="black">
                  <a:tint val="75000"/>
                </a:prstClr>
              </a:solidFill>
              <a:latin typeface="Calibri" panose="020F0502020204030204"/>
            </a:endParaRPr>
          </a:p>
        </p:txBody>
      </p:sp>
      <p:sp>
        <p:nvSpPr>
          <p:cNvPr id="6" name="Slide Number Placeholder 5">
            <a:extLst>
              <a:ext uri="{FF2B5EF4-FFF2-40B4-BE49-F238E27FC236}">
                <a16:creationId xmlns="" xmlns:a16="http://schemas.microsoft.com/office/drawing/2014/main" id="{133EA180-243A-E328-43F5-40C4F3993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9F7B07B7-E699-4F06-A54C-5B3B1CBC902E}" type="slidenum">
              <a:rPr lang="en-IN" kern="1200" smtClean="0">
                <a:solidFill>
                  <a:prstClr val="black">
                    <a:tint val="75000"/>
                  </a:prstClr>
                </a:solidFill>
                <a:latin typeface="Calibri" panose="020F0502020204030204"/>
              </a:rPr>
              <a:pPr>
                <a:buClrTx/>
                <a:buFontTx/>
                <a:buNone/>
              </a:pPr>
              <a:t>‹#›</a:t>
            </a:fld>
            <a:endParaRPr lang="en-IN"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1597920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31825EA-7568-A253-9710-1C549F8E76A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81DD9D2-3DB9-BF2F-59A1-2AF3AEDBDC1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72B97F3-6A13-961E-8504-85D86A805F2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fld id="{9F79EAF9-A7F6-4921-B3C8-CCE4748EAF82}" type="datetimeFigureOut">
              <a:rPr lang="en-IN" kern="1200" smtClean="0">
                <a:solidFill>
                  <a:prstClr val="black">
                    <a:tint val="75000"/>
                  </a:prstClr>
                </a:solidFill>
                <a:latin typeface="Calibri" panose="020F0502020204030204"/>
              </a:rPr>
              <a:pPr>
                <a:buClrTx/>
                <a:buFontTx/>
                <a:buNone/>
              </a:pPr>
              <a:t>17-08-2022</a:t>
            </a:fld>
            <a:endParaRPr lang="en-IN" kern="1200">
              <a:solidFill>
                <a:prstClr val="black">
                  <a:tint val="75000"/>
                </a:prstClr>
              </a:solidFill>
              <a:latin typeface="Calibri" panose="020F0502020204030204"/>
            </a:endParaRPr>
          </a:p>
        </p:txBody>
      </p:sp>
      <p:sp>
        <p:nvSpPr>
          <p:cNvPr id="5" name="Footer Placeholder 4">
            <a:extLst>
              <a:ext uri="{FF2B5EF4-FFF2-40B4-BE49-F238E27FC236}">
                <a16:creationId xmlns="" xmlns:a16="http://schemas.microsoft.com/office/drawing/2014/main" id="{39538F3A-E604-C310-5FD1-2005DCAE017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en-IN" kern="1200">
              <a:solidFill>
                <a:prstClr val="black">
                  <a:tint val="75000"/>
                </a:prstClr>
              </a:solidFill>
              <a:latin typeface="Calibri" panose="020F0502020204030204"/>
            </a:endParaRPr>
          </a:p>
        </p:txBody>
      </p:sp>
      <p:sp>
        <p:nvSpPr>
          <p:cNvPr id="6" name="Slide Number Placeholder 5">
            <a:extLst>
              <a:ext uri="{FF2B5EF4-FFF2-40B4-BE49-F238E27FC236}">
                <a16:creationId xmlns="" xmlns:a16="http://schemas.microsoft.com/office/drawing/2014/main" id="{133EA180-243A-E328-43F5-40C4F3993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9F7B07B7-E699-4F06-A54C-5B3B1CBC902E}" type="slidenum">
              <a:rPr lang="en-IN" kern="1200" smtClean="0">
                <a:solidFill>
                  <a:prstClr val="black">
                    <a:tint val="75000"/>
                  </a:prstClr>
                </a:solidFill>
                <a:latin typeface="Calibri" panose="020F0502020204030204"/>
              </a:rPr>
              <a:pPr>
                <a:buClrTx/>
                <a:buFontTx/>
                <a:buNone/>
              </a:pPr>
              <a:t>‹#›</a:t>
            </a:fld>
            <a:endParaRPr lang="en-IN"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3060125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HTML/Attribute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Web/HTML/Element"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Web/HTML/Element"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mozilla.org/en-US/docs/Web/HTML/Attributes"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developer.mozilla.org/en-US/docs/Web/HTML/Element/iframe"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Web/HTML/Block-level_elements"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hyperlink" Target="https://developer.mozilla.org/en-US/docs/Web/HTML/Inline_elements"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image-map.net/"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developer.mozilla.org/en-US/docs/Web/HTML/Element"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www.tutorialspoint.com/html/html_entities.htm"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www.geeksforgeeks.org/html-deprecated-tags/"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Learn/Common_questions/What_is_a_domain_name#structure_of_domain_name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hyperlink" Target="https://github.com/HRpanchal1/wd-training-modul-1-2/blob/master/modul-1%20html/18table/table1.html" TargetMode="External"/><Relationship Id="rId2" Type="http://schemas.openxmlformats.org/officeDocument/2006/relationships/hyperlink" Target="https://github.com/HRpanchal1/wd-training-modul-1-2/blob/master/modul-1%20html/18table/intro.html" TargetMode="Externa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hyperlink" Target="https://github.com/HRpanchal1/wd-training-modul-1-2/tree/master/modul-1%20html/19Formb" TargetMode="Externa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8" Type="http://schemas.openxmlformats.org/officeDocument/2006/relationships/hyperlink" Target="https://www.tutorialspoint.com/html/html_menu_tag.htm" TargetMode="External"/><Relationship Id="rId3" Type="http://schemas.openxmlformats.org/officeDocument/2006/relationships/hyperlink" Target="https://www.tutorialspoint.com/html/html_center_tag.htm" TargetMode="External"/><Relationship Id="rId7" Type="http://schemas.openxmlformats.org/officeDocument/2006/relationships/hyperlink" Target="https://www.tutorialspoint.com/html/html_isindex_tag.htm" TargetMode="External"/><Relationship Id="rId12" Type="http://schemas.openxmlformats.org/officeDocument/2006/relationships/hyperlink" Target="https://www.tutorialspoint.com/html/html_xmp_tag.htm" TargetMode="External"/><Relationship Id="rId2" Type="http://schemas.openxmlformats.org/officeDocument/2006/relationships/hyperlink" Target="https://www.tutorialspoint.com/html/html_basefont_tag.htm" TargetMode="External"/><Relationship Id="rId1" Type="http://schemas.openxmlformats.org/officeDocument/2006/relationships/slideLayout" Target="../slideLayouts/slideLayout24.xml"/><Relationship Id="rId6" Type="http://schemas.openxmlformats.org/officeDocument/2006/relationships/hyperlink" Target="https://www.tutorialspoint.com/html/html_font_tag.htm" TargetMode="External"/><Relationship Id="rId11" Type="http://schemas.openxmlformats.org/officeDocument/2006/relationships/hyperlink" Target="https://www.tutorialspoint.com/html/html_u_tag.htm" TargetMode="External"/><Relationship Id="rId5" Type="http://schemas.openxmlformats.org/officeDocument/2006/relationships/hyperlink" Target="https://www.tutorialspoint.com/html/html_embed_tag.htm" TargetMode="External"/><Relationship Id="rId10" Type="http://schemas.openxmlformats.org/officeDocument/2006/relationships/hyperlink" Target="https://www.tutorialspoint.com/html/html_strike_tag.htm" TargetMode="External"/><Relationship Id="rId4" Type="http://schemas.openxmlformats.org/officeDocument/2006/relationships/hyperlink" Target="https://www.tutorialspoint.com/html/html_dir_tag.htm" TargetMode="External"/><Relationship Id="rId9" Type="http://schemas.openxmlformats.org/officeDocument/2006/relationships/hyperlink" Target="https://www.tutorialspoint.com/html/html_plaintext_tag.htm"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hyperlink" Target="https://www.w3schools.com/cssref/css_fonts_fallbacks.asp"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hyperlink" Target="https://github.com/HRpanchal1/wd-training-modul-1-2"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13016" y="-78401"/>
            <a:ext cx="8407584" cy="15578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u="sng" dirty="0" smtClean="0"/>
              <a:t/>
            </a:r>
            <a:br>
              <a:rPr lang="en" sz="2500" u="sng" dirty="0" smtClean="0"/>
            </a:br>
            <a:r>
              <a:rPr lang="en" sz="2500" u="sng" dirty="0"/>
              <a:t/>
            </a:r>
            <a:br>
              <a:rPr lang="en" sz="2500" u="sng" dirty="0"/>
            </a:br>
            <a:r>
              <a:rPr lang="en" sz="2500" u="sng" dirty="0" smtClean="0"/>
              <a:t>What </a:t>
            </a:r>
            <a:r>
              <a:rPr lang="en" sz="2500" u="sng" dirty="0"/>
              <a:t>is Internet?</a:t>
            </a:r>
            <a:endParaRPr sz="2500" u="sng" dirty="0"/>
          </a:p>
        </p:txBody>
      </p:sp>
      <p:sp>
        <p:nvSpPr>
          <p:cNvPr id="55" name="Google Shape;55;p13"/>
          <p:cNvSpPr txBox="1">
            <a:spLocks noGrp="1"/>
          </p:cNvSpPr>
          <p:nvPr>
            <p:ph type="subTitle" idx="1"/>
          </p:nvPr>
        </p:nvSpPr>
        <p:spPr>
          <a:xfrm>
            <a:off x="311700" y="1748108"/>
            <a:ext cx="8520600" cy="299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-&gt; Whatever we can see online is because of internet.</a:t>
            </a:r>
            <a:endParaRPr sz="1800"/>
          </a:p>
          <a:p>
            <a:pPr marL="0" lvl="0" indent="0" algn="l" rtl="0">
              <a:spcBef>
                <a:spcPts val="0"/>
              </a:spcBef>
              <a:spcAft>
                <a:spcPts val="0"/>
              </a:spcAft>
              <a:buNone/>
            </a:pPr>
            <a:r>
              <a:rPr lang="en" sz="1800"/>
              <a:t>-&gt; The Internet also called as net. </a:t>
            </a:r>
            <a:endParaRPr sz="1800"/>
          </a:p>
          <a:p>
            <a:pPr marL="0" lvl="0" indent="0" algn="l" rtl="0">
              <a:spcBef>
                <a:spcPts val="0"/>
              </a:spcBef>
              <a:spcAft>
                <a:spcPts val="0"/>
              </a:spcAft>
              <a:buNone/>
            </a:pPr>
            <a:r>
              <a:rPr lang="en" sz="1800"/>
              <a:t>-&gt; It is a worldwide system of computer networks.</a:t>
            </a:r>
            <a:endParaRPr sz="1800"/>
          </a:p>
          <a:p>
            <a:pPr marL="0" lvl="0" indent="0" algn="l" rtl="0">
              <a:spcBef>
                <a:spcPts val="0"/>
              </a:spcBef>
              <a:spcAft>
                <a:spcPts val="0"/>
              </a:spcAft>
              <a:buNone/>
            </a:pPr>
            <a:r>
              <a:rPr lang="en" sz="1800"/>
              <a:t>-&gt; By using Internet we can share any information online from one Pc to another.</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 Browser</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It is a an application to explore world wide web.</a:t>
            </a:r>
            <a:endParaRPr/>
          </a:p>
          <a:p>
            <a:pPr marL="0" lvl="0" indent="0" algn="l" rtl="0">
              <a:spcBef>
                <a:spcPts val="1200"/>
              </a:spcBef>
              <a:spcAft>
                <a:spcPts val="0"/>
              </a:spcAft>
              <a:buNone/>
            </a:pPr>
            <a:r>
              <a:rPr lang="en"/>
              <a:t>-&gt; It provide a interface between user and server.</a:t>
            </a:r>
            <a:endParaRPr/>
          </a:p>
          <a:p>
            <a:pPr marL="0" lvl="0" indent="0" algn="l" rtl="0">
              <a:spcBef>
                <a:spcPts val="1200"/>
              </a:spcBef>
              <a:spcAft>
                <a:spcPts val="0"/>
              </a:spcAft>
              <a:buNone/>
            </a:pPr>
            <a:r>
              <a:rPr lang="en"/>
              <a:t>-&gt; whatever a client or user want to see web browser helps to display the content.</a:t>
            </a:r>
            <a:endParaRPr/>
          </a:p>
          <a:p>
            <a:pPr marL="0" lvl="0" indent="0" algn="l" rtl="0">
              <a:spcBef>
                <a:spcPts val="1200"/>
              </a:spcBef>
              <a:spcAft>
                <a:spcPts val="1200"/>
              </a:spcAft>
              <a:buNone/>
            </a:pPr>
            <a:r>
              <a:rPr lang="en"/>
              <a:t>-&gt; The information which we want to display through web browser is transferred from HTTP.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Downloading Text Editor</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a:t>
            </a:r>
            <a:r>
              <a:rPr lang="en" u="sng">
                <a:solidFill>
                  <a:schemeClr val="hlink"/>
                </a:solidFill>
                <a:hlinkClick r:id="rId3"/>
              </a:rPr>
              <a:t>https://code.visualstudio.com/download</a:t>
            </a:r>
            <a:endParaRPr/>
          </a:p>
          <a:p>
            <a:pPr marL="0" lvl="0" indent="0" algn="l" rtl="0">
              <a:spcBef>
                <a:spcPts val="1200"/>
              </a:spcBef>
              <a:spcAft>
                <a:spcPts val="0"/>
              </a:spcAft>
              <a:buNone/>
            </a:pPr>
            <a:r>
              <a:rPr lang="en"/>
              <a:t>-&gt; from here we can download text editor.</a:t>
            </a:r>
            <a:endParaRPr/>
          </a:p>
          <a:p>
            <a:pPr marL="0" lvl="0" indent="0" algn="l" rtl="0">
              <a:spcBef>
                <a:spcPts val="1200"/>
              </a:spcBef>
              <a:spcAft>
                <a:spcPts val="1200"/>
              </a:spcAft>
              <a:buNone/>
            </a:pPr>
            <a:r>
              <a:rPr lang="en"/>
              <a:t>-&gt; During our course we will use Vs code as a text editor.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Structure</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Html structure is mainly divided into two parts.</a:t>
            </a:r>
            <a:endParaRPr/>
          </a:p>
          <a:p>
            <a:pPr marL="457200" lvl="0" indent="-342900" algn="l" rtl="0">
              <a:spcBef>
                <a:spcPts val="1200"/>
              </a:spcBef>
              <a:spcAft>
                <a:spcPts val="0"/>
              </a:spcAft>
              <a:buSzPts val="1800"/>
              <a:buAutoNum type="arabicPeriod"/>
            </a:pPr>
            <a:r>
              <a:rPr lang="en"/>
              <a:t>Head</a:t>
            </a:r>
            <a:endParaRPr/>
          </a:p>
          <a:p>
            <a:pPr marL="457200" lvl="0" indent="0" algn="l" rtl="0">
              <a:spcBef>
                <a:spcPts val="1200"/>
              </a:spcBef>
              <a:spcAft>
                <a:spcPts val="0"/>
              </a:spcAft>
              <a:buNone/>
            </a:pPr>
            <a:r>
              <a:rPr lang="en"/>
              <a:t>-&gt; It contains the information about the Html document. Like meta data, title, version, links etc.</a:t>
            </a:r>
            <a:endParaRPr/>
          </a:p>
          <a:p>
            <a:pPr marL="457200" lvl="0" indent="-342900" algn="l" rtl="0">
              <a:spcBef>
                <a:spcPts val="1200"/>
              </a:spcBef>
              <a:spcAft>
                <a:spcPts val="0"/>
              </a:spcAft>
              <a:buSzPts val="1800"/>
              <a:buAutoNum type="arabicPeriod"/>
            </a:pPr>
            <a:r>
              <a:rPr lang="en"/>
              <a:t>Body</a:t>
            </a:r>
            <a:endParaRPr/>
          </a:p>
          <a:p>
            <a:pPr marL="457200" lvl="0" indent="0" algn="l" rtl="0">
              <a:spcBef>
                <a:spcPts val="1200"/>
              </a:spcBef>
              <a:spcAft>
                <a:spcPts val="0"/>
              </a:spcAft>
              <a:buNone/>
            </a:pPr>
            <a:r>
              <a:rPr lang="en"/>
              <a:t>-&gt; It contain everything which we want to display on internet.</a:t>
            </a:r>
            <a:endParaRPr/>
          </a:p>
          <a:p>
            <a:pPr marL="45720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Structure</a:t>
            </a:r>
            <a:endParaRPr/>
          </a:p>
        </p:txBody>
      </p:sp>
      <p:sp>
        <p:nvSpPr>
          <p:cNvPr id="127" name="Google Shape;127;p25"/>
          <p:cNvSpPr txBox="1">
            <a:spLocks noGrp="1"/>
          </p:cNvSpPr>
          <p:nvPr>
            <p:ph type="body" idx="1"/>
          </p:nvPr>
        </p:nvSpPr>
        <p:spPr>
          <a:xfrm>
            <a:off x="311700" y="572700"/>
            <a:ext cx="8520600" cy="4132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&lt;!DOCTYPE html&gt;</a:t>
            </a:r>
            <a:endParaRPr/>
          </a:p>
          <a:p>
            <a:pPr marL="0" lvl="0" indent="0" algn="l" rtl="0">
              <a:spcBef>
                <a:spcPts val="1200"/>
              </a:spcBef>
              <a:spcAft>
                <a:spcPts val="0"/>
              </a:spcAft>
              <a:buNone/>
            </a:pPr>
            <a:r>
              <a:rPr lang="en"/>
              <a:t>&lt;html&gt;</a:t>
            </a:r>
            <a:endParaRPr/>
          </a:p>
          <a:p>
            <a:pPr marL="0" lvl="0" indent="0" algn="l" rtl="0">
              <a:spcBef>
                <a:spcPts val="1200"/>
              </a:spcBef>
              <a:spcAft>
                <a:spcPts val="0"/>
              </a:spcAft>
              <a:buNone/>
            </a:pPr>
            <a:r>
              <a:rPr lang="en"/>
              <a:t>&lt;head&gt;</a:t>
            </a:r>
            <a:endParaRPr/>
          </a:p>
          <a:p>
            <a:pPr marL="0" lvl="0" indent="0" algn="l" rtl="0">
              <a:spcBef>
                <a:spcPts val="1200"/>
              </a:spcBef>
              <a:spcAft>
                <a:spcPts val="0"/>
              </a:spcAft>
              <a:buNone/>
            </a:pPr>
            <a:r>
              <a:rPr lang="en"/>
              <a:t>       &lt;title&gt;Title of page&lt;/title&gt;</a:t>
            </a:r>
            <a:endParaRPr/>
          </a:p>
          <a:p>
            <a:pPr marL="0" lvl="0" indent="0" algn="l" rtl="0">
              <a:spcBef>
                <a:spcPts val="1200"/>
              </a:spcBef>
              <a:spcAft>
                <a:spcPts val="0"/>
              </a:spcAft>
              <a:buNone/>
            </a:pPr>
            <a:r>
              <a:rPr lang="en"/>
              <a:t>&lt;/head&gt;</a:t>
            </a:r>
            <a:endParaRPr/>
          </a:p>
          <a:p>
            <a:pPr marL="0" lvl="0" indent="0" algn="l" rtl="0">
              <a:spcBef>
                <a:spcPts val="1200"/>
              </a:spcBef>
              <a:spcAft>
                <a:spcPts val="0"/>
              </a:spcAft>
              <a:buNone/>
            </a:pPr>
            <a:r>
              <a:rPr lang="en"/>
              <a:t>&lt;body&gt;</a:t>
            </a:r>
            <a:endParaRPr/>
          </a:p>
          <a:p>
            <a:pPr marL="0" lvl="0" indent="0" algn="l" rtl="0">
              <a:spcBef>
                <a:spcPts val="1200"/>
              </a:spcBef>
              <a:spcAft>
                <a:spcPts val="0"/>
              </a:spcAft>
              <a:buNone/>
            </a:pPr>
            <a:r>
              <a:rPr lang="en"/>
              <a:t>	&lt;h1&gt;Heading&lt;/h1&gt;</a:t>
            </a:r>
            <a:endParaRPr/>
          </a:p>
          <a:p>
            <a:pPr marL="0" lvl="0" indent="0" algn="l" rtl="0">
              <a:spcBef>
                <a:spcPts val="1200"/>
              </a:spcBef>
              <a:spcAft>
                <a:spcPts val="0"/>
              </a:spcAft>
              <a:buNone/>
            </a:pPr>
            <a:r>
              <a:rPr lang="en"/>
              <a:t>	&lt;p&gt;Paragraph&lt;/p&gt;</a:t>
            </a:r>
            <a:endParaRPr/>
          </a:p>
          <a:p>
            <a:pPr marL="0" lvl="0" indent="0" algn="l" rtl="0">
              <a:spcBef>
                <a:spcPts val="1200"/>
              </a:spcBef>
              <a:spcAft>
                <a:spcPts val="0"/>
              </a:spcAft>
              <a:buNone/>
            </a:pPr>
            <a:r>
              <a:rPr lang="en"/>
              <a:t>&lt;/body&gt;</a:t>
            </a:r>
            <a:endParaRPr/>
          </a:p>
          <a:p>
            <a:pPr marL="0" lvl="0" indent="0" algn="l" rtl="0">
              <a:spcBef>
                <a:spcPts val="1200"/>
              </a:spcBef>
              <a:spcAft>
                <a:spcPts val="1200"/>
              </a:spcAft>
              <a:buNone/>
            </a:pPr>
            <a:r>
              <a:rPr lang="en"/>
              <a:t>&lt;/html&gt;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First Program in HTMl</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Clr>
                <a:schemeClr val="dk1"/>
              </a:buClr>
              <a:buSzPct val="61111"/>
              <a:buFont typeface="Arial"/>
              <a:buNone/>
            </a:pPr>
            <a:r>
              <a:rPr lang="en"/>
              <a:t>&lt;!DOCTYPE html&gt;</a:t>
            </a:r>
            <a:endParaRPr/>
          </a:p>
          <a:p>
            <a:pPr marL="0" lvl="0" indent="0" algn="l" rtl="0">
              <a:spcBef>
                <a:spcPts val="1200"/>
              </a:spcBef>
              <a:spcAft>
                <a:spcPts val="0"/>
              </a:spcAft>
              <a:buClr>
                <a:schemeClr val="dk1"/>
              </a:buClr>
              <a:buSzPct val="61111"/>
              <a:buFont typeface="Arial"/>
              <a:buNone/>
            </a:pPr>
            <a:r>
              <a:rPr lang="en"/>
              <a:t>&lt;html&gt;</a:t>
            </a:r>
            <a:endParaRPr/>
          </a:p>
          <a:p>
            <a:pPr marL="0" lvl="0" indent="0" algn="l" rtl="0">
              <a:spcBef>
                <a:spcPts val="1200"/>
              </a:spcBef>
              <a:spcAft>
                <a:spcPts val="0"/>
              </a:spcAft>
              <a:buClr>
                <a:schemeClr val="dk1"/>
              </a:buClr>
              <a:buSzPct val="61111"/>
              <a:buFont typeface="Arial"/>
              <a:buNone/>
            </a:pPr>
            <a:r>
              <a:rPr lang="en"/>
              <a:t>&lt;head&gt;</a:t>
            </a:r>
            <a:endParaRPr/>
          </a:p>
          <a:p>
            <a:pPr marL="0" lvl="0" indent="0" algn="l" rtl="0">
              <a:spcBef>
                <a:spcPts val="1200"/>
              </a:spcBef>
              <a:spcAft>
                <a:spcPts val="0"/>
              </a:spcAft>
              <a:buClr>
                <a:schemeClr val="dk1"/>
              </a:buClr>
              <a:buSzPct val="61111"/>
              <a:buFont typeface="Arial"/>
              <a:buNone/>
            </a:pPr>
            <a:r>
              <a:rPr lang="en"/>
              <a:t>       &lt;title&gt;Tops Technologies&lt;/title&gt;</a:t>
            </a:r>
            <a:endParaRPr/>
          </a:p>
          <a:p>
            <a:pPr marL="0" lvl="0" indent="0" algn="l" rtl="0">
              <a:spcBef>
                <a:spcPts val="1200"/>
              </a:spcBef>
              <a:spcAft>
                <a:spcPts val="0"/>
              </a:spcAft>
              <a:buClr>
                <a:schemeClr val="dk1"/>
              </a:buClr>
              <a:buSzPct val="61111"/>
              <a:buFont typeface="Arial"/>
              <a:buNone/>
            </a:pPr>
            <a:r>
              <a:rPr lang="en"/>
              <a:t>&lt;/head&gt;</a:t>
            </a:r>
            <a:endParaRPr/>
          </a:p>
          <a:p>
            <a:pPr marL="0" lvl="0" indent="0" algn="l" rtl="0">
              <a:spcBef>
                <a:spcPts val="1200"/>
              </a:spcBef>
              <a:spcAft>
                <a:spcPts val="0"/>
              </a:spcAft>
              <a:buClr>
                <a:schemeClr val="dk1"/>
              </a:buClr>
              <a:buSzPct val="61111"/>
              <a:buFont typeface="Arial"/>
              <a:buNone/>
            </a:pPr>
            <a:r>
              <a:rPr lang="en"/>
              <a:t>&lt;body&gt;</a:t>
            </a:r>
            <a:endParaRPr/>
          </a:p>
          <a:p>
            <a:pPr marL="0" lvl="0" indent="0" algn="l" rtl="0">
              <a:spcBef>
                <a:spcPts val="1200"/>
              </a:spcBef>
              <a:spcAft>
                <a:spcPts val="0"/>
              </a:spcAft>
              <a:buClr>
                <a:schemeClr val="dk1"/>
              </a:buClr>
              <a:buSzPct val="61111"/>
              <a:buFont typeface="Arial"/>
              <a:buNone/>
            </a:pPr>
            <a:r>
              <a:rPr lang="en"/>
              <a:t>	&lt;h1&gt;Tops&lt;/h1&gt;</a:t>
            </a:r>
            <a:endParaRPr/>
          </a:p>
          <a:p>
            <a:pPr marL="0" lvl="0" indent="0" algn="l" rtl="0">
              <a:spcBef>
                <a:spcPts val="1200"/>
              </a:spcBef>
              <a:spcAft>
                <a:spcPts val="0"/>
              </a:spcAft>
              <a:buClr>
                <a:schemeClr val="dk1"/>
              </a:buClr>
              <a:buSzPct val="61111"/>
              <a:buFont typeface="Arial"/>
              <a:buNone/>
            </a:pPr>
            <a:r>
              <a:rPr lang="en"/>
              <a:t>	&lt;p&gt;Best It Institute in Gujarat&lt;/p&gt;</a:t>
            </a:r>
            <a:endParaRPr/>
          </a:p>
          <a:p>
            <a:pPr marL="0" lvl="0" indent="0" algn="l" rtl="0">
              <a:spcBef>
                <a:spcPts val="1200"/>
              </a:spcBef>
              <a:spcAft>
                <a:spcPts val="0"/>
              </a:spcAft>
              <a:buClr>
                <a:schemeClr val="dk1"/>
              </a:buClr>
              <a:buSzPct val="61111"/>
              <a:buFont typeface="Arial"/>
              <a:buNone/>
            </a:pPr>
            <a:r>
              <a:rPr lang="en"/>
              <a:t>&lt;/body&gt;</a:t>
            </a:r>
            <a:endParaRPr/>
          </a:p>
          <a:p>
            <a:pPr marL="0" lvl="0" indent="0" algn="l" rtl="0">
              <a:spcBef>
                <a:spcPts val="1200"/>
              </a:spcBef>
              <a:spcAft>
                <a:spcPts val="1200"/>
              </a:spcAft>
              <a:buClr>
                <a:schemeClr val="dk1"/>
              </a:buClr>
              <a:buSzPct val="61111"/>
              <a:buFont typeface="Arial"/>
              <a:buNone/>
            </a:pPr>
            <a:r>
              <a:rPr lang="en"/>
              <a:t>&lt;/html&gt;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Introduction</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Html stand for Hypertext Markup Language.</a:t>
            </a:r>
            <a:endParaRPr/>
          </a:p>
          <a:p>
            <a:pPr marL="0" lvl="0" indent="0" algn="l" rtl="0">
              <a:spcBef>
                <a:spcPts val="1200"/>
              </a:spcBef>
              <a:spcAft>
                <a:spcPts val="0"/>
              </a:spcAft>
              <a:buNone/>
            </a:pPr>
            <a:r>
              <a:rPr lang="en"/>
              <a:t>-&gt; It consist a series of element.</a:t>
            </a:r>
            <a:endParaRPr/>
          </a:p>
          <a:p>
            <a:pPr marL="0" lvl="0" indent="0" algn="l" rtl="0">
              <a:spcBef>
                <a:spcPts val="1200"/>
              </a:spcBef>
              <a:spcAft>
                <a:spcPts val="0"/>
              </a:spcAft>
              <a:buNone/>
            </a:pPr>
            <a:r>
              <a:rPr lang="en"/>
              <a:t>-&gt; It describe a structure of a web page.</a:t>
            </a:r>
            <a:endParaRPr/>
          </a:p>
          <a:p>
            <a:pPr marL="0" lvl="0" indent="0" algn="l" rtl="0">
              <a:spcBef>
                <a:spcPts val="1200"/>
              </a:spcBef>
              <a:spcAft>
                <a:spcPts val="0"/>
              </a:spcAft>
              <a:buNone/>
            </a:pPr>
            <a:r>
              <a:rPr lang="en"/>
              <a:t>-&gt; The element of html tells the browser how to display content.</a:t>
            </a:r>
            <a:endParaRPr/>
          </a:p>
          <a:p>
            <a:pPr marL="0" lvl="0" indent="0" algn="l" rtl="0">
              <a:spcBef>
                <a:spcPts val="1200"/>
              </a:spcBef>
              <a:spcAft>
                <a:spcPts val="0"/>
              </a:spcAft>
              <a:buNone/>
            </a:pPr>
            <a:r>
              <a:rPr lang="en"/>
              <a:t>-&gt; Tim Berners Lee in 1993 first introduce the version of Html.</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Getting started</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What is html?</a:t>
            </a:r>
            <a:endParaRPr/>
          </a:p>
          <a:p>
            <a:pPr marL="0" lvl="0" indent="0" algn="l" rtl="0">
              <a:spcBef>
                <a:spcPts val="1200"/>
              </a:spcBef>
              <a:spcAft>
                <a:spcPts val="0"/>
              </a:spcAft>
              <a:buNone/>
            </a:pPr>
            <a:r>
              <a:rPr lang="en"/>
              <a:t>-&gt; structure of html</a:t>
            </a:r>
            <a:endParaRPr/>
          </a:p>
          <a:p>
            <a:pPr marL="0" lvl="0" indent="0" algn="l" rtl="0">
              <a:spcBef>
                <a:spcPts val="1200"/>
              </a:spcBef>
              <a:spcAft>
                <a:spcPts val="1200"/>
              </a:spcAft>
              <a:buNone/>
            </a:pPr>
            <a:r>
              <a:rPr lang="en"/>
              <a:t>-&gt; introduction of 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Element </a:t>
            </a:r>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first &lt;html&gt; is the root element of Html document it defines the html document.</a:t>
            </a:r>
            <a:endParaRPr/>
          </a:p>
          <a:p>
            <a:pPr marL="0" lvl="0" indent="0" algn="l" rtl="0">
              <a:spcBef>
                <a:spcPts val="1200"/>
              </a:spcBef>
              <a:spcAft>
                <a:spcPts val="0"/>
              </a:spcAft>
              <a:buNone/>
            </a:pPr>
            <a:r>
              <a:rPr lang="en"/>
              <a:t>-&gt; an html element consists of an opening tag - some content - closing tag.</a:t>
            </a:r>
            <a:endParaRPr/>
          </a:p>
          <a:p>
            <a:pPr marL="0" lvl="0" indent="0" algn="l" rtl="0">
              <a:spcBef>
                <a:spcPts val="1200"/>
              </a:spcBef>
              <a:spcAft>
                <a:spcPts val="1200"/>
              </a:spcAft>
              <a:buNone/>
            </a:pPr>
            <a:endParaRPr/>
          </a:p>
        </p:txBody>
      </p:sp>
      <p:pic>
        <p:nvPicPr>
          <p:cNvPr id="152" name="Google Shape;152;p29"/>
          <p:cNvPicPr preferRelativeResize="0"/>
          <p:nvPr/>
        </p:nvPicPr>
        <p:blipFill>
          <a:blip r:embed="rId3">
            <a:alphaModFix/>
          </a:blip>
          <a:stretch>
            <a:fillRect/>
          </a:stretch>
        </p:blipFill>
        <p:spPr>
          <a:xfrm>
            <a:off x="784350" y="2422275"/>
            <a:ext cx="6648900" cy="1891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Attributes</a:t>
            </a:r>
            <a:endParaRPr/>
          </a:p>
        </p:txBody>
      </p:sp>
      <p:sp>
        <p:nvSpPr>
          <p:cNvPr id="158" name="Google Shape;15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-&gt; they are used in html tag to change the behaviour of element or display of element.</a:t>
            </a:r>
            <a:endParaRPr/>
          </a:p>
          <a:p>
            <a:pPr marL="0" lvl="0" indent="0" algn="l" rtl="0">
              <a:spcBef>
                <a:spcPts val="1200"/>
              </a:spcBef>
              <a:spcAft>
                <a:spcPts val="0"/>
              </a:spcAft>
              <a:buNone/>
            </a:pPr>
            <a:r>
              <a:rPr lang="en"/>
              <a:t>-&gt; with the help of attributes we can change the color, size, fonts or whatever we want to change in an element.</a:t>
            </a:r>
            <a:endParaRPr/>
          </a:p>
          <a:p>
            <a:pPr marL="0" lvl="0" indent="0" algn="l" rtl="0">
              <a:spcBef>
                <a:spcPts val="1200"/>
              </a:spcBef>
              <a:spcAft>
                <a:spcPts val="0"/>
              </a:spcAft>
              <a:buNone/>
            </a:pPr>
            <a:r>
              <a:rPr lang="en"/>
              <a:t>-&gt; </a:t>
            </a:r>
            <a:r>
              <a:rPr lang="en" u="sng">
                <a:solidFill>
                  <a:schemeClr val="hlink"/>
                </a:solidFill>
                <a:hlinkClick r:id="rId3"/>
              </a:rPr>
              <a:t>https://developer.mozilla.org/en-US/docs/Web/HTML/Attributes</a:t>
            </a:r>
            <a:r>
              <a:rPr lang="en"/>
              <a:t> here we can check the various attributes used in html.</a:t>
            </a:r>
            <a:endParaRPr/>
          </a:p>
          <a:p>
            <a:pPr marL="0" lvl="0" indent="0" algn="l" rtl="0">
              <a:spcBef>
                <a:spcPts val="1200"/>
              </a:spcBef>
              <a:spcAft>
                <a:spcPts val="0"/>
              </a:spcAft>
              <a:buNone/>
            </a:pPr>
            <a:r>
              <a:rPr lang="en"/>
              <a:t>-&gt; They always come in start tag. Like &lt;starttag name=”value”&gt;content&lt;/endtag&gt;</a:t>
            </a:r>
            <a:endParaRPr/>
          </a:p>
          <a:p>
            <a:pPr marL="0" lvl="0" indent="0" algn="l" rtl="0">
              <a:spcBef>
                <a:spcPts val="1200"/>
              </a:spcBef>
              <a:spcAft>
                <a:spcPts val="0"/>
              </a:spcAft>
              <a:buNone/>
            </a:pPr>
            <a:r>
              <a:rPr lang="en"/>
              <a:t>-&gt; for eg. </a:t>
            </a:r>
            <a:endParaRPr/>
          </a:p>
          <a:p>
            <a:pPr marL="0" lvl="0" indent="0" algn="l" rtl="0">
              <a:spcBef>
                <a:spcPts val="1200"/>
              </a:spcBef>
              <a:spcAft>
                <a:spcPts val="1200"/>
              </a:spcAft>
              <a:buNone/>
            </a:pPr>
            <a:r>
              <a:rPr lang="en"/>
              <a:t>&lt;a href="</a:t>
            </a:r>
            <a:r>
              <a:rPr lang="en" u="sng">
                <a:solidFill>
                  <a:schemeClr val="accent5"/>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https://developer.mozilla.org/en-US/docs/Web/HTML/Attributes</a:t>
            </a:r>
            <a:r>
              <a:rPr lang="en"/>
              <a:t>"&gt;Visit For attributes&lt;/a&gt;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Basic Tags</a:t>
            </a: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-&gt; &lt;!DOCTYPE html&gt;</a:t>
            </a:r>
            <a:endParaRPr/>
          </a:p>
          <a:p>
            <a:pPr marL="0" lvl="0" indent="0" algn="l" rtl="0">
              <a:spcBef>
                <a:spcPts val="1200"/>
              </a:spcBef>
              <a:spcAft>
                <a:spcPts val="0"/>
              </a:spcAft>
              <a:buNone/>
            </a:pPr>
            <a:r>
              <a:rPr lang="en"/>
              <a:t>-&gt; &lt;html&gt;</a:t>
            </a:r>
            <a:endParaRPr/>
          </a:p>
          <a:p>
            <a:pPr marL="0" lvl="0" indent="0" algn="l" rtl="0">
              <a:spcBef>
                <a:spcPts val="1200"/>
              </a:spcBef>
              <a:spcAft>
                <a:spcPts val="0"/>
              </a:spcAft>
              <a:buNone/>
            </a:pPr>
            <a:r>
              <a:rPr lang="en"/>
              <a:t>-&gt; &lt;head&gt;</a:t>
            </a:r>
            <a:endParaRPr/>
          </a:p>
          <a:p>
            <a:pPr marL="0" lvl="0" indent="0" algn="l" rtl="0">
              <a:spcBef>
                <a:spcPts val="1200"/>
              </a:spcBef>
              <a:spcAft>
                <a:spcPts val="0"/>
              </a:spcAft>
              <a:buNone/>
            </a:pPr>
            <a:r>
              <a:rPr lang="en"/>
              <a:t>-&gt; &lt;title&gt;</a:t>
            </a:r>
            <a:endParaRPr/>
          </a:p>
          <a:p>
            <a:pPr marL="0" lvl="0" indent="0" algn="l" rtl="0">
              <a:spcBef>
                <a:spcPts val="1200"/>
              </a:spcBef>
              <a:spcAft>
                <a:spcPts val="0"/>
              </a:spcAft>
              <a:buNone/>
            </a:pPr>
            <a:r>
              <a:rPr lang="en"/>
              <a:t>-&gt; &lt;body&gt;</a:t>
            </a:r>
            <a:endParaRPr/>
          </a:p>
          <a:p>
            <a:pPr marL="0" lvl="0" indent="0" algn="l" rtl="0">
              <a:spcBef>
                <a:spcPts val="1200"/>
              </a:spcBef>
              <a:spcAft>
                <a:spcPts val="0"/>
              </a:spcAft>
              <a:buNone/>
            </a:pPr>
            <a:r>
              <a:rPr lang="en"/>
              <a:t>-&gt; &lt;h1&gt; to &lt;h6&gt;</a:t>
            </a:r>
            <a:endParaRPr/>
          </a:p>
          <a:p>
            <a:pPr marL="0" lvl="0" indent="0" algn="l" rtl="0">
              <a:spcBef>
                <a:spcPts val="1200"/>
              </a:spcBef>
              <a:spcAft>
                <a:spcPts val="0"/>
              </a:spcAft>
              <a:buNone/>
            </a:pPr>
            <a:r>
              <a:rPr lang="en"/>
              <a:t>-&gt; &lt;p&gt;</a:t>
            </a:r>
            <a:endParaRPr/>
          </a:p>
          <a:p>
            <a:pPr marL="0" lvl="0" indent="0" algn="l" rtl="0">
              <a:spcBef>
                <a:spcPts val="1200"/>
              </a:spcBef>
              <a:spcAft>
                <a:spcPts val="0"/>
              </a:spcAft>
              <a:buNone/>
            </a:pPr>
            <a:r>
              <a:rPr lang="en"/>
              <a:t>-&gt; &lt;br&gt;</a:t>
            </a:r>
            <a:endParaRPr/>
          </a:p>
          <a:p>
            <a:pPr marL="0" lvl="0" indent="0" algn="l" rtl="0">
              <a:spcBef>
                <a:spcPts val="1200"/>
              </a:spcBef>
              <a:spcAft>
                <a:spcPts val="0"/>
              </a:spcAft>
              <a:buNone/>
            </a:pPr>
            <a:r>
              <a:rPr lang="en"/>
              <a:t>-&gt; &lt;hr&gt;</a:t>
            </a:r>
            <a:endParaRPr/>
          </a:p>
          <a:p>
            <a:pPr marL="0" lvl="0" indent="0" algn="l" rtl="0">
              <a:spcBef>
                <a:spcPts val="1200"/>
              </a:spcBef>
              <a:spcAft>
                <a:spcPts val="1200"/>
              </a:spcAft>
              <a:buNone/>
            </a:pPr>
            <a:r>
              <a:rPr lang="en"/>
              <a:t>-&gt; for more </a:t>
            </a:r>
            <a:r>
              <a:rPr lang="en" u="sng">
                <a:solidFill>
                  <a:schemeClr val="hlink"/>
                </a:solidFill>
                <a:hlinkClick r:id="rId3"/>
              </a:rPr>
              <a:t>https://developer.mozilla.org/en-US/docs/Web/HTML/Element</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HTTP</a:t>
            </a:r>
            <a:endParaRPr u="sng"/>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Hypertext Transfer Protocol.</a:t>
            </a:r>
            <a:endParaRPr/>
          </a:p>
          <a:p>
            <a:pPr marL="0" lvl="0" indent="0" algn="l" rtl="0">
              <a:spcBef>
                <a:spcPts val="1200"/>
              </a:spcBef>
              <a:spcAft>
                <a:spcPts val="0"/>
              </a:spcAft>
              <a:buNone/>
            </a:pPr>
            <a:r>
              <a:rPr lang="en"/>
              <a:t>-&gt; It is the rule book for transferring any files eg. such as text, images, sound, video etc.</a:t>
            </a:r>
            <a:endParaRPr/>
          </a:p>
          <a:p>
            <a:pPr marL="0" lvl="0" indent="0" algn="l" rtl="0">
              <a:spcBef>
                <a:spcPts val="1200"/>
              </a:spcBef>
              <a:spcAft>
                <a:spcPts val="0"/>
              </a:spcAft>
              <a:buNone/>
            </a:pPr>
            <a:r>
              <a:rPr lang="en"/>
              <a:t>-&gt; And it is possible through web, when user open a browser they are indirectly using HTTP.</a:t>
            </a:r>
            <a:endParaRPr/>
          </a:p>
          <a:p>
            <a:pPr marL="0" lvl="0" indent="0" algn="l" rtl="0">
              <a:spcBef>
                <a:spcPts val="1200"/>
              </a:spcBef>
              <a:spcAft>
                <a:spcPts val="120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DOCTYPES</a:t>
            </a:r>
            <a:endParaRPr/>
          </a:p>
        </p:txBody>
      </p:sp>
      <p:sp>
        <p:nvSpPr>
          <p:cNvPr id="170" name="Google Shape;17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It is a first line of code when we write html document.</a:t>
            </a:r>
            <a:endParaRPr/>
          </a:p>
          <a:p>
            <a:pPr marL="0" lvl="0" indent="0" algn="l" rtl="0">
              <a:spcBef>
                <a:spcPts val="1200"/>
              </a:spcBef>
              <a:spcAft>
                <a:spcPts val="0"/>
              </a:spcAft>
              <a:buNone/>
            </a:pPr>
            <a:r>
              <a:rPr lang="en"/>
              <a:t>-&gt; It is a declaration of html document.</a:t>
            </a:r>
            <a:endParaRPr/>
          </a:p>
          <a:p>
            <a:pPr marL="0" lvl="0" indent="0" algn="l" rtl="0">
              <a:spcBef>
                <a:spcPts val="1200"/>
              </a:spcBef>
              <a:spcAft>
                <a:spcPts val="0"/>
              </a:spcAft>
              <a:buNone/>
            </a:pPr>
            <a:r>
              <a:rPr lang="en"/>
              <a:t>-&gt; it tells the browser that in which version we are writing the html document.</a:t>
            </a:r>
            <a:endParaRPr/>
          </a:p>
          <a:p>
            <a:pPr marL="0" lvl="0" indent="0" algn="l" rtl="0">
              <a:spcBef>
                <a:spcPts val="1200"/>
              </a:spcBef>
              <a:spcAft>
                <a:spcPts val="0"/>
              </a:spcAft>
              <a:buNone/>
            </a:pPr>
            <a:r>
              <a:rPr lang="en"/>
              <a:t>-&gt; It is not a tag it is just a declaration for telling the browser that what version we are using and then browser display accordingly.</a:t>
            </a:r>
            <a:endParaRPr/>
          </a:p>
          <a:p>
            <a:pPr marL="0" lvl="0" indent="0" algn="l" rtl="0">
              <a:spcBef>
                <a:spcPts val="1200"/>
              </a:spcBef>
              <a:spcAft>
                <a:spcPts val="1200"/>
              </a:spcAft>
              <a:buNone/>
            </a:pPr>
            <a:r>
              <a:rPr lang="en"/>
              <a:t>-&gt; This is written as &lt;!DOCTYPE html&gt;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Layout</a:t>
            </a:r>
            <a:endParaRPr/>
          </a:p>
        </p:txBody>
      </p:sp>
      <p:sp>
        <p:nvSpPr>
          <p:cNvPr id="176" name="Google Shape;17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77" name="Google Shape;177;p33"/>
          <p:cNvPicPr preferRelativeResize="0"/>
          <p:nvPr/>
        </p:nvPicPr>
        <p:blipFill>
          <a:blip r:embed="rId3">
            <a:alphaModFix/>
          </a:blip>
          <a:stretch>
            <a:fillRect/>
          </a:stretch>
        </p:blipFill>
        <p:spPr>
          <a:xfrm>
            <a:off x="1333963" y="1152463"/>
            <a:ext cx="5629275" cy="3724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2333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Layout</a:t>
            </a:r>
            <a:endParaRPr/>
          </a:p>
        </p:txBody>
      </p:sp>
      <p:sp>
        <p:nvSpPr>
          <p:cNvPr id="183" name="Google Shape;183;p34"/>
          <p:cNvSpPr txBox="1">
            <a:spLocks noGrp="1"/>
          </p:cNvSpPr>
          <p:nvPr>
            <p:ph type="body" idx="1"/>
          </p:nvPr>
        </p:nvSpPr>
        <p:spPr>
          <a:xfrm>
            <a:off x="233300" y="572700"/>
            <a:ext cx="8520600" cy="457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Html layout consist of several element like header, nav bar, section, article, aside, footer etc.</a:t>
            </a:r>
            <a:endParaRPr/>
          </a:p>
          <a:p>
            <a:pPr marL="0" lvl="0" indent="0" algn="l" rtl="0">
              <a:spcBef>
                <a:spcPts val="1200"/>
              </a:spcBef>
              <a:spcAft>
                <a:spcPts val="1200"/>
              </a:spcAft>
              <a:buNone/>
            </a:pPr>
            <a:r>
              <a:rPr lang="en"/>
              <a:t>-&gt; </a:t>
            </a:r>
            <a:endParaRPr/>
          </a:p>
        </p:txBody>
      </p:sp>
      <p:pic>
        <p:nvPicPr>
          <p:cNvPr id="184" name="Google Shape;184;p34"/>
          <p:cNvPicPr preferRelativeResize="0"/>
          <p:nvPr/>
        </p:nvPicPr>
        <p:blipFill>
          <a:blip r:embed="rId3">
            <a:alphaModFix/>
          </a:blip>
          <a:stretch>
            <a:fillRect/>
          </a:stretch>
        </p:blipFill>
        <p:spPr>
          <a:xfrm>
            <a:off x="2148600" y="1342078"/>
            <a:ext cx="4202625" cy="3724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&lt;!DOCTYPE html&gt;</a:t>
            </a:r>
            <a:endParaRPr/>
          </a:p>
          <a:p>
            <a:pPr marL="0" lvl="0" indent="0" algn="l" rtl="0">
              <a:spcBef>
                <a:spcPts val="1200"/>
              </a:spcBef>
              <a:spcAft>
                <a:spcPts val="0"/>
              </a:spcAft>
              <a:buNone/>
            </a:pPr>
            <a:r>
              <a:rPr lang="en"/>
              <a:t>&lt;html lang="en-US"&gt;</a:t>
            </a:r>
            <a:endParaRPr/>
          </a:p>
          <a:p>
            <a:pPr marL="0" lvl="0" indent="0" algn="l" rtl="0">
              <a:spcBef>
                <a:spcPts val="1200"/>
              </a:spcBef>
              <a:spcAft>
                <a:spcPts val="0"/>
              </a:spcAft>
              <a:buNone/>
            </a:pPr>
            <a:r>
              <a:rPr lang="en"/>
              <a:t>  &lt;head&gt;</a:t>
            </a:r>
            <a:endParaRPr/>
          </a:p>
          <a:p>
            <a:pPr marL="0" lvl="0" indent="0" algn="l" rtl="0">
              <a:spcBef>
                <a:spcPts val="1200"/>
              </a:spcBef>
              <a:spcAft>
                <a:spcPts val="0"/>
              </a:spcAft>
              <a:buNone/>
            </a:pPr>
            <a:r>
              <a:rPr lang="en"/>
              <a:t>    &lt;meta charset="utf-8"&gt;</a:t>
            </a:r>
            <a:endParaRPr/>
          </a:p>
          <a:p>
            <a:pPr marL="0" lvl="0" indent="0" algn="l" rtl="0">
              <a:spcBef>
                <a:spcPts val="1200"/>
              </a:spcBef>
              <a:spcAft>
                <a:spcPts val="0"/>
              </a:spcAft>
              <a:buNone/>
            </a:pPr>
            <a:r>
              <a:rPr lang="en"/>
              <a:t>    &lt;meta name="viewport" content="width=device-width"&gt;</a:t>
            </a:r>
            <a:endParaRPr/>
          </a:p>
          <a:p>
            <a:pPr marL="0" lvl="0" indent="0" algn="l" rtl="0">
              <a:spcBef>
                <a:spcPts val="1200"/>
              </a:spcBef>
              <a:spcAft>
                <a:spcPts val="0"/>
              </a:spcAft>
              <a:buNone/>
            </a:pPr>
            <a:r>
              <a:rPr lang="en"/>
              <a:t>    &lt;title&gt;My page title&lt;/title&gt;</a:t>
            </a:r>
            <a:endParaRPr/>
          </a:p>
          <a:p>
            <a:pPr marL="0" lvl="0" indent="0" algn="l" rtl="0">
              <a:spcBef>
                <a:spcPts val="1200"/>
              </a:spcBef>
              <a:spcAft>
                <a:spcPts val="0"/>
              </a:spcAft>
              <a:buNone/>
            </a:pPr>
            <a:r>
              <a:rPr lang="en"/>
              <a:t>    &lt;link rel="stylesheet" href="style.css"&gt;</a:t>
            </a:r>
            <a:endParaRPr/>
          </a:p>
          <a:p>
            <a:pPr marL="0" lvl="0" indent="0" algn="l" rtl="0">
              <a:spcBef>
                <a:spcPts val="1200"/>
              </a:spcBef>
              <a:spcAft>
                <a:spcPts val="0"/>
              </a:spcAft>
              <a:buClr>
                <a:schemeClr val="dk1"/>
              </a:buClr>
              <a:buSzPts val="1100"/>
              <a:buFont typeface="Arial"/>
              <a:buNone/>
            </a:pPr>
            <a:r>
              <a:rPr lang="en"/>
              <a:t>  &lt;/head&gt;</a:t>
            </a:r>
            <a:endParaRPr/>
          </a:p>
          <a:p>
            <a:pPr marL="0" lvl="0" indent="0" algn="l" rtl="0">
              <a:spcBef>
                <a:spcPts val="1200"/>
              </a:spcBef>
              <a:spcAft>
                <a:spcPts val="0"/>
              </a:spcAft>
              <a:buNone/>
            </a:pPr>
            <a:r>
              <a:rPr lang="en"/>
              <a:t>  &lt;body&gt;</a:t>
            </a:r>
            <a:endParaRPr/>
          </a:p>
          <a:p>
            <a:pPr marL="0" lvl="0" indent="0" algn="l" rtl="0">
              <a:spcBef>
                <a:spcPts val="1200"/>
              </a:spcBef>
              <a:spcAft>
                <a:spcPts val="0"/>
              </a:spcAft>
              <a:buNone/>
            </a:pPr>
            <a:r>
              <a:rPr lang="en"/>
              <a:t>&lt;header&gt;</a:t>
            </a:r>
            <a:endParaRPr/>
          </a:p>
          <a:p>
            <a:pPr marL="0" lvl="0" indent="0" algn="l" rtl="0">
              <a:spcBef>
                <a:spcPts val="1200"/>
              </a:spcBef>
              <a:spcAft>
                <a:spcPts val="0"/>
              </a:spcAft>
              <a:buClr>
                <a:schemeClr val="dk1"/>
              </a:buClr>
              <a:buSzPts val="1100"/>
              <a:buFont typeface="Arial"/>
              <a:buNone/>
            </a:pPr>
            <a:r>
              <a:rPr lang="en"/>
              <a:t>    &lt;h1&gt;</a:t>
            </a:r>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&lt;/header&gt;</a:t>
            </a:r>
            <a:endParaRPr sz="1300"/>
          </a:p>
          <a:p>
            <a:pPr marL="0" lvl="0" indent="0" algn="l" rtl="0">
              <a:spcBef>
                <a:spcPts val="1200"/>
              </a:spcBef>
              <a:spcAft>
                <a:spcPts val="0"/>
              </a:spcAft>
              <a:buNone/>
            </a:pPr>
            <a:r>
              <a:rPr lang="en" sz="1300"/>
              <a:t>    &lt;nav&gt;</a:t>
            </a:r>
            <a:endParaRPr sz="1300"/>
          </a:p>
          <a:p>
            <a:pPr marL="0" lvl="0" indent="0" algn="l" rtl="0">
              <a:spcBef>
                <a:spcPts val="1200"/>
              </a:spcBef>
              <a:spcAft>
                <a:spcPts val="0"/>
              </a:spcAft>
              <a:buNone/>
            </a:pPr>
            <a:r>
              <a:rPr lang="en" sz="1300"/>
              <a:t>      &lt;ul&gt;</a:t>
            </a:r>
            <a:endParaRPr sz="1300"/>
          </a:p>
          <a:p>
            <a:pPr marL="0" lvl="0" indent="0" algn="l" rtl="0">
              <a:spcBef>
                <a:spcPts val="1200"/>
              </a:spcBef>
              <a:spcAft>
                <a:spcPts val="0"/>
              </a:spcAft>
              <a:buNone/>
            </a:pPr>
            <a:r>
              <a:rPr lang="en" sz="1300"/>
              <a:t>        &lt;li&gt;Home&lt;/li&gt;</a:t>
            </a:r>
            <a:endParaRPr sz="1300"/>
          </a:p>
          <a:p>
            <a:pPr marL="0" lvl="0" indent="0" algn="l" rtl="0">
              <a:spcBef>
                <a:spcPts val="1200"/>
              </a:spcBef>
              <a:spcAft>
                <a:spcPts val="0"/>
              </a:spcAft>
              <a:buNone/>
            </a:pPr>
            <a:r>
              <a:rPr lang="en" sz="1300"/>
              <a:t>        &lt;li&gt;Our team&lt;/li&gt;</a:t>
            </a:r>
            <a:endParaRPr sz="1300"/>
          </a:p>
          <a:p>
            <a:pPr marL="0" lvl="0" indent="0" algn="l" rtl="0">
              <a:spcBef>
                <a:spcPts val="1200"/>
              </a:spcBef>
              <a:spcAft>
                <a:spcPts val="0"/>
              </a:spcAft>
              <a:buNone/>
            </a:pPr>
            <a:r>
              <a:rPr lang="en" sz="1300"/>
              <a:t>        &lt;li&gt;Projects&lt;/li&gt;</a:t>
            </a:r>
            <a:endParaRPr sz="1300"/>
          </a:p>
          <a:p>
            <a:pPr marL="0" lvl="0" indent="0" algn="l" rtl="0">
              <a:spcBef>
                <a:spcPts val="1200"/>
              </a:spcBef>
              <a:spcAft>
                <a:spcPts val="0"/>
              </a:spcAft>
              <a:buNone/>
            </a:pPr>
            <a:r>
              <a:rPr lang="en" sz="1300"/>
              <a:t>        &lt;li&gt;Contact&lt;/li&gt;</a:t>
            </a:r>
            <a:endParaRPr sz="1300"/>
          </a:p>
          <a:p>
            <a:pPr marL="0" lvl="0" indent="0" algn="l" rtl="0">
              <a:spcBef>
                <a:spcPts val="1200"/>
              </a:spcBef>
              <a:spcAft>
                <a:spcPts val="0"/>
              </a:spcAft>
              <a:buClr>
                <a:schemeClr val="dk1"/>
              </a:buClr>
              <a:buSzPts val="1100"/>
              <a:buFont typeface="Arial"/>
              <a:buNone/>
            </a:pPr>
            <a:r>
              <a:rPr lang="en" sz="1300"/>
              <a:t>      &lt;/ul&gt;</a:t>
            </a:r>
            <a:endParaRPr sz="1300"/>
          </a:p>
          <a:p>
            <a:pPr marL="0" lvl="0" indent="0" algn="l" rtl="0">
              <a:spcBef>
                <a:spcPts val="1200"/>
              </a:spcBef>
              <a:spcAft>
                <a:spcPts val="0"/>
              </a:spcAft>
              <a:buNone/>
            </a:pPr>
            <a:r>
              <a:rPr lang="en" sz="1300"/>
              <a:t>&lt;form&gt;</a:t>
            </a:r>
            <a:endParaRPr sz="1300"/>
          </a:p>
          <a:p>
            <a:pPr marL="0" lvl="0" indent="0" algn="l" rtl="0">
              <a:spcBef>
                <a:spcPts val="1200"/>
              </a:spcBef>
              <a:spcAft>
                <a:spcPts val="0"/>
              </a:spcAft>
              <a:buNone/>
            </a:pPr>
            <a:r>
              <a:rPr lang="en" sz="1300"/>
              <a:t>         &lt;input type="search" name="q" placeholder="Search query"&gt;</a:t>
            </a:r>
            <a:endParaRPr sz="1300"/>
          </a:p>
          <a:p>
            <a:pPr marL="0" lvl="0" indent="0" algn="l" rtl="0">
              <a:spcBef>
                <a:spcPts val="1200"/>
              </a:spcBef>
              <a:spcAft>
                <a:spcPts val="0"/>
              </a:spcAft>
              <a:buNone/>
            </a:pPr>
            <a:r>
              <a:rPr lang="en" sz="1300"/>
              <a:t>         &lt;input type="submit" value="Go!"&gt;</a:t>
            </a:r>
            <a:endParaRPr sz="1300"/>
          </a:p>
          <a:p>
            <a:pPr marL="0" lvl="0" indent="0" algn="l" rtl="0">
              <a:spcBef>
                <a:spcPts val="1200"/>
              </a:spcBef>
              <a:spcAft>
                <a:spcPts val="0"/>
              </a:spcAft>
              <a:buNone/>
            </a:pPr>
            <a:r>
              <a:rPr lang="en" sz="1300"/>
              <a:t>       &lt;/form&gt;</a:t>
            </a:r>
            <a:endParaRPr sz="1300"/>
          </a:p>
          <a:p>
            <a:pPr marL="0" lvl="0" indent="0" algn="l" rtl="0">
              <a:spcBef>
                <a:spcPts val="1200"/>
              </a:spcBef>
              <a:spcAft>
                <a:spcPts val="0"/>
              </a:spcAft>
              <a:buClr>
                <a:schemeClr val="dk1"/>
              </a:buClr>
              <a:buSzPts val="1100"/>
              <a:buFont typeface="Arial"/>
              <a:buNone/>
            </a:pPr>
            <a:r>
              <a:rPr lang="en" sz="1300"/>
              <a:t>     &lt;/nav&gt;</a:t>
            </a:r>
            <a:endParaRPr sz="1300"/>
          </a:p>
          <a:p>
            <a:pPr marL="0" lvl="0" indent="0" algn="l" rtl="0">
              <a:spcBef>
                <a:spcPts val="1200"/>
              </a:spcBef>
              <a:spcAft>
                <a:spcPts val="0"/>
              </a:spcAft>
              <a:buNone/>
            </a:pPr>
            <a:endParaRPr sz="1300"/>
          </a:p>
          <a:p>
            <a:pPr marL="0" lvl="0" indent="0" algn="l" rtl="0">
              <a:spcBef>
                <a:spcPts val="1200"/>
              </a:spcBef>
              <a:spcAft>
                <a:spcPts val="1200"/>
              </a:spcAft>
              <a:buNone/>
            </a:pP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&lt;main&gt;</a:t>
            </a:r>
            <a:endParaRPr/>
          </a:p>
          <a:p>
            <a:pPr marL="0" lvl="0" indent="0" algn="l" rtl="0">
              <a:spcBef>
                <a:spcPts val="1200"/>
              </a:spcBef>
              <a:spcAft>
                <a:spcPts val="0"/>
              </a:spcAft>
              <a:buNone/>
            </a:pPr>
            <a:r>
              <a:rPr lang="en"/>
              <a:t>&lt;article&gt;</a:t>
            </a:r>
            <a:endParaRPr/>
          </a:p>
          <a:p>
            <a:pPr marL="0" lvl="0" indent="0" algn="l" rtl="0">
              <a:spcBef>
                <a:spcPts val="1200"/>
              </a:spcBef>
              <a:spcAft>
                <a:spcPts val="0"/>
              </a:spcAft>
              <a:buNone/>
            </a:pPr>
            <a:r>
              <a:rPr lang="en"/>
              <a:t>&lt;h2&gt;heading 2&lt;/h2&gt;</a:t>
            </a:r>
            <a:endParaRPr/>
          </a:p>
          <a:p>
            <a:pPr marL="0" lvl="0" indent="0" algn="l" rtl="0">
              <a:spcBef>
                <a:spcPts val="1200"/>
              </a:spcBef>
              <a:spcAft>
                <a:spcPts val="0"/>
              </a:spcAft>
              <a:buNone/>
            </a:pPr>
            <a:r>
              <a:rPr lang="en"/>
              <a:t>&lt;p&gt;para &lt;/p&gt;</a:t>
            </a:r>
            <a:endParaRPr/>
          </a:p>
          <a:p>
            <a:pPr marL="0" lvl="0" indent="0" algn="l" rtl="0">
              <a:spcBef>
                <a:spcPts val="1200"/>
              </a:spcBef>
              <a:spcAft>
                <a:spcPts val="0"/>
              </a:spcAft>
              <a:buNone/>
            </a:pPr>
            <a:r>
              <a:rPr lang="en"/>
              <a:t>&lt;/article&gt;</a:t>
            </a:r>
            <a:endParaRPr/>
          </a:p>
          <a:p>
            <a:pPr marL="0" lvl="0" indent="0" algn="l" rtl="0">
              <a:spcBef>
                <a:spcPts val="1200"/>
              </a:spcBef>
              <a:spcAft>
                <a:spcPts val="0"/>
              </a:spcAft>
              <a:buNone/>
            </a:pPr>
            <a:r>
              <a:rPr lang="en"/>
              <a:t>&lt;aside&gt;</a:t>
            </a:r>
            <a:endParaRPr/>
          </a:p>
          <a:p>
            <a:pPr marL="0" lvl="0" indent="0" algn="l" rtl="0">
              <a:spcBef>
                <a:spcPts val="1200"/>
              </a:spcBef>
              <a:spcAft>
                <a:spcPts val="0"/>
              </a:spcAft>
              <a:buNone/>
            </a:pPr>
            <a:r>
              <a:rPr lang="en"/>
              <a:t>&lt;h3&gt;heading 3&lt;/h3&gt;</a:t>
            </a:r>
            <a:endParaRPr/>
          </a:p>
          <a:p>
            <a:pPr marL="0" lvl="0" indent="0" algn="l" rtl="0">
              <a:spcBef>
                <a:spcPts val="1200"/>
              </a:spcBef>
              <a:spcAft>
                <a:spcPts val="0"/>
              </a:spcAft>
              <a:buNone/>
            </a:pPr>
            <a:r>
              <a:rPr lang="en"/>
              <a:t>&lt;/aside&gt;</a:t>
            </a:r>
            <a:endParaRPr/>
          </a:p>
          <a:p>
            <a:pPr marL="0" lvl="0" indent="0" algn="l" rtl="0">
              <a:spcBef>
                <a:spcPts val="1200"/>
              </a:spcBef>
              <a:spcAft>
                <a:spcPts val="0"/>
              </a:spcAft>
              <a:buNone/>
            </a:pPr>
            <a:r>
              <a:rPr lang="en"/>
              <a:t>&lt;/main&gt;</a:t>
            </a:r>
            <a:endParaRPr/>
          </a:p>
          <a:p>
            <a:pPr marL="0" lvl="0" indent="0" algn="l" rtl="0">
              <a:spcBef>
                <a:spcPts val="1200"/>
              </a:spcBef>
              <a:spcAft>
                <a:spcPts val="0"/>
              </a:spcAft>
              <a:buNone/>
            </a:pPr>
            <a:r>
              <a:rPr lang="en"/>
              <a:t>&lt;footer&gt;</a:t>
            </a:r>
            <a:endParaRPr/>
          </a:p>
          <a:p>
            <a:pPr marL="0" lvl="0" indent="0" algn="l" rtl="0">
              <a:spcBef>
                <a:spcPts val="1200"/>
              </a:spcBef>
              <a:spcAft>
                <a:spcPts val="0"/>
              </a:spcAft>
              <a:buNone/>
            </a:pPr>
            <a:r>
              <a:rPr lang="en"/>
              <a:t>&lt;p&gt;para&lt;/p&gt;</a:t>
            </a:r>
            <a:endParaRPr/>
          </a:p>
          <a:p>
            <a:pPr marL="0" lvl="0" indent="0" algn="l" rtl="0">
              <a:spcBef>
                <a:spcPts val="1200"/>
              </a:spcBef>
              <a:spcAft>
                <a:spcPts val="0"/>
              </a:spcAft>
              <a:buNone/>
            </a:pPr>
            <a:r>
              <a:rPr lang="en"/>
              <a:t>&lt;/body&gt;</a:t>
            </a:r>
            <a:endParaRPr/>
          </a:p>
          <a:p>
            <a:pPr marL="0" lvl="0" indent="0" algn="l" rtl="0">
              <a:spcBef>
                <a:spcPts val="1200"/>
              </a:spcBef>
              <a:spcAft>
                <a:spcPts val="1200"/>
              </a:spcAft>
              <a:buNone/>
            </a:pPr>
            <a:r>
              <a:rPr lang="en"/>
              <a:t>&lt;/html&gt;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Head</a:t>
            </a:r>
            <a:endParaRPr/>
          </a:p>
        </p:txBody>
      </p:sp>
      <p:sp>
        <p:nvSpPr>
          <p:cNvPr id="205" name="Google Shape;205;p38"/>
          <p:cNvSpPr txBox="1">
            <a:spLocks noGrp="1"/>
          </p:cNvSpPr>
          <p:nvPr>
            <p:ph type="body" idx="1"/>
          </p:nvPr>
        </p:nvSpPr>
        <p:spPr>
          <a:xfrm>
            <a:off x="311700" y="572700"/>
            <a:ext cx="8520600" cy="44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-&gt; As we earlier discussed about Html head that what it consist :-</a:t>
            </a:r>
            <a:endParaRPr sz="1300"/>
          </a:p>
          <a:p>
            <a:pPr marL="0" lvl="0" indent="0" algn="l" rtl="0">
              <a:spcBef>
                <a:spcPts val="1200"/>
              </a:spcBef>
              <a:spcAft>
                <a:spcPts val="0"/>
              </a:spcAft>
              <a:buNone/>
            </a:pPr>
            <a:r>
              <a:rPr lang="en" sz="1300"/>
              <a:t>-&gt; So it contain some meta information such as document, style, script, title etc.which are machine readable like browser wants these info and act accordingly.</a:t>
            </a:r>
            <a:endParaRPr sz="1300"/>
          </a:p>
          <a:p>
            <a:pPr marL="0" lvl="0" indent="0" algn="l" rtl="0">
              <a:spcBef>
                <a:spcPts val="1200"/>
              </a:spcBef>
              <a:spcAft>
                <a:spcPts val="0"/>
              </a:spcAft>
              <a:buNone/>
            </a:pPr>
            <a:r>
              <a:rPr lang="en" sz="1300"/>
              <a:t>-&gt; for eg.</a:t>
            </a:r>
            <a:endParaRPr sz="1300"/>
          </a:p>
          <a:p>
            <a:pPr marL="0" lvl="0" indent="0" algn="l" rtl="0">
              <a:spcBef>
                <a:spcPts val="1200"/>
              </a:spcBef>
              <a:spcAft>
                <a:spcPts val="0"/>
              </a:spcAft>
              <a:buNone/>
            </a:pPr>
            <a:r>
              <a:rPr lang="en" sz="1300"/>
              <a:t>&lt;!DOCTYPE html&gt;</a:t>
            </a:r>
            <a:endParaRPr sz="1300"/>
          </a:p>
          <a:p>
            <a:pPr marL="0" lvl="0" indent="0" algn="l" rtl="0">
              <a:spcBef>
                <a:spcPts val="1200"/>
              </a:spcBef>
              <a:spcAft>
                <a:spcPts val="0"/>
              </a:spcAft>
              <a:buNone/>
            </a:pPr>
            <a:r>
              <a:rPr lang="en" sz="1300"/>
              <a:t>&lt;html lang="en-US"&gt;</a:t>
            </a:r>
            <a:endParaRPr sz="1300"/>
          </a:p>
          <a:p>
            <a:pPr marL="0" lvl="0" indent="0" algn="l" rtl="0">
              <a:spcBef>
                <a:spcPts val="1200"/>
              </a:spcBef>
              <a:spcAft>
                <a:spcPts val="0"/>
              </a:spcAft>
              <a:buNone/>
            </a:pPr>
            <a:r>
              <a:rPr lang="en" sz="1300"/>
              <a:t>  &lt;head&gt;</a:t>
            </a:r>
            <a:endParaRPr sz="1300"/>
          </a:p>
          <a:p>
            <a:pPr marL="0" lvl="0" indent="0" algn="l" rtl="0">
              <a:spcBef>
                <a:spcPts val="1200"/>
              </a:spcBef>
              <a:spcAft>
                <a:spcPts val="0"/>
              </a:spcAft>
              <a:buNone/>
            </a:pPr>
            <a:r>
              <a:rPr lang="en" sz="1300"/>
              <a:t>    &lt;meta charset="UTF-8"&gt;</a:t>
            </a:r>
            <a:endParaRPr sz="1300"/>
          </a:p>
          <a:p>
            <a:pPr marL="0" lvl="0" indent="0" algn="l" rtl="0">
              <a:spcBef>
                <a:spcPts val="1200"/>
              </a:spcBef>
              <a:spcAft>
                <a:spcPts val="0"/>
              </a:spcAft>
              <a:buNone/>
            </a:pPr>
            <a:r>
              <a:rPr lang="en" sz="1300"/>
              <a:t>    &lt;meta name="viewport" content="width=device-width"&gt;</a:t>
            </a:r>
            <a:endParaRPr sz="1300"/>
          </a:p>
          <a:p>
            <a:pPr marL="0" lvl="0" indent="0" algn="l" rtl="0">
              <a:spcBef>
                <a:spcPts val="1200"/>
              </a:spcBef>
              <a:spcAft>
                <a:spcPts val="0"/>
              </a:spcAft>
              <a:buNone/>
            </a:pPr>
            <a:r>
              <a:rPr lang="en" sz="1300"/>
              <a:t>    &lt;title&gt;Document title&lt;/title&gt;</a:t>
            </a:r>
            <a:endParaRPr sz="1300"/>
          </a:p>
          <a:p>
            <a:pPr marL="0" lvl="0" indent="0" algn="l" rtl="0">
              <a:spcBef>
                <a:spcPts val="1200"/>
              </a:spcBef>
              <a:spcAft>
                <a:spcPts val="0"/>
              </a:spcAft>
              <a:buNone/>
            </a:pPr>
            <a:r>
              <a:rPr lang="en" sz="1300"/>
              <a:t>  &lt;/head&gt;</a:t>
            </a:r>
            <a:endParaRPr sz="1300"/>
          </a:p>
          <a:p>
            <a:pPr marL="0" lvl="0" indent="0" algn="l" rtl="0">
              <a:spcBef>
                <a:spcPts val="1200"/>
              </a:spcBef>
              <a:spcAft>
                <a:spcPts val="0"/>
              </a:spcAft>
              <a:buClr>
                <a:schemeClr val="dk1"/>
              </a:buClr>
              <a:buSzPts val="1100"/>
              <a:buFont typeface="Arial"/>
              <a:buNone/>
            </a:pPr>
            <a:r>
              <a:rPr lang="en" sz="1300"/>
              <a:t>&lt;/html&gt;</a:t>
            </a:r>
            <a:endParaRPr sz="1300"/>
          </a:p>
          <a:p>
            <a:pPr marL="0" lvl="0" indent="0" algn="l" rtl="0">
              <a:spcBef>
                <a:spcPts val="1200"/>
              </a:spcBef>
              <a:spcAft>
                <a:spcPts val="1200"/>
              </a:spcAft>
              <a:buNone/>
            </a:pP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Meta</a:t>
            </a:r>
            <a:endParaRPr/>
          </a:p>
        </p:txBody>
      </p:sp>
      <p:sp>
        <p:nvSpPr>
          <p:cNvPr id="211" name="Google Shape;21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it contain some meta information which are generally meant for browser to read and display page accordingly.</a:t>
            </a:r>
            <a:endParaRPr/>
          </a:p>
          <a:p>
            <a:pPr marL="0" lvl="0" indent="0" algn="l" rtl="0">
              <a:spcBef>
                <a:spcPts val="1200"/>
              </a:spcBef>
              <a:spcAft>
                <a:spcPts val="0"/>
              </a:spcAft>
              <a:buNone/>
            </a:pPr>
            <a:r>
              <a:rPr lang="en"/>
              <a:t>-&gt; such as base, script, style, title, link etc.</a:t>
            </a:r>
            <a:endParaRPr/>
          </a:p>
          <a:p>
            <a:pPr marL="0" lvl="0" indent="0" algn="l" rtl="0">
              <a:spcBef>
                <a:spcPts val="1200"/>
              </a:spcBef>
              <a:spcAft>
                <a:spcPts val="0"/>
              </a:spcAft>
              <a:buNone/>
            </a:pPr>
            <a:r>
              <a:rPr lang="en"/>
              <a:t>-&gt; which character set we are using , viewport etc.</a:t>
            </a:r>
            <a:endParaRPr/>
          </a:p>
          <a:p>
            <a:pPr marL="0" lvl="0" indent="0" algn="l" rtl="0">
              <a:spcBef>
                <a:spcPts val="1200"/>
              </a:spcBef>
              <a:spcAft>
                <a:spcPts val="0"/>
              </a:spcAft>
              <a:buNone/>
            </a:pPr>
            <a:r>
              <a:rPr lang="en"/>
              <a:t>-&gt; These meta info are always written in the head section of a html document.</a:t>
            </a:r>
            <a:endParaRPr/>
          </a:p>
          <a:p>
            <a:pPr marL="0" lvl="0" indent="0" algn="l" rtl="0">
              <a:spcBef>
                <a:spcPts val="1200"/>
              </a:spcBef>
              <a:spcAft>
                <a:spcPts val="1200"/>
              </a:spcAft>
              <a:buNone/>
            </a:pPr>
            <a:r>
              <a:rPr lang="en"/>
              <a:t>-&gt; For eg as i mentioned in meta.html file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Script</a:t>
            </a:r>
            <a:endParaRPr/>
          </a:p>
        </p:txBody>
      </p:sp>
      <p:sp>
        <p:nvSpPr>
          <p:cNvPr id="217" name="Google Shape;21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This is used for adding javascript to html document..</a:t>
            </a:r>
            <a:endParaRPr/>
          </a:p>
          <a:p>
            <a:pPr marL="0" lvl="0" indent="0" algn="l" rtl="0">
              <a:spcBef>
                <a:spcPts val="1200"/>
              </a:spcBef>
              <a:spcAft>
                <a:spcPts val="0"/>
              </a:spcAft>
              <a:buNone/>
            </a:pPr>
            <a:r>
              <a:rPr lang="en"/>
              <a:t>-&gt; Syntax for adding javascript is</a:t>
            </a:r>
            <a:endParaRPr/>
          </a:p>
          <a:p>
            <a:pPr marL="0" lvl="0" indent="0" algn="l" rtl="0">
              <a:spcBef>
                <a:spcPts val="1200"/>
              </a:spcBef>
              <a:spcAft>
                <a:spcPts val="0"/>
              </a:spcAft>
              <a:buNone/>
            </a:pPr>
            <a:r>
              <a:rPr lang="en"/>
              <a:t>    &lt;script&gt;   &lt;/script&gt;</a:t>
            </a:r>
            <a:endParaRPr/>
          </a:p>
          <a:p>
            <a:pPr marL="0" lvl="0" indent="0" algn="l" rtl="0">
              <a:spcBef>
                <a:spcPts val="1200"/>
              </a:spcBef>
              <a:spcAft>
                <a:spcPts val="1200"/>
              </a:spcAft>
              <a:buNone/>
            </a:pPr>
            <a:r>
              <a:rPr lang="en"/>
              <a:t>-&gt; for eg i mentioned in script.html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Create Any Simple Web Page To Show Our Name</a:t>
            </a:r>
            <a:endParaRPr/>
          </a:p>
        </p:txBody>
      </p:sp>
      <p:sp>
        <p:nvSpPr>
          <p:cNvPr id="223" name="Google Shape;223;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-&gt; for this watch my name.html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29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HTTPS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Hypertext Transfer Protocol Secure.</a:t>
            </a:r>
            <a:endParaRPr/>
          </a:p>
          <a:p>
            <a:pPr marL="0" lvl="0" indent="0" algn="l" rtl="0">
              <a:spcBef>
                <a:spcPts val="1200"/>
              </a:spcBef>
              <a:spcAft>
                <a:spcPts val="0"/>
              </a:spcAft>
              <a:buNone/>
            </a:pPr>
            <a:r>
              <a:rPr lang="en"/>
              <a:t>-&gt; It is an extension of HTTP.</a:t>
            </a:r>
            <a:endParaRPr/>
          </a:p>
          <a:p>
            <a:pPr marL="0" lvl="0" indent="0" algn="l" rtl="0">
              <a:spcBef>
                <a:spcPts val="1200"/>
              </a:spcBef>
              <a:spcAft>
                <a:spcPts val="0"/>
              </a:spcAft>
              <a:buNone/>
            </a:pPr>
            <a:r>
              <a:rPr lang="en"/>
              <a:t>-&gt; More secure and widely used on internet.</a:t>
            </a:r>
            <a:endParaRPr/>
          </a:p>
          <a:p>
            <a:pPr marL="0" lvl="0" indent="0" algn="l" rtl="0">
              <a:spcBef>
                <a:spcPts val="1200"/>
              </a:spcBef>
              <a:spcAft>
                <a:spcPts val="1200"/>
              </a:spcAft>
              <a:buNone/>
            </a:pPr>
            <a:r>
              <a:rPr lang="en"/>
              <a:t>-&gt;  Secure Socket Layer (SSL)/Transport Layer Security (TLS) protocol.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Importance of Meta Tag and Doctypes</a:t>
            </a:r>
            <a:endParaRPr/>
          </a:p>
        </p:txBody>
      </p:sp>
      <p:sp>
        <p:nvSpPr>
          <p:cNvPr id="229" name="Google Shape;229;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As we discussed about both of them in our earlier lecture that what is the importance of Doctype in Html and Meta tag in Html.</a:t>
            </a:r>
            <a:endParaRPr/>
          </a:p>
          <a:p>
            <a:pPr marL="0" lvl="0" indent="0" algn="l" rtl="0">
              <a:spcBef>
                <a:spcPts val="1200"/>
              </a:spcBef>
              <a:spcAft>
                <a:spcPts val="0"/>
              </a:spcAft>
              <a:buNone/>
            </a:pPr>
            <a:r>
              <a:rPr lang="en"/>
              <a:t>-&gt; Doctype is used for telling version to browser</a:t>
            </a:r>
            <a:endParaRPr/>
          </a:p>
          <a:p>
            <a:pPr marL="0" lvl="0" indent="0" algn="l" rtl="0">
              <a:spcBef>
                <a:spcPts val="1200"/>
              </a:spcBef>
              <a:spcAft>
                <a:spcPts val="1200"/>
              </a:spcAft>
              <a:buNone/>
            </a:pPr>
            <a:r>
              <a:rPr lang="en"/>
              <a:t>-&gt; meta tag is used to tell browser that what we are using and in what way browser will display web page.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Tags and Self Closing Tags</a:t>
            </a:r>
            <a:endParaRPr/>
          </a:p>
        </p:txBody>
      </p:sp>
      <p:sp>
        <p:nvSpPr>
          <p:cNvPr id="235" name="Google Shape;235;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So, there are several tags in html and some don't need to be closed.</a:t>
            </a:r>
            <a:endParaRPr/>
          </a:p>
          <a:p>
            <a:pPr marL="0" lvl="0" indent="0" algn="l" rtl="0">
              <a:spcBef>
                <a:spcPts val="1200"/>
              </a:spcBef>
              <a:spcAft>
                <a:spcPts val="0"/>
              </a:spcAft>
              <a:buNone/>
            </a:pPr>
            <a:r>
              <a:rPr lang="en"/>
              <a:t>-&gt; that tags which don't need to be closed are called void tag or empty tag.</a:t>
            </a:r>
            <a:endParaRPr/>
          </a:p>
          <a:p>
            <a:pPr marL="0" lvl="0" indent="0" algn="l" rtl="0">
              <a:spcBef>
                <a:spcPts val="1200"/>
              </a:spcBef>
              <a:spcAft>
                <a:spcPts val="0"/>
              </a:spcAft>
              <a:buNone/>
            </a:pPr>
            <a:r>
              <a:rPr lang="en"/>
              <a:t>-&gt; so here is the list of html tags </a:t>
            </a:r>
            <a:endParaRPr/>
          </a:p>
          <a:p>
            <a:pPr marL="0" lvl="0" indent="0" algn="l" rtl="0">
              <a:spcBef>
                <a:spcPts val="1200"/>
              </a:spcBef>
              <a:spcAft>
                <a:spcPts val="0"/>
              </a:spcAft>
              <a:buNone/>
            </a:pPr>
            <a:r>
              <a:rPr lang="en"/>
              <a:t>-&gt; </a:t>
            </a:r>
            <a:r>
              <a:rPr lang="en" u="sng">
                <a:solidFill>
                  <a:schemeClr val="hlink"/>
                </a:solidFill>
                <a:hlinkClick r:id="rId3"/>
              </a:rPr>
              <a:t>https://developer.mozilla.org/en-US/docs/Web/HTML/Element</a:t>
            </a:r>
            <a:endParaRPr/>
          </a:p>
          <a:p>
            <a:pPr marL="0" lvl="0" indent="0" algn="l" rtl="0">
              <a:spcBef>
                <a:spcPts val="1200"/>
              </a:spcBef>
              <a:spcAft>
                <a:spcPts val="1200"/>
              </a:spcAft>
              <a:buNone/>
            </a:pPr>
            <a:r>
              <a:rPr lang="en"/>
              <a:t>-&gt; some self closing tags which are commonly used are &lt;br&gt;, &lt;hr&gt;, &lt;img&gt; etc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Attributes and Events</a:t>
            </a:r>
            <a:endParaRPr/>
          </a:p>
        </p:txBody>
      </p:sp>
      <p:sp>
        <p:nvSpPr>
          <p:cNvPr id="241" name="Google Shape;24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As we already discussed about what is attributes and why we use them in our earlier lecture.</a:t>
            </a:r>
            <a:endParaRPr/>
          </a:p>
          <a:p>
            <a:pPr marL="0" lvl="0" indent="0" algn="l" rtl="0">
              <a:spcBef>
                <a:spcPts val="1200"/>
              </a:spcBef>
              <a:spcAft>
                <a:spcPts val="0"/>
              </a:spcAft>
              <a:buNone/>
            </a:pPr>
            <a:r>
              <a:rPr lang="en"/>
              <a:t>-&gt; for reference </a:t>
            </a:r>
            <a:endParaRPr/>
          </a:p>
          <a:p>
            <a:pPr marL="0" lvl="0" indent="0" algn="l" rtl="0">
              <a:spcBef>
                <a:spcPts val="1200"/>
              </a:spcBef>
              <a:spcAft>
                <a:spcPts val="0"/>
              </a:spcAft>
              <a:buNone/>
            </a:pPr>
            <a:r>
              <a:rPr lang="en"/>
              <a:t>-&gt; </a:t>
            </a:r>
            <a:r>
              <a:rPr lang="en" u="sng">
                <a:solidFill>
                  <a:schemeClr val="hlink"/>
                </a:solidFill>
                <a:hlinkClick r:id="rId3"/>
              </a:rPr>
              <a:t>https://developer.mozilla.org/en-US/docs/Web/HTML/Attributes</a:t>
            </a:r>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Events</a:t>
            </a:r>
            <a:endParaRPr/>
          </a:p>
        </p:txBody>
      </p:sp>
      <p:sp>
        <p:nvSpPr>
          <p:cNvPr id="247" name="Google Shape;24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Marquee Tag</a:t>
            </a:r>
            <a:endParaRPr/>
          </a:p>
        </p:txBody>
      </p:sp>
      <p:sp>
        <p:nvSpPr>
          <p:cNvPr id="253" name="Google Shape;25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The Marquee tag is used for creating scrollable text or image in a web page.</a:t>
            </a:r>
            <a:endParaRPr/>
          </a:p>
          <a:p>
            <a:pPr marL="0" lvl="0" indent="0" algn="l" rtl="0">
              <a:spcBef>
                <a:spcPts val="1200"/>
              </a:spcBef>
              <a:spcAft>
                <a:spcPts val="0"/>
              </a:spcAft>
              <a:buNone/>
            </a:pPr>
            <a:r>
              <a:rPr lang="en"/>
              <a:t>-&gt; But now this tag is been depreciated in html 5 i.e not so important now in html 5</a:t>
            </a:r>
            <a:endParaRPr/>
          </a:p>
          <a:p>
            <a:pPr marL="0" lvl="0" indent="0" algn="l" rtl="0">
              <a:spcBef>
                <a:spcPts val="1200"/>
              </a:spcBef>
              <a:spcAft>
                <a:spcPts val="1200"/>
              </a:spcAft>
              <a:buNone/>
            </a:pPr>
            <a:r>
              <a:rPr lang="en"/>
              <a:t>-&gt; for eg as i mentioned in marquee.html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Comments</a:t>
            </a:r>
            <a:endParaRPr/>
          </a:p>
        </p:txBody>
      </p:sp>
      <p:sp>
        <p:nvSpPr>
          <p:cNvPr id="259" name="Google Shape;25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when we want write something to remember in text editor like vs code.</a:t>
            </a:r>
            <a:endParaRPr/>
          </a:p>
          <a:p>
            <a:pPr marL="0" lvl="0" indent="0" algn="l" rtl="0">
              <a:spcBef>
                <a:spcPts val="1200"/>
              </a:spcBef>
              <a:spcAft>
                <a:spcPts val="0"/>
              </a:spcAft>
              <a:buNone/>
            </a:pPr>
            <a:r>
              <a:rPr lang="en"/>
              <a:t>-&gt; we have to comment it in our html document so that browser don't show it on web.</a:t>
            </a:r>
            <a:endParaRPr/>
          </a:p>
          <a:p>
            <a:pPr marL="0" lvl="0" indent="0" algn="l" rtl="0">
              <a:spcBef>
                <a:spcPts val="1200"/>
              </a:spcBef>
              <a:spcAft>
                <a:spcPts val="1200"/>
              </a:spcAft>
              <a:buNone/>
            </a:pPr>
            <a:r>
              <a:rPr lang="en"/>
              <a:t>-&gt; &lt;!-- comments here --&gt;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Image</a:t>
            </a:r>
            <a:endParaRPr/>
          </a:p>
        </p:txBody>
      </p:sp>
      <p:sp>
        <p:nvSpPr>
          <p:cNvPr id="265" name="Google Shape;26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For display a image in html document we use img tag</a:t>
            </a:r>
            <a:endParaRPr/>
          </a:p>
          <a:p>
            <a:pPr marL="0" lvl="0" indent="0" algn="l" rtl="0">
              <a:spcBef>
                <a:spcPts val="1200"/>
              </a:spcBef>
              <a:spcAft>
                <a:spcPts val="0"/>
              </a:spcAft>
              <a:buNone/>
            </a:pPr>
            <a:r>
              <a:rPr lang="en"/>
              <a:t>-&gt; syntax for img tag is </a:t>
            </a:r>
            <a:endParaRPr/>
          </a:p>
          <a:p>
            <a:pPr marL="0" lvl="0" indent="0" algn="l" rtl="0">
              <a:spcBef>
                <a:spcPts val="1200"/>
              </a:spcBef>
              <a:spcAft>
                <a:spcPts val="0"/>
              </a:spcAft>
              <a:buNone/>
            </a:pPr>
            <a:r>
              <a:rPr lang="en"/>
              <a:t>     &lt;img src=”image.jpg” alt=”Image” width=”100px” height=”100px”&gt;</a:t>
            </a:r>
            <a:endParaRPr/>
          </a:p>
          <a:p>
            <a:pPr marL="0" lvl="0" indent="0" algn="l" rtl="0">
              <a:spcBef>
                <a:spcPts val="1200"/>
              </a:spcBef>
              <a:spcAft>
                <a:spcPts val="0"/>
              </a:spcAft>
              <a:buNone/>
            </a:pPr>
            <a:r>
              <a:rPr lang="en"/>
              <a:t>-&gt; src and alt are required attributes in img tag.</a:t>
            </a:r>
            <a:endParaRPr/>
          </a:p>
          <a:p>
            <a:pPr marL="0" lvl="0" indent="0" algn="l" rtl="0">
              <a:spcBef>
                <a:spcPts val="1200"/>
              </a:spcBef>
              <a:spcAft>
                <a:spcPts val="0"/>
              </a:spcAft>
              <a:buNone/>
            </a:pPr>
            <a:r>
              <a:rPr lang="en"/>
              <a:t>-&gt; src defined the path of the image</a:t>
            </a:r>
            <a:endParaRPr/>
          </a:p>
          <a:p>
            <a:pPr marL="0" lvl="0" indent="0" algn="l" rtl="0">
              <a:spcBef>
                <a:spcPts val="1200"/>
              </a:spcBef>
              <a:spcAft>
                <a:spcPts val="1200"/>
              </a:spcAft>
              <a:buNone/>
            </a:pPr>
            <a:r>
              <a:rPr lang="en"/>
              <a:t>-&gt; alt is alternative text for image when the image for some reason can not be displayed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if we want to hyperlink an image we insert img in anchor tag</a:t>
            </a:r>
            <a:endParaRPr/>
          </a:p>
          <a:p>
            <a:pPr marL="0" lvl="0" indent="0" algn="l" rtl="0">
              <a:spcBef>
                <a:spcPts val="1200"/>
              </a:spcBef>
              <a:spcAft>
                <a:spcPts val="0"/>
              </a:spcAft>
              <a:buNone/>
            </a:pPr>
            <a:r>
              <a:rPr lang="en"/>
              <a:t>-&gt; &lt;a href=”Some link here.com”&gt;</a:t>
            </a:r>
            <a:endParaRPr/>
          </a:p>
          <a:p>
            <a:pPr marL="0" lvl="0" indent="0" algn="l" rtl="0">
              <a:spcBef>
                <a:spcPts val="1200"/>
              </a:spcBef>
              <a:spcAft>
                <a:spcPts val="0"/>
              </a:spcAft>
              <a:buNone/>
            </a:pPr>
            <a:r>
              <a:rPr lang="en"/>
              <a:t>   &lt;img src=”image.jpg” alt=”Image”&gt;</a:t>
            </a:r>
            <a:endParaRPr/>
          </a:p>
          <a:p>
            <a:pPr marL="0" lvl="0" indent="0" algn="l" rtl="0">
              <a:spcBef>
                <a:spcPts val="1200"/>
              </a:spcBef>
              <a:spcAft>
                <a:spcPts val="0"/>
              </a:spcAft>
              <a:buNone/>
            </a:pPr>
            <a:r>
              <a:rPr lang="en"/>
              <a:t>    &lt;/a&gt;</a:t>
            </a:r>
            <a:endParaRPr/>
          </a:p>
          <a:p>
            <a:pPr marL="0" lvl="0" indent="0" algn="l" rtl="0">
              <a:spcBef>
                <a:spcPts val="1200"/>
              </a:spcBef>
              <a:spcAft>
                <a:spcPts val="1200"/>
              </a:spcAft>
              <a:buNone/>
            </a:pPr>
            <a:r>
              <a:rPr lang="en"/>
              <a:t>-&gt; for reference I mentioned in image.html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Tables</a:t>
            </a:r>
            <a:endParaRPr/>
          </a:p>
        </p:txBody>
      </p:sp>
      <p:sp>
        <p:nvSpPr>
          <p:cNvPr id="276" name="Google Shape;27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-&gt; For reference go to table.html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Lists</a:t>
            </a:r>
            <a:endParaRPr/>
          </a:p>
        </p:txBody>
      </p:sp>
      <p:sp>
        <p:nvSpPr>
          <p:cNvPr id="282" name="Google Shape;282;p51"/>
          <p:cNvSpPr txBox="1">
            <a:spLocks noGrp="1"/>
          </p:cNvSpPr>
          <p:nvPr>
            <p:ph type="body" idx="1"/>
          </p:nvPr>
        </p:nvSpPr>
        <p:spPr>
          <a:xfrm>
            <a:off x="311700" y="572700"/>
            <a:ext cx="8520600" cy="4493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-&gt; Types of list in html document.</a:t>
            </a:r>
            <a:endParaRPr/>
          </a:p>
          <a:p>
            <a:pPr marL="0" lvl="0" indent="0" algn="l" rtl="0">
              <a:spcBef>
                <a:spcPts val="1200"/>
              </a:spcBef>
              <a:spcAft>
                <a:spcPts val="0"/>
              </a:spcAft>
              <a:buNone/>
            </a:pPr>
            <a:r>
              <a:rPr lang="en"/>
              <a:t>-&gt; ordered list - it starts with &lt;ol&gt;</a:t>
            </a:r>
            <a:endParaRPr/>
          </a:p>
          <a:p>
            <a:pPr marL="0" lvl="0" indent="0" algn="l" rtl="0">
              <a:spcBef>
                <a:spcPts val="1200"/>
              </a:spcBef>
              <a:spcAft>
                <a:spcPts val="0"/>
              </a:spcAft>
              <a:buNone/>
            </a:pPr>
            <a:r>
              <a:rPr lang="en"/>
              <a:t>-&gt; unordered list - it starts with &lt;ul&gt;</a:t>
            </a:r>
            <a:endParaRPr/>
          </a:p>
          <a:p>
            <a:pPr marL="0" lvl="0" indent="0" algn="l" rtl="0">
              <a:spcBef>
                <a:spcPts val="1200"/>
              </a:spcBef>
              <a:spcAft>
                <a:spcPts val="0"/>
              </a:spcAft>
              <a:buNone/>
            </a:pPr>
            <a:r>
              <a:rPr lang="en"/>
              <a:t>-&gt; Description list - it starts with </a:t>
            </a:r>
            <a:endParaRPr/>
          </a:p>
          <a:p>
            <a:pPr marL="0" lvl="0" indent="0" algn="l" rtl="0">
              <a:spcBef>
                <a:spcPts val="1200"/>
              </a:spcBef>
              <a:spcAft>
                <a:spcPts val="0"/>
              </a:spcAft>
              <a:buNone/>
            </a:pPr>
            <a:r>
              <a:rPr lang="en"/>
              <a:t>     &lt;dl&gt;</a:t>
            </a:r>
            <a:endParaRPr/>
          </a:p>
          <a:p>
            <a:pPr marL="0" lvl="0" indent="0" algn="l" rtl="0">
              <a:spcBef>
                <a:spcPts val="1200"/>
              </a:spcBef>
              <a:spcAft>
                <a:spcPts val="0"/>
              </a:spcAft>
              <a:buNone/>
            </a:pPr>
            <a:r>
              <a:rPr lang="en"/>
              <a:t>          &lt;dt&gt;Coffee&lt;/dt&gt;</a:t>
            </a:r>
            <a:endParaRPr/>
          </a:p>
          <a:p>
            <a:pPr marL="0" lvl="0" indent="0" algn="l" rtl="0">
              <a:spcBef>
                <a:spcPts val="1200"/>
              </a:spcBef>
              <a:spcAft>
                <a:spcPts val="0"/>
              </a:spcAft>
              <a:buNone/>
            </a:pPr>
            <a:r>
              <a:rPr lang="en"/>
              <a:t>		&lt;dd&gt; - hot drink &lt;/dd&gt;</a:t>
            </a:r>
            <a:endParaRPr/>
          </a:p>
          <a:p>
            <a:pPr marL="0" lvl="0" indent="0" algn="l" rtl="0">
              <a:spcBef>
                <a:spcPts val="1200"/>
              </a:spcBef>
              <a:spcAft>
                <a:spcPts val="0"/>
              </a:spcAft>
              <a:buNone/>
            </a:pPr>
            <a:r>
              <a:rPr lang="en"/>
              <a:t>	&lt;dt&gt;Tea&lt;/dt&gt;</a:t>
            </a:r>
            <a:endParaRPr/>
          </a:p>
          <a:p>
            <a:pPr marL="0" lvl="0" indent="0" algn="l" rtl="0">
              <a:spcBef>
                <a:spcPts val="1200"/>
              </a:spcBef>
              <a:spcAft>
                <a:spcPts val="0"/>
              </a:spcAft>
              <a:buNone/>
            </a:pPr>
            <a:r>
              <a:rPr lang="en"/>
              <a:t>		&lt;dd&gt; -cold drink &lt;/dd&gt;</a:t>
            </a:r>
            <a:endParaRPr/>
          </a:p>
          <a:p>
            <a:pPr marL="0" lvl="0" indent="0" algn="l" rtl="0">
              <a:spcBef>
                <a:spcPts val="1200"/>
              </a:spcBef>
              <a:spcAft>
                <a:spcPts val="0"/>
              </a:spcAft>
              <a:buNone/>
            </a:pPr>
            <a:r>
              <a:rPr lang="en"/>
              <a:t>    &lt;/dl&gt;	</a:t>
            </a:r>
            <a:endParaRPr/>
          </a:p>
          <a:p>
            <a:pPr marL="0" lvl="0" indent="0" algn="l" rtl="0">
              <a:spcBef>
                <a:spcPts val="1200"/>
              </a:spcBef>
              <a:spcAft>
                <a:spcPts val="0"/>
              </a:spcAft>
              <a:buNone/>
            </a:pPr>
            <a:r>
              <a:rPr lang="en"/>
              <a:t>-&gt; &lt;li&gt; is List Item</a:t>
            </a:r>
            <a:endParaRPr/>
          </a:p>
          <a:p>
            <a:pPr marL="0" lvl="0" indent="0" algn="l" rtl="0">
              <a:spcBef>
                <a:spcPts val="1200"/>
              </a:spcBef>
              <a:spcAft>
                <a:spcPts val="1200"/>
              </a:spcAft>
              <a:buNone/>
            </a:pPr>
            <a:r>
              <a:rPr lang="en"/>
              <a:t>-&gt; for further eg go to list.html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WWW</a:t>
            </a:r>
            <a:endParaRPr u="sng"/>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World Wide Web</a:t>
            </a:r>
            <a:endParaRPr/>
          </a:p>
          <a:p>
            <a:pPr marL="0" lvl="0" indent="0" algn="l" rtl="0">
              <a:spcBef>
                <a:spcPts val="1200"/>
              </a:spcBef>
              <a:spcAft>
                <a:spcPts val="0"/>
              </a:spcAft>
              <a:buNone/>
            </a:pPr>
            <a:r>
              <a:rPr lang="en"/>
              <a:t>-&gt; </a:t>
            </a:r>
            <a:r>
              <a:rPr lang="en">
                <a:highlight>
                  <a:srgbClr val="FFFFFF"/>
                </a:highlight>
              </a:rPr>
              <a:t>World Wide Web, which is also known as a Web. </a:t>
            </a:r>
            <a:endParaRPr>
              <a:highlight>
                <a:srgbClr val="FFFFFF"/>
              </a:highlight>
            </a:endParaRPr>
          </a:p>
          <a:p>
            <a:pPr marL="0" lvl="0" indent="0" algn="l" rtl="0">
              <a:spcBef>
                <a:spcPts val="1200"/>
              </a:spcBef>
              <a:spcAft>
                <a:spcPts val="0"/>
              </a:spcAft>
              <a:buNone/>
            </a:pPr>
            <a:r>
              <a:rPr lang="en">
                <a:highlight>
                  <a:srgbClr val="FFFFFF"/>
                </a:highlight>
              </a:rPr>
              <a:t>-&gt;It is a collection of websites or web pages stored on web servers and connected to local computers through the internet. </a:t>
            </a:r>
            <a:endParaRPr>
              <a:highlight>
                <a:srgbClr val="FFFFFF"/>
              </a:highlight>
            </a:endParaRPr>
          </a:p>
          <a:p>
            <a:pPr marL="0" lvl="0" indent="0" algn="l" rtl="0">
              <a:spcBef>
                <a:spcPts val="1200"/>
              </a:spcBef>
              <a:spcAft>
                <a:spcPts val="0"/>
              </a:spcAft>
              <a:buNone/>
            </a:pPr>
            <a:r>
              <a:rPr lang="en">
                <a:highlight>
                  <a:srgbClr val="FFFFFF"/>
                </a:highlight>
              </a:rPr>
              <a:t>-&gt; These websites contain text pages, digital images, audio, videos, etc.</a:t>
            </a:r>
            <a:endParaRPr>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Text Links</a:t>
            </a:r>
            <a:endParaRPr/>
          </a:p>
        </p:txBody>
      </p:sp>
      <p:sp>
        <p:nvSpPr>
          <p:cNvPr id="288" name="Google Shape;28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Links are hyperlinks in html document.</a:t>
            </a:r>
            <a:endParaRPr/>
          </a:p>
          <a:p>
            <a:pPr marL="0" lvl="0" indent="0" algn="l" rtl="0">
              <a:spcBef>
                <a:spcPts val="1200"/>
              </a:spcBef>
              <a:spcAft>
                <a:spcPts val="0"/>
              </a:spcAft>
              <a:buNone/>
            </a:pPr>
            <a:r>
              <a:rPr lang="en"/>
              <a:t>-&gt; links are given in html document to go through them to another page.</a:t>
            </a:r>
            <a:endParaRPr/>
          </a:p>
          <a:p>
            <a:pPr marL="0" lvl="0" indent="0" algn="l" rtl="0">
              <a:spcBef>
                <a:spcPts val="1200"/>
              </a:spcBef>
              <a:spcAft>
                <a:spcPts val="0"/>
              </a:spcAft>
              <a:buNone/>
            </a:pPr>
            <a:r>
              <a:rPr lang="en"/>
              <a:t>-&gt; Text links are when we use link on text i.e when we click on some text we will be redirected to another page </a:t>
            </a:r>
            <a:endParaRPr/>
          </a:p>
          <a:p>
            <a:pPr marL="0" lvl="0" indent="0" algn="l" rtl="0">
              <a:spcBef>
                <a:spcPts val="1200"/>
              </a:spcBef>
              <a:spcAft>
                <a:spcPts val="0"/>
              </a:spcAft>
              <a:buNone/>
            </a:pPr>
            <a:r>
              <a:rPr lang="en"/>
              <a:t>-&gt; syntax for link is </a:t>
            </a:r>
            <a:endParaRPr/>
          </a:p>
          <a:p>
            <a:pPr marL="0" lvl="0" indent="0" algn="l" rtl="0">
              <a:spcBef>
                <a:spcPts val="1200"/>
              </a:spcBef>
              <a:spcAft>
                <a:spcPts val="0"/>
              </a:spcAft>
              <a:buNone/>
            </a:pPr>
            <a:r>
              <a:rPr lang="en"/>
              <a:t>       &lt;a href=”url”&gt;text here&lt;/a&gt;.</a:t>
            </a:r>
            <a:endParaRPr/>
          </a:p>
          <a:p>
            <a:pPr marL="0" lvl="0" indent="0" algn="l" rtl="0">
              <a:spcBef>
                <a:spcPts val="1200"/>
              </a:spcBef>
              <a:spcAft>
                <a:spcPts val="1200"/>
              </a:spcAft>
              <a:buNone/>
            </a:pPr>
            <a:r>
              <a:rPr lang="en"/>
              <a:t>For eg go to my links.html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3"/>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Absolute url</a:t>
            </a:r>
            <a:endParaRPr/>
          </a:p>
          <a:p>
            <a:pPr marL="0" lvl="0" indent="0" algn="l" rtl="0">
              <a:spcBef>
                <a:spcPts val="1200"/>
              </a:spcBef>
              <a:spcAft>
                <a:spcPts val="0"/>
              </a:spcAft>
              <a:buNone/>
            </a:pPr>
            <a:r>
              <a:rPr lang="en"/>
              <a:t>	-&gt; the full address of link</a:t>
            </a:r>
            <a:endParaRPr/>
          </a:p>
          <a:p>
            <a:pPr marL="0" lvl="0" indent="0" algn="l" rtl="0">
              <a:spcBef>
                <a:spcPts val="1200"/>
              </a:spcBef>
              <a:spcAft>
                <a:spcPts val="0"/>
              </a:spcAft>
              <a:buNone/>
            </a:pPr>
            <a:r>
              <a:rPr lang="en"/>
              <a:t>-&gt; Relative Url</a:t>
            </a:r>
            <a:endParaRPr/>
          </a:p>
          <a:p>
            <a:pPr marL="0" lvl="0" indent="0" algn="l" rtl="0">
              <a:spcBef>
                <a:spcPts val="1200"/>
              </a:spcBef>
              <a:spcAft>
                <a:spcPts val="0"/>
              </a:spcAft>
              <a:buNone/>
            </a:pPr>
            <a:r>
              <a:rPr lang="en"/>
              <a:t>	-&gt; local link of a page in same website</a:t>
            </a:r>
            <a:endParaRPr/>
          </a:p>
          <a:p>
            <a:pPr marL="0" lvl="0" indent="0" algn="l" rtl="0">
              <a:spcBef>
                <a:spcPts val="1200"/>
              </a:spcBef>
              <a:spcAft>
                <a:spcPts val="0"/>
              </a:spcAft>
              <a:buNone/>
            </a:pPr>
            <a:r>
              <a:rPr lang="en"/>
              <a:t>-&gt; we can link to an Image </a:t>
            </a:r>
            <a:endParaRPr/>
          </a:p>
          <a:p>
            <a:pPr marL="0" lvl="0" indent="0" algn="l" rtl="0">
              <a:spcBef>
                <a:spcPts val="1200"/>
              </a:spcBef>
              <a:spcAft>
                <a:spcPts val="0"/>
              </a:spcAft>
              <a:buNone/>
            </a:pPr>
            <a:r>
              <a:rPr lang="en"/>
              <a:t>-&gt; we can link to an Email Address</a:t>
            </a:r>
            <a:endParaRPr/>
          </a:p>
          <a:p>
            <a:pPr marL="0" lvl="0" indent="0" algn="l" rtl="0">
              <a:spcBef>
                <a:spcPts val="1200"/>
              </a:spcBef>
              <a:spcAft>
                <a:spcPts val="1200"/>
              </a:spcAft>
              <a:buNone/>
            </a:pPr>
            <a:r>
              <a:rPr lang="en"/>
              <a:t>-&gt; we can link to a button by using JavaScript.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Heading and Paragraph</a:t>
            </a:r>
            <a:endParaRPr/>
          </a:p>
        </p:txBody>
      </p:sp>
      <p:sp>
        <p:nvSpPr>
          <p:cNvPr id="299" name="Google Shape;299;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html heading are from &lt;h1&gt; to &lt;h6&gt;</a:t>
            </a:r>
            <a:endParaRPr/>
          </a:p>
          <a:p>
            <a:pPr marL="0" lvl="0" indent="0" algn="l" rtl="0">
              <a:spcBef>
                <a:spcPts val="1200"/>
              </a:spcBef>
              <a:spcAft>
                <a:spcPts val="0"/>
              </a:spcAft>
              <a:buNone/>
            </a:pPr>
            <a:r>
              <a:rPr lang="en"/>
              <a:t>-&gt; paragraph &lt;p&gt; tag</a:t>
            </a:r>
            <a:endParaRPr/>
          </a:p>
          <a:p>
            <a:pPr marL="0" lvl="0" indent="0" algn="l" rtl="0">
              <a:spcBef>
                <a:spcPts val="1200"/>
              </a:spcBef>
              <a:spcAft>
                <a:spcPts val="12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Text formatting</a:t>
            </a:r>
            <a:endParaRPr/>
          </a:p>
        </p:txBody>
      </p:sp>
      <p:sp>
        <p:nvSpPr>
          <p:cNvPr id="305" name="Google Shape;305;p55"/>
          <p:cNvSpPr txBox="1">
            <a:spLocks noGrp="1"/>
          </p:cNvSpPr>
          <p:nvPr>
            <p:ph type="body" idx="1"/>
          </p:nvPr>
        </p:nvSpPr>
        <p:spPr>
          <a:xfrm>
            <a:off x="311700" y="650675"/>
            <a:ext cx="8520600" cy="44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-&gt; these are designed to display special type text</a:t>
            </a:r>
            <a:endParaRPr sz="1500"/>
          </a:p>
          <a:p>
            <a:pPr marL="0" lvl="0" indent="0" algn="l" rtl="0">
              <a:spcBef>
                <a:spcPts val="1200"/>
              </a:spcBef>
              <a:spcAft>
                <a:spcPts val="0"/>
              </a:spcAft>
              <a:buNone/>
            </a:pPr>
            <a:r>
              <a:rPr lang="en" sz="1500"/>
              <a:t>-&gt; &lt;b&gt; - Bold text</a:t>
            </a:r>
            <a:endParaRPr sz="1500"/>
          </a:p>
          <a:p>
            <a:pPr marL="457200" lvl="0" indent="0" algn="l" rtl="0">
              <a:spcBef>
                <a:spcPts val="1200"/>
              </a:spcBef>
              <a:spcAft>
                <a:spcPts val="0"/>
              </a:spcAft>
              <a:buNone/>
            </a:pPr>
            <a:r>
              <a:rPr lang="en" sz="1500"/>
              <a:t>&lt;strong&gt; - Important text</a:t>
            </a:r>
            <a:endParaRPr sz="1500"/>
          </a:p>
          <a:p>
            <a:pPr marL="457200" lvl="0" indent="0" algn="l" rtl="0">
              <a:spcBef>
                <a:spcPts val="1100"/>
              </a:spcBef>
              <a:spcAft>
                <a:spcPts val="0"/>
              </a:spcAft>
              <a:buNone/>
            </a:pPr>
            <a:r>
              <a:rPr lang="en" sz="1500"/>
              <a:t>&lt;i&gt; - Italic text</a:t>
            </a:r>
            <a:endParaRPr sz="1500"/>
          </a:p>
          <a:p>
            <a:pPr marL="457200" lvl="0" indent="0" algn="l" rtl="0">
              <a:spcBef>
                <a:spcPts val="1100"/>
              </a:spcBef>
              <a:spcAft>
                <a:spcPts val="0"/>
              </a:spcAft>
              <a:buNone/>
            </a:pPr>
            <a:r>
              <a:rPr lang="en" sz="1500"/>
              <a:t>&lt;em&gt; - Emphasized text</a:t>
            </a:r>
            <a:endParaRPr sz="1500"/>
          </a:p>
          <a:p>
            <a:pPr marL="457200" lvl="0" indent="0" algn="l" rtl="0">
              <a:spcBef>
                <a:spcPts val="1100"/>
              </a:spcBef>
              <a:spcAft>
                <a:spcPts val="0"/>
              </a:spcAft>
              <a:buNone/>
            </a:pPr>
            <a:r>
              <a:rPr lang="en" sz="1500"/>
              <a:t>&lt;mark&gt; - Marked text</a:t>
            </a:r>
            <a:endParaRPr sz="1500"/>
          </a:p>
          <a:p>
            <a:pPr marL="457200" lvl="0" indent="0" algn="l" rtl="0">
              <a:spcBef>
                <a:spcPts val="1100"/>
              </a:spcBef>
              <a:spcAft>
                <a:spcPts val="0"/>
              </a:spcAft>
              <a:buNone/>
            </a:pPr>
            <a:r>
              <a:rPr lang="en" sz="1500"/>
              <a:t>&lt;small&gt; - Smaller text</a:t>
            </a:r>
            <a:endParaRPr sz="1500"/>
          </a:p>
          <a:p>
            <a:pPr marL="457200" lvl="0" indent="0" algn="l" rtl="0">
              <a:spcBef>
                <a:spcPts val="1100"/>
              </a:spcBef>
              <a:spcAft>
                <a:spcPts val="0"/>
              </a:spcAft>
              <a:buNone/>
            </a:pPr>
            <a:r>
              <a:rPr lang="en" sz="1500"/>
              <a:t>&lt;del&gt; - Deleted text</a:t>
            </a:r>
            <a:endParaRPr sz="1500"/>
          </a:p>
          <a:p>
            <a:pPr marL="457200" lvl="0" indent="0" algn="l" rtl="0">
              <a:spcBef>
                <a:spcPts val="1100"/>
              </a:spcBef>
              <a:spcAft>
                <a:spcPts val="0"/>
              </a:spcAft>
              <a:buNone/>
            </a:pPr>
            <a:r>
              <a:rPr lang="en" sz="1500"/>
              <a:t>&lt;ins&gt; - Inserted text</a:t>
            </a:r>
            <a:endParaRPr sz="1500"/>
          </a:p>
          <a:p>
            <a:pPr marL="457200" lvl="0" indent="0" algn="l" rtl="0">
              <a:spcBef>
                <a:spcPts val="1100"/>
              </a:spcBef>
              <a:spcAft>
                <a:spcPts val="0"/>
              </a:spcAft>
              <a:buNone/>
            </a:pPr>
            <a:r>
              <a:rPr lang="en" sz="1500"/>
              <a:t>&lt;sub&gt; - Subscript text</a:t>
            </a:r>
            <a:endParaRPr sz="1500"/>
          </a:p>
          <a:p>
            <a:pPr marL="457200" lvl="0" indent="0" algn="l" rtl="0">
              <a:spcBef>
                <a:spcPts val="1100"/>
              </a:spcBef>
              <a:spcAft>
                <a:spcPts val="0"/>
              </a:spcAft>
              <a:buNone/>
            </a:pPr>
            <a:r>
              <a:rPr lang="en" sz="1500"/>
              <a:t>&lt;sup&gt; - Superscript text</a:t>
            </a:r>
            <a:endParaRPr sz="1500"/>
          </a:p>
          <a:p>
            <a:pPr marL="0" lvl="0" indent="0" algn="l" rtl="0">
              <a:spcBef>
                <a:spcPts val="1100"/>
              </a:spcBef>
              <a:spcAft>
                <a:spcPts val="1200"/>
              </a:spcAft>
              <a:buNone/>
            </a:pP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Styles</a:t>
            </a:r>
            <a:endParaRPr/>
          </a:p>
        </p:txBody>
      </p:sp>
      <p:sp>
        <p:nvSpPr>
          <p:cNvPr id="311" name="Google Shape;311;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-&gt; Html style means that how we write our html document.</a:t>
            </a:r>
            <a:endParaRPr/>
          </a:p>
          <a:p>
            <a:pPr marL="0" lvl="0" indent="0" algn="l" rtl="0">
              <a:spcBef>
                <a:spcPts val="1200"/>
              </a:spcBef>
              <a:spcAft>
                <a:spcPts val="0"/>
              </a:spcAft>
              <a:buNone/>
            </a:pPr>
            <a:r>
              <a:rPr lang="en"/>
              <a:t>-&gt; first we have to write the declaration Doctype such as &lt;!DOCTYPE html&gt; in our html document.</a:t>
            </a:r>
            <a:endParaRPr/>
          </a:p>
          <a:p>
            <a:pPr marL="0" lvl="0" indent="0" algn="l" rtl="0">
              <a:spcBef>
                <a:spcPts val="1200"/>
              </a:spcBef>
              <a:spcAft>
                <a:spcPts val="0"/>
              </a:spcAft>
              <a:buNone/>
            </a:pPr>
            <a:r>
              <a:rPr lang="en"/>
              <a:t>-&gt; html allows us write code in whatever we use like lowercase, uppercase letters.</a:t>
            </a:r>
            <a:endParaRPr/>
          </a:p>
          <a:p>
            <a:pPr marL="0" lvl="0" indent="0" algn="l" rtl="0">
              <a:spcBef>
                <a:spcPts val="1200"/>
              </a:spcBef>
              <a:spcAft>
                <a:spcPts val="0"/>
              </a:spcAft>
              <a:buNone/>
            </a:pPr>
            <a:r>
              <a:rPr lang="en"/>
              <a:t>-&gt; but for best practice always try to use same letters and specially lowercase because it is easy to write and looks good in html document.</a:t>
            </a:r>
            <a:endParaRPr/>
          </a:p>
          <a:p>
            <a:pPr marL="0" lvl="0" indent="0" algn="l" rtl="0">
              <a:spcBef>
                <a:spcPts val="1200"/>
              </a:spcBef>
              <a:spcAft>
                <a:spcPts val="0"/>
              </a:spcAft>
              <a:buNone/>
            </a:pPr>
            <a:r>
              <a:rPr lang="en"/>
              <a:t>-&gt; we have to close our html tags every time we use them</a:t>
            </a:r>
            <a:endParaRPr/>
          </a:p>
          <a:p>
            <a:pPr marL="0" lvl="0" indent="0" algn="l" rtl="0">
              <a:spcBef>
                <a:spcPts val="1200"/>
              </a:spcBef>
              <a:spcAft>
                <a:spcPts val="0"/>
              </a:spcAft>
              <a:buNone/>
            </a:pPr>
            <a:r>
              <a:rPr lang="en"/>
              <a:t>-&gt; Always remember that we must have to quote our attributes value</a:t>
            </a:r>
            <a:endParaRPr/>
          </a:p>
          <a:p>
            <a:pPr marL="0" lvl="0" indent="0" algn="l" rtl="0">
              <a:spcBef>
                <a:spcPts val="1200"/>
              </a:spcBef>
              <a:spcAft>
                <a:spcPts val="0"/>
              </a:spcAft>
              <a:buNone/>
            </a:pPr>
            <a:r>
              <a:rPr lang="en"/>
              <a:t>-&gt; always try to specify alt in image our in any other tag width and height given to any image looks good</a:t>
            </a:r>
            <a:endParaRPr/>
          </a:p>
          <a:p>
            <a:pPr marL="0" lvl="0" indent="0" algn="l" rtl="0">
              <a:spcBef>
                <a:spcPts val="1200"/>
              </a:spcBef>
              <a:spcAft>
                <a:spcPts val="1200"/>
              </a:spcAft>
              <a:buNone/>
            </a:pPr>
            <a:r>
              <a:rPr lang="en"/>
              <a:t>-&gt; title is very important so always write it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viewport always mention </a:t>
            </a:r>
            <a:endParaRPr/>
          </a:p>
          <a:p>
            <a:pPr marL="0" lvl="0" indent="0" algn="l" rtl="0">
              <a:spcBef>
                <a:spcPts val="1200"/>
              </a:spcBef>
              <a:spcAft>
                <a:spcPts val="0"/>
              </a:spcAft>
              <a:buNone/>
            </a:pPr>
            <a:r>
              <a:rPr lang="en"/>
              <a:t>-&gt; metadata always mention</a:t>
            </a:r>
            <a:endParaRPr/>
          </a:p>
          <a:p>
            <a:pPr marL="0" lvl="0" indent="0" algn="l" rtl="0">
              <a:spcBef>
                <a:spcPts val="1200"/>
              </a:spcBef>
              <a:spcAft>
                <a:spcPts val="0"/>
              </a:spcAft>
              <a:buNone/>
            </a:pPr>
            <a:r>
              <a:rPr lang="en"/>
              <a:t>-&gt; language </a:t>
            </a:r>
            <a:endParaRPr/>
          </a:p>
          <a:p>
            <a:pPr marL="0" lvl="0" indent="0" algn="l" rtl="0">
              <a:spcBef>
                <a:spcPts val="1200"/>
              </a:spcBef>
              <a:spcAft>
                <a:spcPts val="0"/>
              </a:spcAft>
              <a:buNone/>
            </a:pPr>
            <a:r>
              <a:rPr lang="en"/>
              <a:t>-&gt; comments any thing which is not in code or something which you wrote for your purpose to remember when you saw it again</a:t>
            </a:r>
            <a:endParaRPr/>
          </a:p>
          <a:p>
            <a:pPr marL="0" lvl="0" indent="0" algn="l" rtl="0">
              <a:spcBef>
                <a:spcPts val="1200"/>
              </a:spcBef>
              <a:spcAft>
                <a:spcPts val="1200"/>
              </a:spcAft>
              <a:buNone/>
            </a:pPr>
            <a:r>
              <a:rPr lang="en"/>
              <a:t>-&gt;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Frame</a:t>
            </a:r>
            <a:endParaRPr/>
          </a:p>
        </p:txBody>
      </p:sp>
      <p:sp>
        <p:nvSpPr>
          <p:cNvPr id="322" name="Google Shape;322;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-&gt; Html frame are now not use in html5 i.e it does not support frame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Iframe</a:t>
            </a:r>
            <a:endParaRPr/>
          </a:p>
        </p:txBody>
      </p:sp>
      <p:sp>
        <p:nvSpPr>
          <p:cNvPr id="328" name="Google Shape;328;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It is an inline frame or we can say the context is nested in it.</a:t>
            </a:r>
            <a:endParaRPr/>
          </a:p>
          <a:p>
            <a:pPr marL="0" lvl="0" indent="0" algn="l" rtl="0">
              <a:spcBef>
                <a:spcPts val="1200"/>
              </a:spcBef>
              <a:spcAft>
                <a:spcPts val="0"/>
              </a:spcAft>
              <a:buNone/>
            </a:pPr>
            <a:r>
              <a:rPr lang="en"/>
              <a:t>-&gt; we can embed any other browsing context in it</a:t>
            </a:r>
            <a:endParaRPr/>
          </a:p>
          <a:p>
            <a:pPr marL="0" lvl="0" indent="0" algn="l" rtl="0">
              <a:spcBef>
                <a:spcPts val="1200"/>
              </a:spcBef>
              <a:spcAft>
                <a:spcPts val="0"/>
              </a:spcAft>
              <a:buNone/>
            </a:pPr>
            <a:r>
              <a:rPr lang="en"/>
              <a:t>-&gt; for reference go to my iframe.html</a:t>
            </a:r>
            <a:endParaRPr/>
          </a:p>
          <a:p>
            <a:pPr marL="0" lvl="0" indent="0" algn="l" rtl="0">
              <a:spcBef>
                <a:spcPts val="1200"/>
              </a:spcBef>
              <a:spcAft>
                <a:spcPts val="0"/>
              </a:spcAft>
              <a:buNone/>
            </a:pPr>
            <a:r>
              <a:rPr lang="en"/>
              <a:t>-&gt; </a:t>
            </a:r>
            <a:r>
              <a:rPr lang="en" u="sng">
                <a:solidFill>
                  <a:schemeClr val="hlink"/>
                </a:solidFill>
                <a:hlinkClick r:id="rId3"/>
              </a:rPr>
              <a:t>https://developer.mozilla.org/en-US/docs/Web/HTML/Element/iframe</a:t>
            </a:r>
            <a:endParaRPr/>
          </a:p>
          <a:p>
            <a:pPr marL="0" lvl="0" indent="0" algn="l" rtl="0">
              <a:spcBef>
                <a:spcPts val="1200"/>
              </a:spcBef>
              <a:spcAft>
                <a:spcPts val="12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Blocks and Inline</a:t>
            </a:r>
            <a:endParaRPr/>
          </a:p>
        </p:txBody>
      </p:sp>
      <p:sp>
        <p:nvSpPr>
          <p:cNvPr id="334" name="Google Shape;334;p60"/>
          <p:cNvSpPr txBox="1">
            <a:spLocks noGrp="1"/>
          </p:cNvSpPr>
          <p:nvPr>
            <p:ph type="body" idx="1"/>
          </p:nvPr>
        </p:nvSpPr>
        <p:spPr>
          <a:xfrm>
            <a:off x="311700" y="643950"/>
            <a:ext cx="8520600" cy="461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There are 2 type of display values</a:t>
            </a:r>
            <a:endParaRPr/>
          </a:p>
          <a:p>
            <a:pPr marL="457200" lvl="0" indent="-342900" algn="l" rtl="0">
              <a:spcBef>
                <a:spcPts val="1200"/>
              </a:spcBef>
              <a:spcAft>
                <a:spcPts val="0"/>
              </a:spcAft>
              <a:buSzPts val="1800"/>
              <a:buAutoNum type="arabicPeriod"/>
            </a:pPr>
            <a:r>
              <a:rPr lang="en"/>
              <a:t>Block</a:t>
            </a:r>
            <a:endParaRPr/>
          </a:p>
          <a:p>
            <a:pPr marL="457200" lvl="0" indent="-342900" algn="l" rtl="0">
              <a:spcBef>
                <a:spcPts val="0"/>
              </a:spcBef>
              <a:spcAft>
                <a:spcPts val="0"/>
              </a:spcAft>
              <a:buSzPts val="1800"/>
              <a:buAutoNum type="arabicPeriod"/>
            </a:pPr>
            <a:r>
              <a:rPr lang="en"/>
              <a:t>Inline</a:t>
            </a:r>
            <a:endParaRPr/>
          </a:p>
          <a:p>
            <a:pPr marL="0" lvl="0" indent="0" algn="l" rtl="0">
              <a:spcBef>
                <a:spcPts val="1200"/>
              </a:spcBef>
              <a:spcAft>
                <a:spcPts val="0"/>
              </a:spcAft>
              <a:buNone/>
            </a:pPr>
            <a:r>
              <a:rPr lang="en"/>
              <a:t>-&gt; In block level every time it starts form new line and takes full width </a:t>
            </a:r>
            <a:endParaRPr/>
          </a:p>
          <a:p>
            <a:pPr marL="0" lvl="0" indent="0" algn="l" rtl="0">
              <a:spcBef>
                <a:spcPts val="1200"/>
              </a:spcBef>
              <a:spcAft>
                <a:spcPts val="0"/>
              </a:spcAft>
              <a:buNone/>
            </a:pPr>
            <a:r>
              <a:rPr lang="en"/>
              <a:t>Such as &lt;p&gt;, &lt;div&gt; etc</a:t>
            </a:r>
            <a:endParaRPr/>
          </a:p>
          <a:p>
            <a:pPr marL="0" lvl="0" indent="0" algn="l" rtl="0">
              <a:spcBef>
                <a:spcPts val="1200"/>
              </a:spcBef>
              <a:spcAft>
                <a:spcPts val="0"/>
              </a:spcAft>
              <a:buNone/>
            </a:pPr>
            <a:r>
              <a:rPr lang="en"/>
              <a:t>-&gt; In Inline level it takes only required space</a:t>
            </a:r>
            <a:endParaRPr/>
          </a:p>
          <a:p>
            <a:pPr marL="0" lvl="0" indent="0" algn="l" rtl="0">
              <a:spcBef>
                <a:spcPts val="1200"/>
              </a:spcBef>
              <a:spcAft>
                <a:spcPts val="0"/>
              </a:spcAft>
              <a:buNone/>
            </a:pPr>
            <a:r>
              <a:rPr lang="en"/>
              <a:t>Such as &lt;span&gt; &lt;a&gt; etc</a:t>
            </a:r>
            <a:endParaRPr/>
          </a:p>
          <a:p>
            <a:pPr marL="0" lvl="0" indent="0" algn="l" rtl="0">
              <a:spcBef>
                <a:spcPts val="1200"/>
              </a:spcBef>
              <a:spcAft>
                <a:spcPts val="0"/>
              </a:spcAft>
              <a:buNone/>
            </a:pPr>
            <a:r>
              <a:rPr lang="en"/>
              <a:t>-&gt; for reference go to my block.html page</a:t>
            </a:r>
            <a:endParaRPr/>
          </a:p>
          <a:p>
            <a:pPr marL="0" lvl="0" indent="0" algn="l" rtl="0">
              <a:spcBef>
                <a:spcPts val="1200"/>
              </a:spcBef>
              <a:spcAft>
                <a:spcPts val="0"/>
              </a:spcAft>
              <a:buNone/>
            </a:pPr>
            <a:r>
              <a:rPr lang="en"/>
              <a:t>-&gt; </a:t>
            </a:r>
            <a:r>
              <a:rPr lang="en" u="sng">
                <a:solidFill>
                  <a:schemeClr val="hlink"/>
                </a:solidFill>
                <a:hlinkClick r:id="rId3"/>
              </a:rPr>
              <a:t>https://developer.mozilla.org/en-US/docs/Web/HTML/Block-level_elements</a:t>
            </a:r>
            <a:endParaRPr/>
          </a:p>
          <a:p>
            <a:pPr marL="0" lvl="0" indent="0" algn="l" rtl="0">
              <a:spcBef>
                <a:spcPts val="1200"/>
              </a:spcBef>
              <a:spcAft>
                <a:spcPts val="0"/>
              </a:spcAft>
              <a:buNone/>
            </a:pPr>
            <a:r>
              <a:rPr lang="en"/>
              <a:t>-&gt; </a:t>
            </a:r>
            <a:r>
              <a:rPr lang="en" u="sng">
                <a:solidFill>
                  <a:schemeClr val="hlink"/>
                </a:solidFill>
                <a:hlinkClick r:id="rId4"/>
              </a:rPr>
              <a:t>https://developer.mozilla.org/en-US/docs/Web/HTML/Inline_elements</a:t>
            </a:r>
            <a:endParaRPr/>
          </a:p>
          <a:p>
            <a:pPr marL="0" lvl="0" indent="0" algn="l" rtl="0">
              <a:spcBef>
                <a:spcPts val="1200"/>
              </a:spcBef>
              <a:spcAft>
                <a:spcPts val="120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Image Map</a:t>
            </a:r>
            <a:endParaRPr/>
          </a:p>
        </p:txBody>
      </p:sp>
      <p:sp>
        <p:nvSpPr>
          <p:cNvPr id="340" name="Google Shape;340;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a:t>
            </a:r>
            <a:r>
              <a:rPr lang="en" u="sng">
                <a:solidFill>
                  <a:schemeClr val="hlink"/>
                </a:solidFill>
                <a:hlinkClick r:id="rId3"/>
              </a:rPr>
              <a:t>https://www.image-map.net/</a:t>
            </a:r>
            <a:endParaRPr/>
          </a:p>
          <a:p>
            <a:pPr marL="0" lvl="0" indent="0" algn="l" rtl="0">
              <a:spcBef>
                <a:spcPts val="1200"/>
              </a:spcBef>
              <a:spcAft>
                <a:spcPts val="0"/>
              </a:spcAft>
              <a:buNone/>
            </a:pPr>
            <a:r>
              <a:rPr lang="en"/>
              <a:t>-&gt; For reference visit my mapping.html</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Domain Name</a:t>
            </a:r>
            <a:endParaRPr u="sng"/>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a:t>
            </a:r>
            <a:r>
              <a:rPr lang="en">
                <a:highlight>
                  <a:srgbClr val="FFFFFF"/>
                </a:highlight>
              </a:rPr>
              <a:t>It is the name of a website. </a:t>
            </a:r>
            <a:endParaRPr>
              <a:highlight>
                <a:srgbClr val="FFFFFF"/>
              </a:highlight>
            </a:endParaRPr>
          </a:p>
          <a:p>
            <a:pPr marL="0" lvl="0" indent="0" algn="l" rtl="0">
              <a:spcBef>
                <a:spcPts val="1200"/>
              </a:spcBef>
              <a:spcAft>
                <a:spcPts val="0"/>
              </a:spcAft>
              <a:buNone/>
            </a:pPr>
            <a:r>
              <a:rPr lang="en">
                <a:highlight>
                  <a:srgbClr val="FFFFFF"/>
                </a:highlight>
              </a:rPr>
              <a:t>-&gt; It's what comes after "@" in an email address, or after "www." in a web address. </a:t>
            </a:r>
            <a:endParaRPr>
              <a:highlight>
                <a:srgbClr val="FFFFFF"/>
              </a:highlight>
            </a:endParaRPr>
          </a:p>
          <a:p>
            <a:pPr marL="0" lvl="0" indent="0" algn="l" rtl="0">
              <a:spcBef>
                <a:spcPts val="1200"/>
              </a:spcBef>
              <a:spcAft>
                <a:spcPts val="0"/>
              </a:spcAft>
              <a:buNone/>
            </a:pPr>
            <a:r>
              <a:rPr lang="en">
                <a:highlight>
                  <a:srgbClr val="FFFFFF"/>
                </a:highlight>
              </a:rPr>
              <a:t>-&gt; If someone asks how to find you online, what you tell them is usually your domain name.</a:t>
            </a:r>
            <a:endParaRPr>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Forms</a:t>
            </a:r>
            <a:endParaRPr/>
          </a:p>
        </p:txBody>
      </p:sp>
      <p:sp>
        <p:nvSpPr>
          <p:cNvPr id="346" name="Google Shape;346;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Html forms is used for taking users information or user data.</a:t>
            </a:r>
            <a:endParaRPr/>
          </a:p>
          <a:p>
            <a:pPr marL="0" lvl="0" indent="0" algn="l" rtl="0">
              <a:spcBef>
                <a:spcPts val="1200"/>
              </a:spcBef>
              <a:spcAft>
                <a:spcPts val="0"/>
              </a:spcAft>
              <a:buNone/>
            </a:pPr>
            <a:r>
              <a:rPr lang="en"/>
              <a:t>-&gt; &lt;form&gt; tag is used to create a form</a:t>
            </a:r>
            <a:endParaRPr/>
          </a:p>
          <a:p>
            <a:pPr marL="0" lvl="0" indent="0" algn="l" rtl="0">
              <a:spcBef>
                <a:spcPts val="1200"/>
              </a:spcBef>
              <a:spcAft>
                <a:spcPts val="1200"/>
              </a:spcAft>
              <a:buNone/>
            </a:pPr>
            <a:r>
              <a:rPr lang="en"/>
              <a:t>-&gt; for reference visit my form.html page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3"/>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2" name="Google Shape;352;p63"/>
          <p:cNvPicPr preferRelativeResize="0"/>
          <p:nvPr/>
        </p:nvPicPr>
        <p:blipFill>
          <a:blip r:embed="rId3">
            <a:alphaModFix/>
          </a:blip>
          <a:stretch>
            <a:fillRect/>
          </a:stretch>
        </p:blipFill>
        <p:spPr>
          <a:xfrm>
            <a:off x="311700" y="0"/>
            <a:ext cx="8520600" cy="5143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Tags Reference</a:t>
            </a:r>
            <a:endParaRPr/>
          </a:p>
        </p:txBody>
      </p:sp>
      <p:sp>
        <p:nvSpPr>
          <p:cNvPr id="358" name="Google Shape;358;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a:t>
            </a:r>
            <a:r>
              <a:rPr lang="en" u="sng">
                <a:solidFill>
                  <a:schemeClr val="hlink"/>
                </a:solidFill>
                <a:hlinkClick r:id="rId3"/>
              </a:rPr>
              <a:t>https://developer.mozilla.org/en-US/docs/Web/HTML/Element</a:t>
            </a:r>
            <a:endParaRPr/>
          </a:p>
          <a:p>
            <a:pPr marL="0" lvl="0" indent="0" algn="l" rtl="0">
              <a:spcBef>
                <a:spcPts val="1200"/>
              </a:spcBef>
              <a:spcAft>
                <a:spcPts val="0"/>
              </a:spcAft>
              <a:buNone/>
            </a:pPr>
            <a:r>
              <a:rPr lang="en"/>
              <a:t>-&gt; Html tags are used to create a element.</a:t>
            </a:r>
            <a:endParaRPr/>
          </a:p>
          <a:p>
            <a:pPr marL="0" lvl="0" indent="0" algn="l" rtl="0">
              <a:spcBef>
                <a:spcPts val="1200"/>
              </a:spcBef>
              <a:spcAft>
                <a:spcPts val="0"/>
              </a:spcAft>
              <a:buNone/>
            </a:pPr>
            <a:r>
              <a:rPr lang="en"/>
              <a:t>-&gt; for more reference go to my tag.html page.</a:t>
            </a:r>
            <a:endParaRPr/>
          </a:p>
          <a:p>
            <a:pPr marL="0" lvl="0" indent="0" algn="l" rtl="0">
              <a:spcBef>
                <a:spcPts val="1200"/>
              </a:spcBef>
              <a:spcAft>
                <a:spcPts val="120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ASCII Code</a:t>
            </a:r>
            <a:endParaRPr/>
          </a:p>
        </p:txBody>
      </p:sp>
      <p:sp>
        <p:nvSpPr>
          <p:cNvPr id="364" name="Google Shape;364;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ASCII stands for American standard Code for Information Interchange.</a:t>
            </a:r>
            <a:endParaRPr/>
          </a:p>
          <a:p>
            <a:pPr marL="0" lvl="0" indent="0" algn="l" rtl="0">
              <a:spcBef>
                <a:spcPts val="1200"/>
              </a:spcBef>
              <a:spcAft>
                <a:spcPts val="0"/>
              </a:spcAft>
              <a:buNone/>
            </a:pPr>
            <a:r>
              <a:rPr lang="en"/>
              <a:t>-&gt; These are also called as Html Entities.</a:t>
            </a:r>
            <a:endParaRPr/>
          </a:p>
          <a:p>
            <a:pPr marL="0" lvl="0" indent="0" algn="l" rtl="0">
              <a:spcBef>
                <a:spcPts val="1200"/>
              </a:spcBef>
              <a:spcAft>
                <a:spcPts val="0"/>
              </a:spcAft>
              <a:buNone/>
            </a:pPr>
            <a:r>
              <a:rPr lang="en"/>
              <a:t>-&gt; for reference </a:t>
            </a:r>
            <a:r>
              <a:rPr lang="en" u="sng">
                <a:solidFill>
                  <a:schemeClr val="hlink"/>
                </a:solidFill>
                <a:hlinkClick r:id="rId3"/>
              </a:rPr>
              <a:t>https://www.tutorialspoint.com/html/html_entities.htm</a:t>
            </a:r>
            <a:endParaRPr/>
          </a:p>
          <a:p>
            <a:pPr marL="0" lvl="0" indent="0" algn="l" rtl="0">
              <a:spcBef>
                <a:spcPts val="1200"/>
              </a:spcBef>
              <a:spcAft>
                <a:spcPts val="1200"/>
              </a:spcAft>
              <a:buNone/>
            </a:pPr>
            <a:r>
              <a:rPr lang="en"/>
              <a:t>-&gt; -&gt; for more reference visit my entity.html page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Fonts</a:t>
            </a:r>
            <a:endParaRPr/>
          </a:p>
        </p:txBody>
      </p:sp>
      <p:sp>
        <p:nvSpPr>
          <p:cNvPr id="370" name="Google Shape;370;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html fonts are same as we have fonts in Ms word etc</a:t>
            </a:r>
            <a:endParaRPr/>
          </a:p>
          <a:p>
            <a:pPr marL="0" lvl="0" indent="0" algn="l" rtl="0">
              <a:spcBef>
                <a:spcPts val="1200"/>
              </a:spcBef>
              <a:spcAft>
                <a:spcPts val="0"/>
              </a:spcAft>
              <a:buNone/>
            </a:pPr>
            <a:r>
              <a:rPr lang="en"/>
              <a:t>-&gt; but in html the html fonts are now applied by using CSS font family property.</a:t>
            </a:r>
            <a:endParaRPr/>
          </a:p>
          <a:p>
            <a:pPr marL="0" lvl="0" indent="0" algn="l" rtl="0">
              <a:spcBef>
                <a:spcPts val="1200"/>
              </a:spcBef>
              <a:spcAft>
                <a:spcPts val="0"/>
              </a:spcAft>
              <a:buNone/>
            </a:pPr>
            <a:r>
              <a:rPr lang="en"/>
              <a:t>-&gt; for more reference visit my font.html page</a:t>
            </a:r>
            <a:endParaRPr/>
          </a:p>
          <a:p>
            <a:pPr marL="0" lvl="0" indent="0" algn="l" rtl="0">
              <a:spcBef>
                <a:spcPts val="1200"/>
              </a:spcBef>
              <a:spcAft>
                <a:spcPts val="120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Color</a:t>
            </a:r>
            <a:endParaRPr/>
          </a:p>
        </p:txBody>
      </p:sp>
      <p:sp>
        <p:nvSpPr>
          <p:cNvPr id="376" name="Google Shape;376;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html color tag is also a deprecated tag in html.</a:t>
            </a:r>
            <a:endParaRPr/>
          </a:p>
          <a:p>
            <a:pPr marL="0" lvl="0" indent="0" algn="l" rtl="0">
              <a:spcBef>
                <a:spcPts val="1200"/>
              </a:spcBef>
              <a:spcAft>
                <a:spcPts val="0"/>
              </a:spcAft>
              <a:buNone/>
            </a:pPr>
            <a:r>
              <a:rPr lang="en"/>
              <a:t>-&gt; now we use CSS properties to give color in html document</a:t>
            </a:r>
            <a:endParaRPr/>
          </a:p>
          <a:p>
            <a:pPr marL="0" lvl="0" indent="0" algn="l" rtl="0">
              <a:spcBef>
                <a:spcPts val="1200"/>
              </a:spcBef>
              <a:spcAft>
                <a:spcPts val="1200"/>
              </a:spcAft>
              <a:buNone/>
            </a:pPr>
            <a:r>
              <a:rPr lang="en"/>
              <a:t>-&gt; for reference visit my color.html page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Deprecated tag</a:t>
            </a:r>
            <a:endParaRPr/>
          </a:p>
        </p:txBody>
      </p:sp>
      <p:sp>
        <p:nvSpPr>
          <p:cNvPr id="382" name="Google Shape;382;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the tags which are not longer in use.</a:t>
            </a:r>
            <a:endParaRPr/>
          </a:p>
          <a:p>
            <a:pPr marL="0" lvl="0" indent="0" algn="l" rtl="0">
              <a:spcBef>
                <a:spcPts val="1200"/>
              </a:spcBef>
              <a:spcAft>
                <a:spcPts val="0"/>
              </a:spcAft>
              <a:buNone/>
            </a:pPr>
            <a:r>
              <a:rPr lang="en"/>
              <a:t>-&gt; </a:t>
            </a:r>
            <a:r>
              <a:rPr lang="en" u="sng">
                <a:solidFill>
                  <a:schemeClr val="hlink"/>
                </a:solidFill>
                <a:hlinkClick r:id="rId3"/>
              </a:rPr>
              <a:t>https://www.geeksforgeeks.org/html-deprecated-tags/</a:t>
            </a:r>
            <a:endParaRPr/>
          </a:p>
          <a:p>
            <a:pPr marL="0" lvl="0" indent="0" algn="l" rtl="0">
              <a:spcBef>
                <a:spcPts val="1200"/>
              </a:spcBef>
              <a:spcAft>
                <a:spcPts val="120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963765F-B394-CEAC-1DAB-2AA1DB3B387C}"/>
              </a:ext>
            </a:extLst>
          </p:cNvPr>
          <p:cNvSpPr>
            <a:spLocks noGrp="1"/>
          </p:cNvSpPr>
          <p:nvPr>
            <p:ph type="title"/>
          </p:nvPr>
        </p:nvSpPr>
        <p:spPr/>
        <p:txBody>
          <a:bodyPr/>
          <a:lstStyle/>
          <a:p>
            <a:r>
              <a:rPr lang="en-IN" dirty="0"/>
              <a:t>The HTML head Element</a:t>
            </a:r>
          </a:p>
        </p:txBody>
      </p:sp>
      <p:sp>
        <p:nvSpPr>
          <p:cNvPr id="5" name="Content Placeholder 4">
            <a:extLst>
              <a:ext uri="{FF2B5EF4-FFF2-40B4-BE49-F238E27FC236}">
                <a16:creationId xmlns="" xmlns:a16="http://schemas.microsoft.com/office/drawing/2014/main" id="{E1EC0486-B653-2CF5-983A-CD5F2A8E79CE}"/>
              </a:ext>
            </a:extLst>
          </p:cNvPr>
          <p:cNvSpPr>
            <a:spLocks noGrp="1"/>
          </p:cNvSpPr>
          <p:nvPr>
            <p:ph idx="1"/>
          </p:nvPr>
        </p:nvSpPr>
        <p:spPr/>
        <p:txBody>
          <a:bodyPr>
            <a:normAutofit lnSpcReduction="10000"/>
          </a:bodyPr>
          <a:lstStyle/>
          <a:p>
            <a:pPr marL="0" indent="0">
              <a:spcBef>
                <a:spcPts val="0"/>
              </a:spcBef>
              <a:buNone/>
            </a:pPr>
            <a:r>
              <a:rPr lang="en-US" sz="1800" dirty="0"/>
              <a:t>The &lt;head&gt; element primarily is the container for all the head elements,</a:t>
            </a:r>
          </a:p>
          <a:p>
            <a:pPr marL="0" indent="0">
              <a:spcBef>
                <a:spcPts val="0"/>
              </a:spcBef>
              <a:buNone/>
            </a:pPr>
            <a:r>
              <a:rPr lang="en-US" sz="1800" dirty="0"/>
              <a:t>which provide extra information about the document (metadata), or</a:t>
            </a:r>
          </a:p>
          <a:p>
            <a:pPr marL="0" indent="0">
              <a:spcBef>
                <a:spcPts val="0"/>
              </a:spcBef>
              <a:buNone/>
            </a:pPr>
            <a:r>
              <a:rPr lang="en-US" sz="1800" dirty="0"/>
              <a:t>reference to other resources that are required for the document to display or</a:t>
            </a:r>
          </a:p>
          <a:p>
            <a:pPr marL="0" indent="0">
              <a:spcBef>
                <a:spcPts val="0"/>
              </a:spcBef>
              <a:buNone/>
            </a:pPr>
            <a:r>
              <a:rPr lang="en-US" sz="1800" dirty="0"/>
              <a:t>behave correctly in a web browser</a:t>
            </a:r>
          </a:p>
          <a:p>
            <a:pPr marL="0" indent="0">
              <a:spcBef>
                <a:spcPts val="0"/>
              </a:spcBef>
              <a:buNone/>
            </a:pPr>
            <a:endParaRPr lang="en-US" sz="1800" dirty="0"/>
          </a:p>
          <a:p>
            <a:pPr marL="0" indent="0">
              <a:buNone/>
            </a:pPr>
            <a:r>
              <a:rPr lang="en-US" sz="1800" dirty="0"/>
              <a:t>The head elements collectively describes the properties of the document such as title, provide meta information like character set, instruct the browser where to find the style sheets or scripts that allows you to extend the HTML document in a highly active and interactive ways</a:t>
            </a:r>
          </a:p>
          <a:p>
            <a:pPr marL="0" indent="0">
              <a:buNone/>
            </a:pPr>
            <a:endParaRPr lang="en-US" sz="1800" dirty="0"/>
          </a:p>
          <a:p>
            <a:pPr marL="0" indent="0">
              <a:buNone/>
            </a:pPr>
            <a:r>
              <a:rPr lang="en-US" sz="1800" dirty="0"/>
              <a:t>The HTML elements that can be used inside the &lt;head&gt; element are: &lt;title&gt;,&lt;base&gt;, &lt;link&gt;, &lt;style&gt;, &lt;meta&gt;, &lt;script&gt; and the &lt;</a:t>
            </a:r>
            <a:r>
              <a:rPr lang="en-US" sz="1800" dirty="0" err="1"/>
              <a:t>noscript</a:t>
            </a:r>
            <a:r>
              <a:rPr lang="en-US" sz="1800" dirty="0"/>
              <a:t>&gt; element</a:t>
            </a:r>
            <a:endParaRPr lang="en-IN"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025437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851C6EED-0A26-A7D6-A0F0-B6E8E8311333}"/>
              </a:ext>
            </a:extLst>
          </p:cNvPr>
          <p:cNvSpPr>
            <a:spLocks noGrp="1"/>
          </p:cNvSpPr>
          <p:nvPr>
            <p:ph idx="1"/>
          </p:nvPr>
        </p:nvSpPr>
        <p:spPr>
          <a:xfrm>
            <a:off x="562067" y="119849"/>
            <a:ext cx="7886700" cy="4725938"/>
          </a:xfrm>
        </p:spPr>
        <p:txBody>
          <a:bodyPr>
            <a:normAutofit/>
          </a:bodyPr>
          <a:lstStyle/>
          <a:p>
            <a:pPr marL="0" indent="0">
              <a:buNone/>
            </a:pPr>
            <a:r>
              <a:rPr lang="en-IN" sz="4050" dirty="0"/>
              <a:t>HTML Lists</a:t>
            </a:r>
          </a:p>
          <a:p>
            <a:pPr marL="0" indent="0">
              <a:buNone/>
            </a:pPr>
            <a:r>
              <a:rPr lang="en-US" dirty="0"/>
              <a:t>Working with HTML Lists</a:t>
            </a:r>
          </a:p>
          <a:p>
            <a:pPr marL="0" indent="0">
              <a:buNone/>
            </a:pPr>
            <a:r>
              <a:rPr lang="en-US" dirty="0"/>
              <a:t>HTML lists are used to present list of information in well formed and</a:t>
            </a:r>
          </a:p>
          <a:p>
            <a:pPr marL="0" indent="0">
              <a:buNone/>
            </a:pPr>
            <a:r>
              <a:rPr lang="en-US" dirty="0"/>
              <a:t>semantic way. There are three different types of list in HTML and each</a:t>
            </a:r>
          </a:p>
          <a:p>
            <a:pPr marL="0" indent="0">
              <a:buNone/>
            </a:pPr>
            <a:r>
              <a:rPr lang="en-US" dirty="0"/>
              <a:t>one has a specific purpose and meaning.</a:t>
            </a:r>
          </a:p>
          <a:p>
            <a:pPr marL="0" indent="0">
              <a:buNone/>
            </a:pPr>
            <a:r>
              <a:rPr lang="en-US" dirty="0"/>
              <a:t>• Unordered list — Used to create a list of related items, in no particular order.</a:t>
            </a:r>
          </a:p>
          <a:p>
            <a:pPr marL="0" indent="0">
              <a:buNone/>
            </a:pPr>
            <a:r>
              <a:rPr lang="en-US" dirty="0"/>
              <a:t>• Ordered list — Used to create a list of related items, in a specific order.</a:t>
            </a:r>
          </a:p>
          <a:p>
            <a:pPr marL="0" indent="0">
              <a:buNone/>
            </a:pPr>
            <a:r>
              <a:rPr lang="en-US" dirty="0"/>
              <a:t>• Description list — Used to create a list of terms and their descriptions.</a:t>
            </a:r>
            <a:endParaRPr lang="en-IN" dirty="0"/>
          </a:p>
        </p:txBody>
      </p:sp>
    </p:spTree>
    <p:extLst>
      <p:ext uri="{BB962C8B-B14F-4D97-AF65-F5344CB8AC3E}">
        <p14:creationId xmlns:p14="http://schemas.microsoft.com/office/powerpoint/2010/main" val="104853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E20DC5-89B5-F28F-B0C4-61C061241BB9}"/>
              </a:ext>
            </a:extLst>
          </p:cNvPr>
          <p:cNvSpPr>
            <a:spLocks noGrp="1"/>
          </p:cNvSpPr>
          <p:nvPr>
            <p:ph type="title"/>
          </p:nvPr>
        </p:nvSpPr>
        <p:spPr/>
        <p:txBody>
          <a:bodyPr/>
          <a:lstStyle/>
          <a:p>
            <a:r>
              <a:rPr lang="en-IN"/>
              <a:t>Lists</a:t>
            </a:r>
          </a:p>
        </p:txBody>
      </p:sp>
      <p:sp>
        <p:nvSpPr>
          <p:cNvPr id="3" name="Content Placeholder 2">
            <a:extLst>
              <a:ext uri="{FF2B5EF4-FFF2-40B4-BE49-F238E27FC236}">
                <a16:creationId xmlns="" xmlns:a16="http://schemas.microsoft.com/office/drawing/2014/main" id="{9E330B72-1E72-1953-4CA5-77DACF829F1F}"/>
              </a:ext>
            </a:extLst>
          </p:cNvPr>
          <p:cNvSpPr>
            <a:spLocks noGrp="1"/>
          </p:cNvSpPr>
          <p:nvPr>
            <p:ph idx="1"/>
          </p:nvPr>
        </p:nvSpPr>
        <p:spPr/>
        <p:txBody>
          <a:bodyPr>
            <a:normAutofit fontScale="92500" lnSpcReduction="20000"/>
          </a:bodyPr>
          <a:lstStyle/>
          <a:p>
            <a:r>
              <a:rPr lang="en-US" dirty="0"/>
              <a:t>HTML Unordered Lists</a:t>
            </a:r>
          </a:p>
          <a:p>
            <a:pPr marL="0" indent="0">
              <a:buNone/>
            </a:pPr>
            <a:r>
              <a:rPr lang="en-US" dirty="0"/>
              <a:t> An unordered list created using</a:t>
            </a:r>
          </a:p>
          <a:p>
            <a:pPr marL="0" indent="0">
              <a:buNone/>
            </a:pPr>
            <a:r>
              <a:rPr lang="en-US" dirty="0"/>
              <a:t> the &lt;</a:t>
            </a:r>
            <a:r>
              <a:rPr lang="en-US" dirty="0" err="1"/>
              <a:t>ul</a:t>
            </a:r>
            <a:r>
              <a:rPr lang="en-US" dirty="0"/>
              <a:t>&gt; element, and each list</a:t>
            </a:r>
          </a:p>
          <a:p>
            <a:pPr marL="0" indent="0">
              <a:buNone/>
            </a:pPr>
            <a:r>
              <a:rPr lang="en-US" dirty="0"/>
              <a:t> item starts with the &lt;li&gt; element.</a:t>
            </a:r>
          </a:p>
          <a:p>
            <a:pPr marL="0" indent="0">
              <a:buNone/>
            </a:pPr>
            <a:r>
              <a:rPr lang="en-US" dirty="0"/>
              <a:t> HTML Ordered Lists</a:t>
            </a:r>
          </a:p>
          <a:p>
            <a:pPr marL="0" indent="0">
              <a:buNone/>
            </a:pPr>
            <a:r>
              <a:rPr lang="en-US" dirty="0"/>
              <a:t>• An ordered list created using the &lt;</a:t>
            </a:r>
            <a:r>
              <a:rPr lang="en-US" dirty="0" err="1"/>
              <a:t>ol</a:t>
            </a:r>
            <a:r>
              <a:rPr lang="en-US" dirty="0"/>
              <a:t>&gt;</a:t>
            </a:r>
          </a:p>
          <a:p>
            <a:pPr marL="0" indent="0">
              <a:buNone/>
            </a:pPr>
            <a:r>
              <a:rPr lang="en-US" dirty="0"/>
              <a:t> element, and each list item starts with</a:t>
            </a:r>
          </a:p>
          <a:p>
            <a:pPr marL="0" indent="0">
              <a:buNone/>
            </a:pPr>
            <a:r>
              <a:rPr lang="en-US" dirty="0"/>
              <a:t> the &lt;li&gt; element. Ordered lists are</a:t>
            </a:r>
          </a:p>
          <a:p>
            <a:pPr marL="0" indent="0">
              <a:buNone/>
            </a:pPr>
            <a:r>
              <a:rPr lang="en-US" dirty="0"/>
              <a:t> used when the order of the </a:t>
            </a:r>
            <a:r>
              <a:rPr lang="en-US" dirty="0" err="1"/>
              <a:t>list'sitems</a:t>
            </a:r>
            <a:endParaRPr lang="en-US" dirty="0"/>
          </a:p>
          <a:p>
            <a:pPr marL="0" indent="0">
              <a:buNone/>
            </a:pPr>
            <a:r>
              <a:rPr lang="en-US" dirty="0"/>
              <a:t> is important.</a:t>
            </a:r>
            <a:endParaRPr lang="en-IN" dirty="0"/>
          </a:p>
        </p:txBody>
      </p:sp>
    </p:spTree>
    <p:extLst>
      <p:ext uri="{BB962C8B-B14F-4D97-AF65-F5344CB8AC3E}">
        <p14:creationId xmlns:p14="http://schemas.microsoft.com/office/powerpoint/2010/main" val="194299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Top Domain Name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en" dirty="0" smtClean="0"/>
              <a:t>-&gt;</a:t>
            </a:r>
            <a:r>
              <a:rPr lang="en-US" dirty="0"/>
              <a:t>Domain names are a key part of the Internet infrastructure. They provide a </a:t>
            </a:r>
            <a:r>
              <a:rPr lang="en-US" dirty="0" smtClean="0"/>
              <a:t>human-readable </a:t>
            </a:r>
            <a:r>
              <a:rPr lang="en-US" dirty="0"/>
              <a:t>address for any web server available on the </a:t>
            </a:r>
            <a:r>
              <a:rPr lang="en-US" dirty="0" smtClean="0"/>
              <a:t>Internet.</a:t>
            </a:r>
          </a:p>
          <a:p>
            <a:pPr marL="0" indent="0">
              <a:spcAft>
                <a:spcPts val="1200"/>
              </a:spcAft>
              <a:buNone/>
            </a:pPr>
            <a:r>
              <a:rPr lang="en-IN" b="1" dirty="0" smtClean="0">
                <a:hlinkClick r:id="rId3" tooltip="Permalink to Structure of domain names"/>
              </a:rPr>
              <a:t>Structure </a:t>
            </a:r>
            <a:r>
              <a:rPr lang="en-IN" b="1" dirty="0">
                <a:hlinkClick r:id="rId3" tooltip="Permalink to Structure of domain names"/>
              </a:rPr>
              <a:t>of domain names</a:t>
            </a:r>
            <a:endParaRPr lang="en-IN" b="1" dirty="0"/>
          </a:p>
          <a:p>
            <a:pPr marL="0" lvl="0" indent="0">
              <a:spcAft>
                <a:spcPts val="1200"/>
              </a:spcAft>
              <a:buNone/>
            </a:pPr>
            <a:r>
              <a:rPr lang="en" dirty="0" smtClean="0"/>
              <a:t> </a:t>
            </a:r>
            <a:endParaRPr dirty="0"/>
          </a:p>
        </p:txBody>
      </p:sp>
      <p:sp>
        <p:nvSpPr>
          <p:cNvPr id="2" name="Rectangle 1"/>
          <p:cNvSpPr>
            <a:spLocks noChangeArrowheads="1"/>
          </p:cNvSpPr>
          <p:nvPr/>
        </p:nvSpPr>
        <p:spPr bwMode="auto">
          <a:xfrm>
            <a:off x="311700" y="2537509"/>
            <a:ext cx="82525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1B1B1B"/>
                </a:solidFill>
                <a:effectLst/>
                <a:latin typeface="Inter"/>
              </a:rPr>
              <a:t>A domain name has a simple structure made of several parts (it might be one part only, two, three…), separated by dot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1B1B1B"/>
                </a:solidFill>
                <a:effectLst/>
                <a:latin typeface="Inter"/>
              </a:rPr>
              <a:t>s and </a:t>
            </a:r>
            <a:r>
              <a:rPr kumimoji="0" lang="en-US" sz="1200" b="1" i="0" u="none" strike="noStrike" cap="none" normalizeH="0" baseline="0" dirty="0" smtClean="0">
                <a:ln>
                  <a:noFill/>
                </a:ln>
                <a:solidFill>
                  <a:srgbClr val="1B1B1B"/>
                </a:solidFill>
                <a:effectLst/>
                <a:latin typeface="Inter"/>
              </a:rPr>
              <a:t>read from right to left</a:t>
            </a:r>
            <a:r>
              <a:rPr kumimoji="0" lang="en-US" sz="1200" b="0" i="0" u="none" strike="noStrike" cap="none" normalizeH="0" baseline="0" dirty="0" smtClean="0">
                <a:ln>
                  <a:noFill/>
                </a:ln>
                <a:solidFill>
                  <a:srgbClr val="1B1B1B"/>
                </a:solidFill>
                <a:effectLst/>
                <a:latin typeface="Inter"/>
              </a:rPr>
              <a:t>:</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1B1B1B"/>
                </a:solidFill>
                <a:effectLst/>
                <a:latin typeface="Inter"/>
              </a:rPr>
              <a:t>  </a:t>
            </a:r>
            <a:endParaRPr kumimoji="0" lang="en-US" sz="4500" b="0" i="0" u="none" strike="noStrike" cap="none" normalizeH="0" baseline="0" dirty="0" smtClean="0">
              <a:ln>
                <a:noFill/>
              </a:ln>
              <a:solidFill>
                <a:srgbClr val="1B1B1B"/>
              </a:solidFill>
              <a:effectLst/>
              <a:latin typeface="Inter"/>
            </a:endParaRPr>
          </a:p>
        </p:txBody>
      </p:sp>
      <p:pic>
        <p:nvPicPr>
          <p:cNvPr id="1026" name="Picture 2" descr="Anatomy of the MDN domain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7690" y="3595269"/>
            <a:ext cx="2400300" cy="72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CFA86FA-DAA3-10D5-17F1-9642E0A9CB71}"/>
              </a:ext>
            </a:extLst>
          </p:cNvPr>
          <p:cNvSpPr>
            <a:spLocks noGrp="1"/>
          </p:cNvSpPr>
          <p:nvPr>
            <p:ph idx="1"/>
          </p:nvPr>
        </p:nvSpPr>
        <p:spPr>
          <a:xfrm>
            <a:off x="508802" y="297240"/>
            <a:ext cx="7886700" cy="4789665"/>
          </a:xfrm>
        </p:spPr>
        <p:txBody>
          <a:bodyPr/>
          <a:lstStyle/>
          <a:p>
            <a:r>
              <a:rPr lang="en-US" dirty="0"/>
              <a:t>Ex </a:t>
            </a:r>
          </a:p>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r>
              <a:rPr lang="it-IT" dirty="0"/>
              <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dirty="0"/>
              <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dirty="0"/>
              <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dirty="0"/>
              <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p>
          <a:p>
            <a:endParaRPr lang="en-IN" dirty="0"/>
          </a:p>
        </p:txBody>
      </p:sp>
      <p:graphicFrame>
        <p:nvGraphicFramePr>
          <p:cNvPr id="4" name="Table 3">
            <a:extLst>
              <a:ext uri="{FF2B5EF4-FFF2-40B4-BE49-F238E27FC236}">
                <a16:creationId xmlns="" xmlns:a16="http://schemas.microsoft.com/office/drawing/2014/main" id="{C31B8BA7-DACD-BCF3-F980-DC7D0BBC4352}"/>
              </a:ext>
            </a:extLst>
          </p:cNvPr>
          <p:cNvGraphicFramePr>
            <a:graphicFrameLocks noGrp="1"/>
          </p:cNvGraphicFramePr>
          <p:nvPr>
            <p:extLst/>
          </p:nvPr>
        </p:nvGraphicFramePr>
        <p:xfrm>
          <a:off x="612032" y="2692073"/>
          <a:ext cx="5815927" cy="1228725"/>
        </p:xfrm>
        <a:graphic>
          <a:graphicData uri="http://schemas.openxmlformats.org/drawingml/2006/table">
            <a:tbl>
              <a:tblPr/>
              <a:tblGrid>
                <a:gridCol w="1232303">
                  <a:extLst>
                    <a:ext uri="{9D8B030D-6E8A-4147-A177-3AD203B41FA5}">
                      <a16:colId xmlns="" xmlns:a16="http://schemas.microsoft.com/office/drawing/2014/main" val="2598887563"/>
                    </a:ext>
                  </a:extLst>
                </a:gridCol>
                <a:gridCol w="4583624">
                  <a:extLst>
                    <a:ext uri="{9D8B030D-6E8A-4147-A177-3AD203B41FA5}">
                      <a16:colId xmlns="" xmlns:a16="http://schemas.microsoft.com/office/drawing/2014/main" val="2319075243"/>
                    </a:ext>
                  </a:extLst>
                </a:gridCol>
              </a:tblGrid>
              <a:tr h="245745">
                <a:tc>
                  <a:txBody>
                    <a:bodyPr/>
                    <a:lstStyle/>
                    <a:p>
                      <a:pPr algn="l" fontAlgn="t"/>
                      <a:r>
                        <a:rPr lang="en-IN" sz="1000">
                          <a:effectLst/>
                        </a:rPr>
                        <a:t>Value</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000">
                          <a:effectLst/>
                        </a:rPr>
                        <a:t>Description</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29954398"/>
                  </a:ext>
                </a:extLst>
              </a:tr>
              <a:tr h="245745">
                <a:tc>
                  <a:txBody>
                    <a:bodyPr/>
                    <a:lstStyle/>
                    <a:p>
                      <a:pPr algn="l" fontAlgn="t"/>
                      <a:r>
                        <a:rPr lang="en-IN" sz="1000">
                          <a:effectLst/>
                        </a:rPr>
                        <a:t>disc</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Sets the list item marker to a bullet (default)</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265548398"/>
                  </a:ext>
                </a:extLst>
              </a:tr>
              <a:tr h="245745">
                <a:tc>
                  <a:txBody>
                    <a:bodyPr/>
                    <a:lstStyle/>
                    <a:p>
                      <a:pPr algn="l" fontAlgn="t"/>
                      <a:r>
                        <a:rPr lang="en-IN" sz="1000">
                          <a:effectLst/>
                        </a:rPr>
                        <a:t>circle</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Sets the list item marker to a circle</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218155160"/>
                  </a:ext>
                </a:extLst>
              </a:tr>
              <a:tr h="245745">
                <a:tc>
                  <a:txBody>
                    <a:bodyPr/>
                    <a:lstStyle/>
                    <a:p>
                      <a:pPr algn="l" fontAlgn="t"/>
                      <a:r>
                        <a:rPr lang="en-IN" sz="1000">
                          <a:effectLst/>
                        </a:rPr>
                        <a:t>square</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Sets the list item marker to a square</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873546540"/>
                  </a:ext>
                </a:extLst>
              </a:tr>
              <a:tr h="245745">
                <a:tc>
                  <a:txBody>
                    <a:bodyPr/>
                    <a:lstStyle/>
                    <a:p>
                      <a:pPr algn="l" fontAlgn="t"/>
                      <a:r>
                        <a:rPr lang="en-IN" sz="1000">
                          <a:effectLst/>
                        </a:rPr>
                        <a:t>none</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dirty="0">
                          <a:effectLst/>
                        </a:rPr>
                        <a:t>The list items will not be marked</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940039168"/>
                  </a:ext>
                </a:extLst>
              </a:tr>
            </a:tbl>
          </a:graphicData>
        </a:graphic>
      </p:graphicFrame>
    </p:spTree>
    <p:extLst>
      <p:ext uri="{BB962C8B-B14F-4D97-AF65-F5344CB8AC3E}">
        <p14:creationId xmlns:p14="http://schemas.microsoft.com/office/powerpoint/2010/main" val="4110812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BF84178-F1F4-A311-FF6F-CC8A79FD125A}"/>
              </a:ext>
            </a:extLst>
          </p:cNvPr>
          <p:cNvSpPr>
            <a:spLocks noGrp="1"/>
          </p:cNvSpPr>
          <p:nvPr>
            <p:ph idx="1"/>
          </p:nvPr>
        </p:nvSpPr>
        <p:spPr>
          <a:xfrm>
            <a:off x="628650" y="173114"/>
            <a:ext cx="7886700" cy="4459608"/>
          </a:xfrm>
        </p:spPr>
        <p:txBody>
          <a:bodyPr/>
          <a:lstStyle/>
          <a:p>
            <a:r>
              <a:rPr lang="en-US" sz="3000" dirty="0"/>
              <a:t>Ex </a:t>
            </a:r>
          </a:p>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r>
              <a:rPr lang="it-IT" dirty="0"/>
              <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dirty="0"/>
              <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dirty="0"/>
              <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dirty="0"/>
              <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p>
          <a:p>
            <a:endParaRPr lang="en-IN" dirty="0"/>
          </a:p>
        </p:txBody>
      </p:sp>
      <p:graphicFrame>
        <p:nvGraphicFramePr>
          <p:cNvPr id="4" name="Table 3">
            <a:extLst>
              <a:ext uri="{FF2B5EF4-FFF2-40B4-BE49-F238E27FC236}">
                <a16:creationId xmlns="" xmlns:a16="http://schemas.microsoft.com/office/drawing/2014/main" id="{FB64BBDA-5538-005B-4F2B-D120A3B68781}"/>
              </a:ext>
            </a:extLst>
          </p:cNvPr>
          <p:cNvGraphicFramePr>
            <a:graphicFrameLocks noGrp="1"/>
          </p:cNvGraphicFramePr>
          <p:nvPr>
            <p:extLst/>
          </p:nvPr>
        </p:nvGraphicFramePr>
        <p:xfrm>
          <a:off x="865573" y="2330388"/>
          <a:ext cx="6794165" cy="2382233"/>
        </p:xfrm>
        <a:graphic>
          <a:graphicData uri="http://schemas.openxmlformats.org/drawingml/2006/table">
            <a:tbl>
              <a:tblPr/>
              <a:tblGrid>
                <a:gridCol w="1309047">
                  <a:extLst>
                    <a:ext uri="{9D8B030D-6E8A-4147-A177-3AD203B41FA5}">
                      <a16:colId xmlns="" xmlns:a16="http://schemas.microsoft.com/office/drawing/2014/main" val="3904254242"/>
                    </a:ext>
                  </a:extLst>
                </a:gridCol>
                <a:gridCol w="5485118">
                  <a:extLst>
                    <a:ext uri="{9D8B030D-6E8A-4147-A177-3AD203B41FA5}">
                      <a16:colId xmlns="" xmlns:a16="http://schemas.microsoft.com/office/drawing/2014/main" val="3413851936"/>
                    </a:ext>
                  </a:extLst>
                </a:gridCol>
              </a:tblGrid>
              <a:tr h="297673">
                <a:tc>
                  <a:txBody>
                    <a:bodyPr/>
                    <a:lstStyle/>
                    <a:p>
                      <a:pPr algn="l" fontAlgn="t"/>
                      <a:r>
                        <a:rPr lang="en-IN" sz="1000">
                          <a:effectLst/>
                        </a:rPr>
                        <a:t>Type</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000" dirty="0">
                          <a:effectLst/>
                        </a:rPr>
                        <a:t>Description</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4122437047"/>
                  </a:ext>
                </a:extLst>
              </a:tr>
              <a:tr h="416912">
                <a:tc>
                  <a:txBody>
                    <a:bodyPr/>
                    <a:lstStyle/>
                    <a:p>
                      <a:pPr algn="l" fontAlgn="t"/>
                      <a:r>
                        <a:rPr lang="en-IN" sz="1000">
                          <a:effectLst/>
                        </a:rPr>
                        <a:t>type="1"</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dirty="0">
                          <a:effectLst/>
                        </a:rPr>
                        <a:t>The list items will be numbered with numbers (default)</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2212214556"/>
                  </a:ext>
                </a:extLst>
              </a:tr>
              <a:tr h="416912">
                <a:tc>
                  <a:txBody>
                    <a:bodyPr/>
                    <a:lstStyle/>
                    <a:p>
                      <a:pPr algn="l" fontAlgn="t"/>
                      <a:r>
                        <a:rPr lang="en-IN" sz="1000">
                          <a:effectLst/>
                        </a:rPr>
                        <a:t>type="A"</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dirty="0">
                          <a:effectLst/>
                        </a:rPr>
                        <a:t>The list items will be numbered with uppercase letters</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359173793"/>
                  </a:ext>
                </a:extLst>
              </a:tr>
              <a:tr h="416912">
                <a:tc>
                  <a:txBody>
                    <a:bodyPr/>
                    <a:lstStyle/>
                    <a:p>
                      <a:pPr algn="l" fontAlgn="t"/>
                      <a:r>
                        <a:rPr lang="en-IN" sz="1000">
                          <a:effectLst/>
                        </a:rPr>
                        <a:t>type="a"</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The list items will be numbered with lowercase letters</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3917530489"/>
                  </a:ext>
                </a:extLst>
              </a:tr>
              <a:tr h="416912">
                <a:tc>
                  <a:txBody>
                    <a:bodyPr/>
                    <a:lstStyle/>
                    <a:p>
                      <a:pPr algn="l" fontAlgn="t"/>
                      <a:r>
                        <a:rPr lang="en-IN" sz="1000">
                          <a:effectLst/>
                        </a:rPr>
                        <a:t>type="I"</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The list items will be numbered with uppercase roman numbers</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297679840"/>
                  </a:ext>
                </a:extLst>
              </a:tr>
              <a:tr h="416912">
                <a:tc>
                  <a:txBody>
                    <a:bodyPr/>
                    <a:lstStyle/>
                    <a:p>
                      <a:pPr algn="l" fontAlgn="t"/>
                      <a:r>
                        <a:rPr lang="en-IN" sz="1000">
                          <a:effectLst/>
                        </a:rPr>
                        <a:t>type="i"</a:t>
                      </a:r>
                    </a:p>
                  </a:txBody>
                  <a:tcPr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000" dirty="0">
                          <a:effectLst/>
                        </a:rPr>
                        <a:t>The list items will be numbered with lowercase roman numbers</a:t>
                      </a:r>
                    </a:p>
                  </a:txBody>
                  <a:tcPr marL="45720" marR="457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 xmlns:a16="http://schemas.microsoft.com/office/drawing/2014/main" val="3620244677"/>
                  </a:ext>
                </a:extLst>
              </a:tr>
            </a:tbl>
          </a:graphicData>
        </a:graphic>
      </p:graphicFrame>
    </p:spTree>
    <p:extLst>
      <p:ext uri="{BB962C8B-B14F-4D97-AF65-F5344CB8AC3E}">
        <p14:creationId xmlns:p14="http://schemas.microsoft.com/office/powerpoint/2010/main" val="22690149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Description Lists</a:t>
            </a:r>
          </a:p>
        </p:txBody>
      </p:sp>
      <p:sp>
        <p:nvSpPr>
          <p:cNvPr id="3" name="Content Placeholder 2"/>
          <p:cNvSpPr>
            <a:spLocks noGrp="1"/>
          </p:cNvSpPr>
          <p:nvPr>
            <p:ph idx="1"/>
          </p:nvPr>
        </p:nvSpPr>
        <p:spPr/>
        <p:txBody>
          <a:bodyPr>
            <a:normAutofit fontScale="92500" lnSpcReduction="10000"/>
          </a:bodyPr>
          <a:lstStyle/>
          <a:p>
            <a:r>
              <a:rPr lang="en-US" dirty="0"/>
              <a:t>A description list is a list of items with a description or definition of each item. </a:t>
            </a:r>
            <a:endParaRPr lang="en-US" dirty="0" smtClean="0"/>
          </a:p>
          <a:p>
            <a:r>
              <a:rPr lang="en-US" dirty="0"/>
              <a:t>The description list is created using &lt;dl&gt; element. The &lt;dl&gt; element is</a:t>
            </a:r>
          </a:p>
          <a:p>
            <a:pPr marL="0" indent="0">
              <a:buNone/>
            </a:pPr>
            <a:r>
              <a:rPr lang="en-US" dirty="0" smtClean="0"/>
              <a:t>  used </a:t>
            </a:r>
            <a:r>
              <a:rPr lang="en-US" dirty="0"/>
              <a:t>in conjunction with the &lt;</a:t>
            </a:r>
            <a:r>
              <a:rPr lang="en-US" dirty="0" err="1"/>
              <a:t>dt</a:t>
            </a:r>
            <a:r>
              <a:rPr lang="en-US" dirty="0"/>
              <a:t>&gt; element which specify a term, and</a:t>
            </a:r>
          </a:p>
          <a:p>
            <a:pPr marL="0" indent="0">
              <a:buNone/>
            </a:pPr>
            <a:r>
              <a:rPr lang="en-US" dirty="0" smtClean="0"/>
              <a:t>   the </a:t>
            </a:r>
            <a:r>
              <a:rPr lang="en-US" dirty="0"/>
              <a:t>&lt;</a:t>
            </a:r>
            <a:r>
              <a:rPr lang="en-US" dirty="0" err="1"/>
              <a:t>dd</a:t>
            </a:r>
            <a:r>
              <a:rPr lang="en-US" dirty="0"/>
              <a:t>&gt; element which specify the term's definition.</a:t>
            </a:r>
          </a:p>
          <a:p>
            <a:r>
              <a:rPr lang="en-IN" dirty="0"/>
              <a:t>&lt;dl&gt;</a:t>
            </a:r>
            <a:br>
              <a:rPr lang="en-IN" dirty="0"/>
            </a:br>
            <a:r>
              <a:rPr lang="en-IN" dirty="0"/>
              <a:t>  &lt;</a:t>
            </a:r>
            <a:r>
              <a:rPr lang="en-IN" dirty="0" err="1"/>
              <a:t>dt</a:t>
            </a:r>
            <a:r>
              <a:rPr lang="en-IN" dirty="0"/>
              <a:t>&gt;Coffee&lt;/</a:t>
            </a:r>
            <a:r>
              <a:rPr lang="en-IN" dirty="0" err="1"/>
              <a:t>dt</a:t>
            </a:r>
            <a:r>
              <a:rPr lang="en-IN" dirty="0"/>
              <a:t>&gt;</a:t>
            </a:r>
            <a:br>
              <a:rPr lang="en-IN" dirty="0"/>
            </a:br>
            <a:r>
              <a:rPr lang="en-IN" dirty="0"/>
              <a:t>  &lt;</a:t>
            </a:r>
            <a:r>
              <a:rPr lang="en-IN" dirty="0" err="1"/>
              <a:t>dd</a:t>
            </a:r>
            <a:r>
              <a:rPr lang="en-IN" dirty="0"/>
              <a:t>&gt;Black hot drink&lt;/</a:t>
            </a:r>
            <a:r>
              <a:rPr lang="en-IN" dirty="0" err="1"/>
              <a:t>dd</a:t>
            </a:r>
            <a:r>
              <a:rPr lang="en-IN" dirty="0"/>
              <a:t>&gt;</a:t>
            </a:r>
            <a:br>
              <a:rPr lang="en-IN" dirty="0"/>
            </a:br>
            <a:r>
              <a:rPr lang="en-IN" dirty="0"/>
              <a:t>  &lt;</a:t>
            </a:r>
            <a:r>
              <a:rPr lang="en-IN" dirty="0" err="1"/>
              <a:t>dt</a:t>
            </a:r>
            <a:r>
              <a:rPr lang="en-IN" dirty="0"/>
              <a:t>&gt;Milk&lt;/</a:t>
            </a:r>
            <a:r>
              <a:rPr lang="en-IN" dirty="0" err="1"/>
              <a:t>dt</a:t>
            </a:r>
            <a:r>
              <a:rPr lang="en-IN" dirty="0"/>
              <a:t>&gt;</a:t>
            </a:r>
            <a:br>
              <a:rPr lang="en-IN" dirty="0"/>
            </a:br>
            <a:r>
              <a:rPr lang="en-IN" dirty="0"/>
              <a:t>  &lt;</a:t>
            </a:r>
            <a:r>
              <a:rPr lang="en-IN" dirty="0" err="1"/>
              <a:t>dd</a:t>
            </a:r>
            <a:r>
              <a:rPr lang="en-IN" dirty="0"/>
              <a:t>&gt;White cold drink&lt;/</a:t>
            </a:r>
            <a:r>
              <a:rPr lang="en-IN" dirty="0" err="1"/>
              <a:t>dd</a:t>
            </a:r>
            <a:r>
              <a:rPr lang="en-IN" dirty="0"/>
              <a:t>&gt;</a:t>
            </a:r>
            <a:br>
              <a:rPr lang="en-IN" dirty="0"/>
            </a:br>
            <a:r>
              <a:rPr lang="en-IN" dirty="0"/>
              <a:t>&lt;/dl&gt;</a:t>
            </a:r>
          </a:p>
        </p:txBody>
      </p:sp>
    </p:spTree>
    <p:extLst>
      <p:ext uri="{BB962C8B-B14F-4D97-AF65-F5344CB8AC3E}">
        <p14:creationId xmlns:p14="http://schemas.microsoft.com/office/powerpoint/2010/main" val="3864690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853FAA-D8D2-E919-D499-B95099C4F538}"/>
              </a:ext>
            </a:extLst>
          </p:cNvPr>
          <p:cNvSpPr>
            <a:spLocks noGrp="1"/>
          </p:cNvSpPr>
          <p:nvPr>
            <p:ph type="title"/>
          </p:nvPr>
        </p:nvSpPr>
        <p:spPr/>
        <p:txBody>
          <a:bodyPr/>
          <a:lstStyle/>
          <a:p>
            <a:r>
              <a:rPr lang="en-US" dirty="0"/>
              <a:t>Html table</a:t>
            </a:r>
            <a:endParaRPr lang="en-IN" dirty="0"/>
          </a:p>
        </p:txBody>
      </p:sp>
      <p:sp>
        <p:nvSpPr>
          <p:cNvPr id="3" name="Content Placeholder 2">
            <a:extLst>
              <a:ext uri="{FF2B5EF4-FFF2-40B4-BE49-F238E27FC236}">
                <a16:creationId xmlns="" xmlns:a16="http://schemas.microsoft.com/office/drawing/2014/main" id="{548329A8-1408-E624-640A-7708E8A8C214}"/>
              </a:ext>
            </a:extLst>
          </p:cNvPr>
          <p:cNvSpPr>
            <a:spLocks noGrp="1"/>
          </p:cNvSpPr>
          <p:nvPr>
            <p:ph idx="1"/>
          </p:nvPr>
        </p:nvSpPr>
        <p:spPr/>
        <p:txBody>
          <a:bodyPr/>
          <a:lstStyle/>
          <a:p>
            <a:r>
              <a:rPr lang="en-US" dirty="0"/>
              <a:t>Creating Tables in HTML </a:t>
            </a:r>
            <a:r>
              <a:rPr lang="en-US" dirty="0" err="1"/>
              <a:t>HTML</a:t>
            </a:r>
            <a:r>
              <a:rPr lang="en-US" dirty="0"/>
              <a:t> table allows you to arrange data into rows and columns. They are commonly used to display tabular data like product listings, customer's details, financial reports, and so on.</a:t>
            </a:r>
          </a:p>
          <a:p>
            <a:endParaRPr lang="en-US" dirty="0"/>
          </a:p>
          <a:p>
            <a:r>
              <a:rPr lang="en-US" dirty="0"/>
              <a:t>You can create a table using the &lt;table&gt; element. Inside the &lt;table&gt; element, you can use the &lt;tr&gt; elements to create rows, and to create columns inside a row you can use the &lt;td&gt; elements. </a:t>
            </a:r>
            <a:r>
              <a:rPr lang="en-US" dirty="0" err="1"/>
              <a:t>Youcan</a:t>
            </a:r>
            <a:r>
              <a:rPr lang="en-US" dirty="0"/>
              <a:t> also define a cell as a header for a group of table cells using the &lt;</a:t>
            </a:r>
            <a:r>
              <a:rPr lang="en-US" dirty="0" err="1"/>
              <a:t>th</a:t>
            </a:r>
            <a:r>
              <a:rPr lang="en-US" dirty="0"/>
              <a:t>&gt; element</a:t>
            </a:r>
          </a:p>
          <a:p>
            <a:endParaRPr lang="en-US" dirty="0"/>
          </a:p>
          <a:p>
            <a:endParaRPr lang="en-IN" dirty="0"/>
          </a:p>
        </p:txBody>
      </p:sp>
    </p:spTree>
    <p:extLst>
      <p:ext uri="{BB962C8B-B14F-4D97-AF65-F5344CB8AC3E}">
        <p14:creationId xmlns:p14="http://schemas.microsoft.com/office/powerpoint/2010/main" val="40530077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AC8132-988A-5B41-C169-E3C5556DEC7F}"/>
              </a:ext>
            </a:extLst>
          </p:cNvPr>
          <p:cNvSpPr>
            <a:spLocks noGrp="1"/>
          </p:cNvSpPr>
          <p:nvPr>
            <p:ph type="title"/>
          </p:nvPr>
        </p:nvSpPr>
        <p:spPr/>
        <p:txBody>
          <a:bodyPr/>
          <a:lstStyle/>
          <a:p>
            <a:r>
              <a:rPr lang="en-US" dirty="0"/>
              <a:t>Spanning Multiple Rows and Columns</a:t>
            </a:r>
            <a:endParaRPr lang="en-IN" dirty="0"/>
          </a:p>
        </p:txBody>
      </p:sp>
      <p:sp>
        <p:nvSpPr>
          <p:cNvPr id="8" name="Content Placeholder 7">
            <a:extLst>
              <a:ext uri="{FF2B5EF4-FFF2-40B4-BE49-F238E27FC236}">
                <a16:creationId xmlns="" xmlns:a16="http://schemas.microsoft.com/office/drawing/2014/main" id="{8710CBF2-2226-831F-BBFB-A64F00704F7E}"/>
              </a:ext>
            </a:extLst>
          </p:cNvPr>
          <p:cNvSpPr>
            <a:spLocks noGrp="1"/>
          </p:cNvSpPr>
          <p:nvPr>
            <p:ph idx="1"/>
          </p:nvPr>
        </p:nvSpPr>
        <p:spPr/>
        <p:txBody>
          <a:bodyPr/>
          <a:lstStyle/>
          <a:p>
            <a:r>
              <a:rPr lang="en-US" dirty="0"/>
              <a:t>Spanning allow you to extend table rows and columns across multiple other rows and columns. </a:t>
            </a:r>
          </a:p>
          <a:p>
            <a:r>
              <a:rPr lang="en-US" dirty="0"/>
              <a:t>Normally, a table cell cannot pass over into the space below or above another table cell. But, you can use the </a:t>
            </a:r>
            <a:r>
              <a:rPr lang="en-US" dirty="0" err="1"/>
              <a:t>rowspan</a:t>
            </a:r>
            <a:r>
              <a:rPr lang="en-US" dirty="0"/>
              <a:t> or </a:t>
            </a:r>
            <a:r>
              <a:rPr lang="en-US" dirty="0" err="1"/>
              <a:t>colspan</a:t>
            </a:r>
            <a:r>
              <a:rPr lang="en-US" dirty="0"/>
              <a:t> attributes to span multiple rows or columns in a table.</a:t>
            </a:r>
          </a:p>
          <a:p>
            <a:endParaRPr lang="en-IN" dirty="0"/>
          </a:p>
        </p:txBody>
      </p:sp>
    </p:spTree>
    <p:extLst>
      <p:ext uri="{BB962C8B-B14F-4D97-AF65-F5344CB8AC3E}">
        <p14:creationId xmlns:p14="http://schemas.microsoft.com/office/powerpoint/2010/main" val="1702827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484D84-64D8-E922-D068-5ACABE5BEFAE}"/>
              </a:ext>
            </a:extLst>
          </p:cNvPr>
          <p:cNvSpPr>
            <a:spLocks noGrp="1"/>
          </p:cNvSpPr>
          <p:nvPr>
            <p:ph type="title"/>
          </p:nvPr>
        </p:nvSpPr>
        <p:spPr/>
        <p:txBody>
          <a:bodyPr/>
          <a:lstStyle/>
          <a:p>
            <a:r>
              <a:rPr lang="en-IN" dirty="0"/>
              <a:t>Adding Captions to Tables</a:t>
            </a:r>
          </a:p>
        </p:txBody>
      </p:sp>
      <p:sp>
        <p:nvSpPr>
          <p:cNvPr id="3" name="Content Placeholder 2">
            <a:extLst>
              <a:ext uri="{FF2B5EF4-FFF2-40B4-BE49-F238E27FC236}">
                <a16:creationId xmlns="" xmlns:a16="http://schemas.microsoft.com/office/drawing/2014/main" id="{17AC979C-F582-9CD8-9A6C-332DA2BAE7A4}"/>
              </a:ext>
            </a:extLst>
          </p:cNvPr>
          <p:cNvSpPr>
            <a:spLocks noGrp="1"/>
          </p:cNvSpPr>
          <p:nvPr>
            <p:ph idx="1"/>
          </p:nvPr>
        </p:nvSpPr>
        <p:spPr/>
        <p:txBody>
          <a:bodyPr/>
          <a:lstStyle/>
          <a:p>
            <a:r>
              <a:rPr lang="en-US" dirty="0"/>
              <a:t>You can specify a caption (or title) for your tables using the &lt;caption&gt;</a:t>
            </a:r>
          </a:p>
          <a:p>
            <a:pPr marL="0" indent="0">
              <a:buNone/>
            </a:pPr>
            <a:r>
              <a:rPr lang="en-US" dirty="0"/>
              <a:t>   element.</a:t>
            </a:r>
          </a:p>
          <a:p>
            <a:pPr marL="0" indent="0">
              <a:buNone/>
            </a:pPr>
            <a:endParaRPr lang="en-US" dirty="0"/>
          </a:p>
          <a:p>
            <a:pPr marL="0" indent="0">
              <a:buNone/>
            </a:pPr>
            <a:r>
              <a:rPr lang="en-US" dirty="0"/>
              <a:t>The &lt;caption&gt; element must be placed directly after the opening</a:t>
            </a:r>
          </a:p>
          <a:p>
            <a:pPr marL="0" indent="0">
              <a:buNone/>
            </a:pPr>
            <a:r>
              <a:rPr lang="en-US" dirty="0"/>
              <a:t>&lt;table&gt; tag. By default, caption appears at the top of the table, but you</a:t>
            </a:r>
          </a:p>
          <a:p>
            <a:pPr marL="0" indent="0">
              <a:buNone/>
            </a:pPr>
            <a:r>
              <a:rPr lang="en-US" dirty="0"/>
              <a:t>can change its position using the CSS caption-side property</a:t>
            </a:r>
            <a:endParaRPr lang="en-IN" dirty="0"/>
          </a:p>
        </p:txBody>
      </p:sp>
    </p:spTree>
    <p:extLst>
      <p:ext uri="{BB962C8B-B14F-4D97-AF65-F5344CB8AC3E}">
        <p14:creationId xmlns:p14="http://schemas.microsoft.com/office/powerpoint/2010/main" val="98826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err="1" smtClean="0"/>
              <a:t>cellspassing</a:t>
            </a:r>
            <a:r>
              <a:rPr lang="en-US" dirty="0" smtClean="0"/>
              <a:t> / </a:t>
            </a:r>
            <a:r>
              <a:rPr lang="en-US" dirty="0" err="1" smtClean="0"/>
              <a:t>cellpadding</a:t>
            </a:r>
            <a:endParaRPr lang="en-IN" dirty="0"/>
          </a:p>
        </p:txBody>
      </p:sp>
      <p:sp>
        <p:nvSpPr>
          <p:cNvPr id="3" name="Content Placeholder 2"/>
          <p:cNvSpPr>
            <a:spLocks noGrp="1"/>
          </p:cNvSpPr>
          <p:nvPr>
            <p:ph idx="1"/>
          </p:nvPr>
        </p:nvSpPr>
        <p:spPr/>
        <p:txBody>
          <a:bodyPr/>
          <a:lstStyle/>
          <a:p>
            <a:r>
              <a:rPr lang="en-US" dirty="0"/>
              <a:t>HTML tables can adjust the padding inside the cells, and also the space between the cells.</a:t>
            </a:r>
          </a:p>
          <a:p>
            <a:r>
              <a:rPr lang="en-US" dirty="0"/>
              <a:t/>
            </a:r>
            <a:br>
              <a:rPr lang="en-US" dirty="0"/>
            </a:br>
            <a:r>
              <a:rPr lang="en-IN" dirty="0"/>
              <a:t>Cell </a:t>
            </a:r>
            <a:r>
              <a:rPr lang="en-IN" dirty="0" smtClean="0"/>
              <a:t>Padding  - </a:t>
            </a:r>
            <a:r>
              <a:rPr lang="en-US" dirty="0"/>
              <a:t>Cell padding is the space between the cell edges and the cell </a:t>
            </a:r>
            <a:r>
              <a:rPr lang="en-US" dirty="0" smtClean="0"/>
              <a:t>content. By </a:t>
            </a:r>
            <a:r>
              <a:rPr lang="en-US" dirty="0"/>
              <a:t>default the padding is set to </a:t>
            </a:r>
            <a:r>
              <a:rPr lang="en-US" dirty="0" smtClean="0"/>
              <a:t>0</a:t>
            </a:r>
          </a:p>
          <a:p>
            <a:r>
              <a:rPr lang="en-US" dirty="0" err="1" smtClean="0"/>
              <a:t>Cellspassing</a:t>
            </a:r>
            <a:r>
              <a:rPr lang="en-US" dirty="0" smtClean="0"/>
              <a:t> - </a:t>
            </a:r>
            <a:r>
              <a:rPr lang="en-US" dirty="0"/>
              <a:t>Cell spacing is the space between each cell.</a:t>
            </a:r>
          </a:p>
          <a:p>
            <a:pPr marL="0" indent="0">
              <a:buNone/>
            </a:pPr>
            <a:r>
              <a:rPr lang="en-US" dirty="0" smtClean="0"/>
              <a:t> </a:t>
            </a:r>
            <a:r>
              <a:rPr lang="en-US" dirty="0"/>
              <a:t> </a:t>
            </a:r>
            <a:r>
              <a:rPr lang="en-US" dirty="0" smtClean="0"/>
              <a:t>  By </a:t>
            </a:r>
            <a:r>
              <a:rPr lang="en-US" dirty="0"/>
              <a:t>default the space is set to 2 pixels.</a:t>
            </a:r>
          </a:p>
          <a:p>
            <a:endParaRPr lang="en-US" dirty="0"/>
          </a:p>
          <a:p>
            <a:endParaRPr lang="en-IN" dirty="0"/>
          </a:p>
          <a:p>
            <a:endParaRPr lang="en-IN" dirty="0"/>
          </a:p>
        </p:txBody>
      </p:sp>
    </p:spTree>
    <p:extLst>
      <p:ext uri="{BB962C8B-B14F-4D97-AF65-F5344CB8AC3E}">
        <p14:creationId xmlns:p14="http://schemas.microsoft.com/office/powerpoint/2010/main" val="7279152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A31C4F-75E8-EC36-D5B8-8F8A89883B94}"/>
              </a:ext>
            </a:extLst>
          </p:cNvPr>
          <p:cNvSpPr>
            <a:spLocks noGrp="1"/>
          </p:cNvSpPr>
          <p:nvPr>
            <p:ph type="title"/>
          </p:nvPr>
        </p:nvSpPr>
        <p:spPr/>
        <p:txBody>
          <a:bodyPr/>
          <a:lstStyle/>
          <a:p>
            <a:r>
              <a:rPr lang="en-US"/>
              <a:t>Defining a Table Header, Body, and Footer</a:t>
            </a:r>
            <a:endParaRPr lang="en-IN"/>
          </a:p>
        </p:txBody>
      </p:sp>
      <p:sp>
        <p:nvSpPr>
          <p:cNvPr id="3" name="Content Placeholder 2">
            <a:extLst>
              <a:ext uri="{FF2B5EF4-FFF2-40B4-BE49-F238E27FC236}">
                <a16:creationId xmlns="" xmlns:a16="http://schemas.microsoft.com/office/drawing/2014/main" id="{A3EE9036-2311-0C05-196E-511E0187AA5C}"/>
              </a:ext>
            </a:extLst>
          </p:cNvPr>
          <p:cNvSpPr>
            <a:spLocks noGrp="1"/>
          </p:cNvSpPr>
          <p:nvPr>
            <p:ph idx="1"/>
          </p:nvPr>
        </p:nvSpPr>
        <p:spPr/>
        <p:txBody>
          <a:bodyPr/>
          <a:lstStyle/>
          <a:p>
            <a:r>
              <a:rPr lang="en-US" dirty="0"/>
              <a:t>HTML provides a series of tags &lt;</a:t>
            </a:r>
            <a:r>
              <a:rPr lang="en-US" dirty="0" err="1"/>
              <a:t>thead</a:t>
            </a:r>
            <a:r>
              <a:rPr lang="en-US" dirty="0"/>
              <a:t>&gt;, &lt;</a:t>
            </a:r>
            <a:r>
              <a:rPr lang="en-US" dirty="0" err="1"/>
              <a:t>tbody</a:t>
            </a:r>
            <a:r>
              <a:rPr lang="en-US" dirty="0"/>
              <a:t>&gt;, and &lt;</a:t>
            </a:r>
            <a:r>
              <a:rPr lang="en-US" dirty="0" err="1"/>
              <a:t>tfoot</a:t>
            </a:r>
            <a:r>
              <a:rPr lang="en-US" dirty="0"/>
              <a:t>&gt; that helps you to create more structured table, by defining header, </a:t>
            </a:r>
            <a:r>
              <a:rPr lang="en-US" dirty="0" err="1"/>
              <a:t>bodyand</a:t>
            </a:r>
            <a:r>
              <a:rPr lang="en-US" dirty="0"/>
              <a:t> footer regions, respectively.</a:t>
            </a:r>
          </a:p>
          <a:p>
            <a:endParaRPr lang="en-US" dirty="0"/>
          </a:p>
          <a:p>
            <a:r>
              <a:rPr lang="en-US" dirty="0"/>
              <a:t>Ex</a:t>
            </a:r>
          </a:p>
          <a:p>
            <a:r>
              <a:rPr lang="en-US" dirty="0">
                <a:hlinkClick r:id="rId2"/>
              </a:rPr>
              <a:t>https://github.com/HRpanchal1/wd-training-modul-1-2/blob/master/modul-1%20html/18table/intro.html</a:t>
            </a:r>
            <a:r>
              <a:rPr lang="en-US" dirty="0"/>
              <a:t> </a:t>
            </a:r>
          </a:p>
          <a:p>
            <a:r>
              <a:rPr lang="en-US" dirty="0">
                <a:hlinkClick r:id="rId3"/>
              </a:rPr>
              <a:t>https://github.com/HRpanchal1/wd-training-modul-1-2/blob/master/modul-1%20html/18table/table1.html</a:t>
            </a:r>
            <a:r>
              <a:rPr lang="en-US" dirty="0"/>
              <a:t> </a:t>
            </a:r>
          </a:p>
          <a:p>
            <a:endParaRPr lang="en-IN" dirty="0"/>
          </a:p>
        </p:txBody>
      </p:sp>
    </p:spTree>
    <p:extLst>
      <p:ext uri="{BB962C8B-B14F-4D97-AF65-F5344CB8AC3E}">
        <p14:creationId xmlns:p14="http://schemas.microsoft.com/office/powerpoint/2010/main" val="8503717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888AC4-C03B-C241-546A-F9A5FB5AE548}"/>
              </a:ext>
            </a:extLst>
          </p:cNvPr>
          <p:cNvSpPr>
            <a:spLocks noGrp="1"/>
          </p:cNvSpPr>
          <p:nvPr>
            <p:ph type="title"/>
          </p:nvPr>
        </p:nvSpPr>
        <p:spPr/>
        <p:txBody>
          <a:bodyPr/>
          <a:lstStyle/>
          <a:p>
            <a:r>
              <a:rPr lang="en-IN" dirty="0"/>
              <a:t>HTML Forms</a:t>
            </a:r>
          </a:p>
        </p:txBody>
      </p:sp>
      <p:sp>
        <p:nvSpPr>
          <p:cNvPr id="3" name="Content Placeholder 2">
            <a:extLst>
              <a:ext uri="{FF2B5EF4-FFF2-40B4-BE49-F238E27FC236}">
                <a16:creationId xmlns="" xmlns:a16="http://schemas.microsoft.com/office/drawing/2014/main" id="{8ECEEF52-8EA5-F40D-06FF-D2A06D05DEF2}"/>
              </a:ext>
            </a:extLst>
          </p:cNvPr>
          <p:cNvSpPr>
            <a:spLocks noGrp="1"/>
          </p:cNvSpPr>
          <p:nvPr>
            <p:ph idx="1"/>
          </p:nvPr>
        </p:nvSpPr>
        <p:spPr/>
        <p:txBody>
          <a:bodyPr/>
          <a:lstStyle/>
          <a:p>
            <a:r>
              <a:rPr lang="en-US" dirty="0"/>
              <a:t>HTML Forms are required to collect different kinds of user inputs, such as contact details like name, email address, phone numbers, or details like credit card information, etc. </a:t>
            </a:r>
          </a:p>
          <a:p>
            <a:endParaRPr lang="en-US" dirty="0"/>
          </a:p>
          <a:p>
            <a:r>
              <a:rPr lang="en-US" dirty="0"/>
              <a:t>Forms contain special elements called controls like </a:t>
            </a:r>
            <a:r>
              <a:rPr lang="en-US" dirty="0" err="1"/>
              <a:t>inputbox</a:t>
            </a:r>
            <a:r>
              <a:rPr lang="en-US" dirty="0"/>
              <a:t>, checkboxes, radio-buttons, submit buttons, etc. Users generally complete a form by modifying its controls e.g. entering text, selecting items, etc. and submitting this form to a web server for further processing. </a:t>
            </a:r>
            <a:endParaRPr lang="en-IN" dirty="0"/>
          </a:p>
        </p:txBody>
      </p:sp>
    </p:spTree>
    <p:extLst>
      <p:ext uri="{BB962C8B-B14F-4D97-AF65-F5344CB8AC3E}">
        <p14:creationId xmlns:p14="http://schemas.microsoft.com/office/powerpoint/2010/main" val="16573271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8FC5F4-E7B4-3981-1182-280A2E01471E}"/>
              </a:ext>
            </a:extLst>
          </p:cNvPr>
          <p:cNvSpPr>
            <a:spLocks noGrp="1"/>
          </p:cNvSpPr>
          <p:nvPr>
            <p:ph type="title"/>
          </p:nvPr>
        </p:nvSpPr>
        <p:spPr/>
        <p:txBody>
          <a:bodyPr/>
          <a:lstStyle/>
          <a:p>
            <a:r>
              <a:rPr lang="en-IN" dirty="0"/>
              <a:t>HTML Forms Elements</a:t>
            </a:r>
          </a:p>
        </p:txBody>
      </p:sp>
      <p:sp>
        <p:nvSpPr>
          <p:cNvPr id="3" name="Content Placeholder 2">
            <a:extLst>
              <a:ext uri="{FF2B5EF4-FFF2-40B4-BE49-F238E27FC236}">
                <a16:creationId xmlns="" xmlns:a16="http://schemas.microsoft.com/office/drawing/2014/main" id="{C2A4DB4A-B0EE-43E9-AA0E-BA95377E9FB2}"/>
              </a:ext>
            </a:extLst>
          </p:cNvPr>
          <p:cNvSpPr>
            <a:spLocks noGrp="1"/>
          </p:cNvSpPr>
          <p:nvPr>
            <p:ph idx="1"/>
          </p:nvPr>
        </p:nvSpPr>
        <p:spPr/>
        <p:txBody>
          <a:bodyPr>
            <a:normAutofit fontScale="77500" lnSpcReduction="20000"/>
          </a:bodyPr>
          <a:lstStyle/>
          <a:p>
            <a:r>
              <a:rPr lang="en-IN" dirty="0"/>
              <a:t> Input Element </a:t>
            </a:r>
          </a:p>
          <a:p>
            <a:r>
              <a:rPr lang="en-IN" dirty="0"/>
              <a:t> Text Fields </a:t>
            </a:r>
          </a:p>
          <a:p>
            <a:r>
              <a:rPr lang="en-IN" dirty="0"/>
              <a:t> Password Field .</a:t>
            </a:r>
          </a:p>
          <a:p>
            <a:r>
              <a:rPr lang="en-IN" dirty="0"/>
              <a:t>Radio Buttons </a:t>
            </a:r>
          </a:p>
          <a:p>
            <a:r>
              <a:rPr lang="en-IN" dirty="0"/>
              <a:t> Checkboxes x</a:t>
            </a:r>
          </a:p>
          <a:p>
            <a:r>
              <a:rPr lang="en-IN" dirty="0"/>
              <a:t>File Select box </a:t>
            </a:r>
          </a:p>
          <a:p>
            <a:r>
              <a:rPr lang="en-IN" dirty="0"/>
              <a:t> </a:t>
            </a:r>
            <a:r>
              <a:rPr lang="en-IN" dirty="0" err="1"/>
              <a:t>Textarea</a:t>
            </a:r>
            <a:r>
              <a:rPr lang="en-IN" dirty="0"/>
              <a:t> </a:t>
            </a:r>
          </a:p>
          <a:p>
            <a:r>
              <a:rPr lang="en-IN" dirty="0"/>
              <a:t> Select Boxes </a:t>
            </a:r>
          </a:p>
          <a:p>
            <a:r>
              <a:rPr lang="en-IN" dirty="0"/>
              <a:t> Submit and Reset Buttons </a:t>
            </a:r>
          </a:p>
          <a:p>
            <a:r>
              <a:rPr lang="en-IN" dirty="0"/>
              <a:t> Grouping Form Controls</a:t>
            </a:r>
          </a:p>
          <a:p>
            <a:pPr marL="0" indent="0">
              <a:buNone/>
            </a:pPr>
            <a:r>
              <a:rPr lang="en-IN" dirty="0">
                <a:hlinkClick r:id="rId2"/>
              </a:rPr>
              <a:t>https://github.com/HRpanchal1/wd-training-modul-1-2/tree/master/modul-1%20html/19Formb</a:t>
            </a:r>
            <a:r>
              <a:rPr lang="en-IN" dirty="0"/>
              <a:t> </a:t>
            </a:r>
          </a:p>
        </p:txBody>
      </p:sp>
    </p:spTree>
    <p:extLst>
      <p:ext uri="{BB962C8B-B14F-4D97-AF65-F5344CB8AC3E}">
        <p14:creationId xmlns:p14="http://schemas.microsoft.com/office/powerpoint/2010/main" val="316758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SEO</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Search Engine Optimization.</a:t>
            </a:r>
            <a:endParaRPr/>
          </a:p>
          <a:p>
            <a:pPr marL="0" lvl="0" indent="0" algn="l" rtl="0">
              <a:spcBef>
                <a:spcPts val="1200"/>
              </a:spcBef>
              <a:spcAft>
                <a:spcPts val="0"/>
              </a:spcAft>
              <a:buNone/>
            </a:pPr>
            <a:r>
              <a:rPr lang="en"/>
              <a:t>-&gt; It is the process by which we get our website on top in search engine result page(SERP).</a:t>
            </a:r>
            <a:endParaRPr/>
          </a:p>
          <a:p>
            <a:pPr marL="0" lvl="0" indent="0" algn="l" rtl="0">
              <a:spcBef>
                <a:spcPts val="1200"/>
              </a:spcBef>
              <a:spcAft>
                <a:spcPts val="0"/>
              </a:spcAft>
              <a:buNone/>
            </a:pPr>
            <a:r>
              <a:rPr lang="en"/>
              <a:t>-&gt; Digital Marketer use it to rank website on top of SERP.</a:t>
            </a:r>
            <a:endParaRPr/>
          </a:p>
          <a:p>
            <a:pPr marL="0" lvl="0" indent="0" algn="l" rtl="0">
              <a:spcBef>
                <a:spcPts val="1200"/>
              </a:spcBef>
              <a:spcAft>
                <a:spcPts val="0"/>
              </a:spcAft>
              <a:buNone/>
            </a:pPr>
            <a:r>
              <a:rPr lang="en"/>
              <a:t>-&gt; It's our responsibility to make a website Seo Friendly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E8F4C2-494A-3E1D-4FC8-27F0C48DAFFB}"/>
              </a:ext>
            </a:extLst>
          </p:cNvPr>
          <p:cNvSpPr>
            <a:spLocks noGrp="1"/>
          </p:cNvSpPr>
          <p:nvPr>
            <p:ph type="title"/>
          </p:nvPr>
        </p:nvSpPr>
        <p:spPr/>
        <p:txBody>
          <a:bodyPr/>
          <a:lstStyle/>
          <a:p>
            <a:r>
              <a:rPr lang="en-IN" dirty="0"/>
              <a:t>Frequently Used </a:t>
            </a:r>
            <a:r>
              <a:rPr lang="en-IN" dirty="0" err="1"/>
              <a:t>FormAttributes</a:t>
            </a:r>
            <a:endParaRPr lang="en-IN" dirty="0"/>
          </a:p>
        </p:txBody>
      </p:sp>
      <p:sp>
        <p:nvSpPr>
          <p:cNvPr id="3" name="Content Placeholder 2">
            <a:extLst>
              <a:ext uri="{FF2B5EF4-FFF2-40B4-BE49-F238E27FC236}">
                <a16:creationId xmlns="" xmlns:a16="http://schemas.microsoft.com/office/drawing/2014/main" id="{36B03143-C8EC-B00F-4849-D86F32DC8853}"/>
              </a:ext>
            </a:extLst>
          </p:cNvPr>
          <p:cNvSpPr>
            <a:spLocks noGrp="1"/>
          </p:cNvSpPr>
          <p:nvPr>
            <p:ph idx="1"/>
          </p:nvPr>
        </p:nvSpPr>
        <p:spPr/>
        <p:txBody>
          <a:bodyPr>
            <a:normAutofit fontScale="70000" lnSpcReduction="20000"/>
          </a:bodyPr>
          <a:lstStyle/>
          <a:p>
            <a:r>
              <a:rPr lang="en-US" dirty="0"/>
              <a:t>Attribute        Description</a:t>
            </a:r>
          </a:p>
          <a:p>
            <a:r>
              <a:rPr lang="en-US" dirty="0"/>
              <a:t>Name      -       Specifies the name of the form.</a:t>
            </a:r>
          </a:p>
          <a:p>
            <a:r>
              <a:rPr lang="en-US" dirty="0"/>
              <a:t>action      -       Specifies the URL of the program or script on the web server that will be used for   </a:t>
            </a:r>
          </a:p>
          <a:p>
            <a:pPr marL="0" indent="0">
              <a:buNone/>
            </a:pPr>
            <a:r>
              <a:rPr lang="en-US" dirty="0"/>
              <a:t>                             </a:t>
            </a:r>
            <a:r>
              <a:rPr lang="en-US" dirty="0" err="1"/>
              <a:t>processingthe</a:t>
            </a:r>
            <a:endParaRPr lang="en-US" dirty="0"/>
          </a:p>
          <a:p>
            <a:r>
              <a:rPr lang="en-US" dirty="0"/>
              <a:t>Information - submitted via form.</a:t>
            </a:r>
          </a:p>
          <a:p>
            <a:r>
              <a:rPr lang="en-US" dirty="0"/>
              <a:t>Method   -     Specifies the HTTP method used for sending the data to the web server by the</a:t>
            </a:r>
          </a:p>
          <a:p>
            <a:pPr marL="0" indent="0">
              <a:buNone/>
            </a:pPr>
            <a:r>
              <a:rPr lang="en-US" dirty="0"/>
              <a:t>                            browser. The value can be</a:t>
            </a:r>
          </a:p>
          <a:p>
            <a:r>
              <a:rPr lang="en-US" dirty="0"/>
              <a:t>either get  -    (the default) and post.</a:t>
            </a:r>
          </a:p>
          <a:p>
            <a:r>
              <a:rPr lang="en-US" dirty="0"/>
              <a:t>Target    -       Specifies where to display the response that is received after submitting the form</a:t>
            </a:r>
          </a:p>
          <a:p>
            <a:pPr marL="0" indent="0">
              <a:buNone/>
            </a:pPr>
            <a:r>
              <a:rPr lang="en-US" dirty="0"/>
              <a:t>                            </a:t>
            </a:r>
            <a:r>
              <a:rPr lang="en-US" dirty="0" err="1"/>
              <a:t>Possiblevalues</a:t>
            </a:r>
            <a:r>
              <a:rPr lang="en-US" dirty="0"/>
              <a:t>  are _blank, _self, _parent and _top.</a:t>
            </a:r>
          </a:p>
          <a:p>
            <a:r>
              <a:rPr lang="en-US" dirty="0" err="1"/>
              <a:t>enctype</a:t>
            </a:r>
            <a:r>
              <a:rPr lang="en-US" dirty="0"/>
              <a:t>   -      Specifies how the form data should be encoded when submitting the form to the</a:t>
            </a:r>
          </a:p>
          <a:p>
            <a:pPr marL="0" indent="0">
              <a:buNone/>
            </a:pPr>
            <a:r>
              <a:rPr lang="en-US" dirty="0"/>
              <a:t>                            server. Applicable only when the value of the method attribute is post.</a:t>
            </a:r>
          </a:p>
          <a:p>
            <a:endParaRPr lang="en-IN" dirty="0"/>
          </a:p>
        </p:txBody>
      </p:sp>
    </p:spTree>
    <p:extLst>
      <p:ext uri="{BB962C8B-B14F-4D97-AF65-F5344CB8AC3E}">
        <p14:creationId xmlns:p14="http://schemas.microsoft.com/office/powerpoint/2010/main" val="24529032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6A05AC1A-9641-3629-5A9C-4B0775BACB4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06154" y="-599243"/>
            <a:ext cx="9488010" cy="5499716"/>
          </a:xfrm>
        </p:spPr>
      </p:pic>
    </p:spTree>
    <p:extLst>
      <p:ext uri="{BB962C8B-B14F-4D97-AF65-F5344CB8AC3E}">
        <p14:creationId xmlns:p14="http://schemas.microsoft.com/office/powerpoint/2010/main" val="13714156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73F7401-CE1D-00CF-DB8C-144D09A92BC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65447" y="-1338308"/>
            <a:ext cx="10759736" cy="7084380"/>
          </a:xfrm>
        </p:spPr>
      </p:pic>
    </p:spTree>
    <p:extLst>
      <p:ext uri="{BB962C8B-B14F-4D97-AF65-F5344CB8AC3E}">
        <p14:creationId xmlns:p14="http://schemas.microsoft.com/office/powerpoint/2010/main" val="3979043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F614E-2E6B-7037-C1AC-2655559C6198}"/>
              </a:ext>
            </a:extLst>
          </p:cNvPr>
          <p:cNvSpPr>
            <a:spLocks noGrp="1"/>
          </p:cNvSpPr>
          <p:nvPr>
            <p:ph type="title"/>
          </p:nvPr>
        </p:nvSpPr>
        <p:spPr/>
        <p:txBody>
          <a:bodyPr>
            <a:normAutofit fontScale="90000"/>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a:t>
            </a:r>
            <a:r>
              <a:rPr lang="en-IN" b="0" i="0" dirty="0">
                <a:solidFill>
                  <a:srgbClr val="000000"/>
                </a:solidFill>
                <a:effectLst/>
                <a:latin typeface="Segoe UI" panose="020B0502040204020203" pitchFamily="34" charset="0"/>
              </a:rPr>
              <a:t> Names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 xmlns:a16="http://schemas.microsoft.com/office/drawing/2014/main" id="{6E25EE81-734F-C467-C59F-84742EB6F0FD}"/>
              </a:ext>
            </a:extLst>
          </p:cNvPr>
          <p:cNvSpPr>
            <a:spLocks noGrp="1"/>
          </p:cNvSpPr>
          <p:nvPr>
            <p:ph idx="1"/>
          </p:nvPr>
        </p:nvSpPr>
        <p:spPr/>
        <p:txBody>
          <a:bodyPr/>
          <a:lstStyle/>
          <a:p>
            <a:pPr algn="l"/>
            <a:r>
              <a:rPr lang="en-US" b="0" i="0" dirty="0">
                <a:solidFill>
                  <a:srgbClr val="000000"/>
                </a:solidFill>
                <a:effectLst/>
                <a:latin typeface="Segoe UI" panose="020B0502040204020203" pitchFamily="34" charset="0"/>
              </a:rPr>
              <a:t>Color Names Supported by All Browsers</a:t>
            </a:r>
          </a:p>
          <a:p>
            <a:pPr algn="l"/>
            <a:r>
              <a:rPr lang="en-US" sz="1350" dirty="0">
                <a:solidFill>
                  <a:srgbClr val="000000"/>
                </a:solidFill>
                <a:latin typeface="Verdana" panose="020B0604030504040204" pitchFamily="34" charset="0"/>
              </a:rPr>
              <a:t>All modern browsers support the following 140 color names (click on a color name, or a hex value, to view the color as the background-color along with different text colors):</a:t>
            </a:r>
          </a:p>
          <a:p>
            <a:endParaRPr lang="en-IN" dirty="0"/>
          </a:p>
        </p:txBody>
      </p:sp>
      <p:pic>
        <p:nvPicPr>
          <p:cNvPr id="5" name="Picture 4">
            <a:extLst>
              <a:ext uri="{FF2B5EF4-FFF2-40B4-BE49-F238E27FC236}">
                <a16:creationId xmlns="" xmlns:a16="http://schemas.microsoft.com/office/drawing/2014/main" id="{786C834E-C6DC-9E3B-2829-17E4DD3BB29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952" y="1708790"/>
            <a:ext cx="8389399" cy="3624471"/>
          </a:xfrm>
          <a:prstGeom prst="rect">
            <a:avLst/>
          </a:prstGeom>
        </p:spPr>
      </p:pic>
    </p:spTree>
    <p:extLst>
      <p:ext uri="{BB962C8B-B14F-4D97-AF65-F5344CB8AC3E}">
        <p14:creationId xmlns:p14="http://schemas.microsoft.com/office/powerpoint/2010/main" val="2970456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41D4BB-87DE-2BF0-B74B-8D156CD5CEF9}"/>
              </a:ext>
            </a:extLst>
          </p:cNvPr>
          <p:cNvSpPr>
            <a:spLocks noGrp="1"/>
          </p:cNvSpPr>
          <p:nvPr>
            <p:ph type="title"/>
          </p:nvPr>
        </p:nvSpPr>
        <p:spPr/>
        <p:txBody>
          <a:bodyPr/>
          <a:lstStyle/>
          <a:p>
            <a:r>
              <a:rPr lang="en-IN" dirty="0"/>
              <a:t>HTML Entities</a:t>
            </a:r>
          </a:p>
        </p:txBody>
      </p:sp>
      <p:sp>
        <p:nvSpPr>
          <p:cNvPr id="3" name="Content Placeholder 2">
            <a:extLst>
              <a:ext uri="{FF2B5EF4-FFF2-40B4-BE49-F238E27FC236}">
                <a16:creationId xmlns="" xmlns:a16="http://schemas.microsoft.com/office/drawing/2014/main" id="{46887F30-2C50-87E6-2607-0B95DDA93FAF}"/>
              </a:ext>
            </a:extLst>
          </p:cNvPr>
          <p:cNvSpPr>
            <a:spLocks noGrp="1"/>
          </p:cNvSpPr>
          <p:nvPr>
            <p:ph idx="1"/>
          </p:nvPr>
        </p:nvSpPr>
        <p:spPr/>
        <p:txBody>
          <a:bodyPr/>
          <a:lstStyle/>
          <a:p>
            <a:pPr algn="l"/>
            <a:r>
              <a:rPr lang="en-US" b="0" i="0" dirty="0">
                <a:solidFill>
                  <a:srgbClr val="000000"/>
                </a:solidFill>
                <a:effectLst/>
                <a:latin typeface="Segoe UI" panose="020B0502040204020203" pitchFamily="34" charset="0"/>
              </a:rPr>
              <a:t>HTML Entities</a:t>
            </a:r>
          </a:p>
          <a:p>
            <a:pPr marL="0" indent="0">
              <a:buNone/>
            </a:pPr>
            <a:r>
              <a:rPr lang="en-US" b="0" i="0" dirty="0">
                <a:solidFill>
                  <a:srgbClr val="000000"/>
                </a:solidFill>
                <a:effectLst/>
                <a:latin typeface="Verdana" panose="020B0604030504040204" pitchFamily="34" charset="0"/>
              </a:rPr>
              <a:t> </a:t>
            </a:r>
            <a:r>
              <a:rPr lang="en-US" sz="1350" dirty="0">
                <a:solidFill>
                  <a:srgbClr val="000000"/>
                </a:solidFill>
                <a:latin typeface="Verdana" panose="020B0604030504040204" pitchFamily="34" charset="0"/>
              </a:rPr>
              <a:t>Some characters are reserved in HTML.</a:t>
            </a:r>
          </a:p>
          <a:p>
            <a:pPr marL="0" indent="0">
              <a:buNone/>
            </a:pPr>
            <a:r>
              <a:rPr lang="en-US" sz="1350" dirty="0">
                <a:solidFill>
                  <a:srgbClr val="000000"/>
                </a:solidFill>
                <a:latin typeface="Verdana" panose="020B0604030504040204" pitchFamily="34" charset="0"/>
              </a:rPr>
              <a:t> If you use the less than (&lt;) or greater than (&gt;) signs in your text, the browser might mix them with tags.</a:t>
            </a:r>
          </a:p>
          <a:p>
            <a:pPr marL="0" indent="0">
              <a:buNone/>
            </a:pPr>
            <a:r>
              <a:rPr lang="en-US" sz="1350" dirty="0">
                <a:solidFill>
                  <a:srgbClr val="000000"/>
                </a:solidFill>
                <a:latin typeface="Verdana" panose="020B0604030504040204" pitchFamily="34" charset="0"/>
              </a:rPr>
              <a:t> Character entities are used to display reserved characters in HTML.</a:t>
            </a:r>
          </a:p>
          <a:p>
            <a:pPr marL="0" indent="0">
              <a:buNone/>
            </a:pPr>
            <a:r>
              <a:rPr lang="en-US" sz="1350" dirty="0">
                <a:solidFill>
                  <a:srgbClr val="000000"/>
                </a:solidFill>
                <a:latin typeface="Verdana" panose="020B0604030504040204" pitchFamily="34" charset="0"/>
              </a:rPr>
              <a:t>A character entity looks like this:</a:t>
            </a:r>
          </a:p>
          <a:p>
            <a:pPr algn="l"/>
            <a:r>
              <a:rPr lang="en-US" sz="1500" dirty="0">
                <a:solidFill>
                  <a:srgbClr val="000000"/>
                </a:solidFill>
                <a:latin typeface="Consolas" panose="020B0609020204030204" pitchFamily="49" charset="0"/>
              </a:rPr>
              <a:t>&amp;</a:t>
            </a:r>
            <a:r>
              <a:rPr lang="en-US" sz="1500" i="1" dirty="0" err="1">
                <a:solidFill>
                  <a:srgbClr val="000000"/>
                </a:solidFill>
                <a:latin typeface="Consolas" panose="020B0609020204030204" pitchFamily="49" charset="0"/>
              </a:rPr>
              <a:t>entity_name</a:t>
            </a:r>
            <a:r>
              <a:rPr lang="en-US" sz="1500" dirty="0" err="1">
                <a:solidFill>
                  <a:srgbClr val="000000"/>
                </a:solidFill>
                <a:latin typeface="Consolas" panose="020B0609020204030204" pitchFamily="49" charset="0"/>
              </a:rPr>
              <a:t>;OR</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&amp;#</a:t>
            </a:r>
            <a:r>
              <a:rPr lang="en-US" sz="1500" i="1" dirty="0" err="1">
                <a:solidFill>
                  <a:srgbClr val="000000"/>
                </a:solidFill>
                <a:latin typeface="Consolas" panose="020B0609020204030204" pitchFamily="49" charset="0"/>
              </a:rPr>
              <a:t>entity_number</a:t>
            </a:r>
            <a:r>
              <a:rPr lang="en-US" sz="1500" dirty="0">
                <a:solidFill>
                  <a:srgbClr val="000000"/>
                </a:solidFill>
                <a:latin typeface="Consolas" panose="020B0609020204030204" pitchFamily="49" charset="0"/>
              </a:rPr>
              <a:t>;</a:t>
            </a:r>
          </a:p>
          <a:p>
            <a:endParaRPr lang="en-US" sz="1500" dirty="0">
              <a:solidFill>
                <a:srgbClr val="000000"/>
              </a:solidFill>
              <a:latin typeface="Consolas" panose="020B0609020204030204" pitchFamily="49" charset="0"/>
            </a:endParaRPr>
          </a:p>
          <a:p>
            <a:r>
              <a:rPr lang="en-US" sz="1050" dirty="0">
                <a:solidFill>
                  <a:srgbClr val="000000"/>
                </a:solidFill>
                <a:latin typeface="Verdana" panose="020B0604030504040204" pitchFamily="34" charset="0"/>
              </a:rPr>
              <a:t>To display a less than sign (&lt;) we must write: </a:t>
            </a:r>
            <a:r>
              <a:rPr lang="en-US" sz="1050" b="1" dirty="0">
                <a:solidFill>
                  <a:srgbClr val="000000"/>
                </a:solidFill>
                <a:latin typeface="Verdana" panose="020B0604030504040204" pitchFamily="34" charset="0"/>
              </a:rPr>
              <a:t>&amp;</a:t>
            </a:r>
            <a:r>
              <a:rPr lang="en-US" sz="1050" b="1" dirty="0" err="1">
                <a:solidFill>
                  <a:srgbClr val="000000"/>
                </a:solidFill>
                <a:latin typeface="Verdana" panose="020B0604030504040204" pitchFamily="34" charset="0"/>
              </a:rPr>
              <a:t>lt</a:t>
            </a:r>
            <a:r>
              <a:rPr lang="en-US" sz="1050" b="1" dirty="0">
                <a:solidFill>
                  <a:srgbClr val="000000"/>
                </a:solidFill>
                <a:latin typeface="Verdana" panose="020B0604030504040204" pitchFamily="34" charset="0"/>
              </a:rPr>
              <a:t>;</a:t>
            </a:r>
            <a:r>
              <a:rPr lang="en-US" sz="1050" dirty="0">
                <a:solidFill>
                  <a:srgbClr val="000000"/>
                </a:solidFill>
                <a:latin typeface="Verdana" panose="020B0604030504040204" pitchFamily="34" charset="0"/>
              </a:rPr>
              <a:t> or </a:t>
            </a:r>
            <a:r>
              <a:rPr lang="en-US" sz="1050" b="1" dirty="0">
                <a:solidFill>
                  <a:srgbClr val="000000"/>
                </a:solidFill>
                <a:latin typeface="Verdana" panose="020B0604030504040204" pitchFamily="34" charset="0"/>
              </a:rPr>
              <a:t>&amp;#60;</a:t>
            </a:r>
            <a:endParaRPr lang="en-IN" sz="1500" dirty="0"/>
          </a:p>
        </p:txBody>
      </p:sp>
    </p:spTree>
    <p:extLst>
      <p:ext uri="{BB962C8B-B14F-4D97-AF65-F5344CB8AC3E}">
        <p14:creationId xmlns:p14="http://schemas.microsoft.com/office/powerpoint/2010/main" val="11666445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4C3BA8-49B3-8500-8704-B74804B3C5BC}"/>
              </a:ext>
            </a:extLst>
          </p:cNvPr>
          <p:cNvSpPr>
            <a:spLocks noGrp="1"/>
          </p:cNvSpPr>
          <p:nvPr>
            <p:ph type="title"/>
          </p:nvPr>
        </p:nvSpPr>
        <p:spPr/>
        <p:txBody>
          <a:bodyPr/>
          <a:lstStyle/>
          <a:p>
            <a:r>
              <a:rPr lang="en-IN" dirty="0"/>
              <a:t>HTML - Deprecated Tags</a:t>
            </a:r>
          </a:p>
        </p:txBody>
      </p:sp>
      <p:sp>
        <p:nvSpPr>
          <p:cNvPr id="3" name="Content Placeholder 2">
            <a:extLst>
              <a:ext uri="{FF2B5EF4-FFF2-40B4-BE49-F238E27FC236}">
                <a16:creationId xmlns="" xmlns:a16="http://schemas.microsoft.com/office/drawing/2014/main" id="{2F562500-A12E-2210-7243-5C3A2240FD5C}"/>
              </a:ext>
            </a:extLst>
          </p:cNvPr>
          <p:cNvSpPr>
            <a:spLocks noGrp="1"/>
          </p:cNvSpPr>
          <p:nvPr>
            <p:ph idx="1"/>
          </p:nvPr>
        </p:nvSpPr>
        <p:spPr/>
        <p:txBody>
          <a:bodyPr>
            <a:normAutofit/>
          </a:bodyPr>
          <a:lstStyle/>
          <a:p>
            <a:r>
              <a:rPr lang="en-US" sz="1200" dirty="0"/>
              <a:t>A complete list of deprecated HTML tags and attributes are given here. All the tags have been ordered alphabetically along with their equivalent tag or alternate CSS option.</a:t>
            </a:r>
          </a:p>
          <a:p>
            <a:endParaRPr lang="en-IN" sz="1200" dirty="0"/>
          </a:p>
        </p:txBody>
      </p:sp>
      <p:graphicFrame>
        <p:nvGraphicFramePr>
          <p:cNvPr id="6" name="Table 5">
            <a:extLst>
              <a:ext uri="{FF2B5EF4-FFF2-40B4-BE49-F238E27FC236}">
                <a16:creationId xmlns="" xmlns:a16="http://schemas.microsoft.com/office/drawing/2014/main" id="{3618AEB1-4EB5-3138-DEBF-FE4A8FCF5FB0}"/>
              </a:ext>
            </a:extLst>
          </p:cNvPr>
          <p:cNvGraphicFramePr>
            <a:graphicFrameLocks noGrp="1"/>
          </p:cNvGraphicFramePr>
          <p:nvPr>
            <p:extLst/>
          </p:nvPr>
        </p:nvGraphicFramePr>
        <p:xfrm>
          <a:off x="1462030" y="1824365"/>
          <a:ext cx="5719437" cy="3045292"/>
        </p:xfrm>
        <a:graphic>
          <a:graphicData uri="http://schemas.openxmlformats.org/drawingml/2006/table">
            <a:tbl>
              <a:tblPr/>
              <a:tblGrid>
                <a:gridCol w="1906479">
                  <a:extLst>
                    <a:ext uri="{9D8B030D-6E8A-4147-A177-3AD203B41FA5}">
                      <a16:colId xmlns="" xmlns:a16="http://schemas.microsoft.com/office/drawing/2014/main" val="2430390964"/>
                    </a:ext>
                  </a:extLst>
                </a:gridCol>
                <a:gridCol w="1906479">
                  <a:extLst>
                    <a:ext uri="{9D8B030D-6E8A-4147-A177-3AD203B41FA5}">
                      <a16:colId xmlns="" xmlns:a16="http://schemas.microsoft.com/office/drawing/2014/main" val="3512662804"/>
                    </a:ext>
                  </a:extLst>
                </a:gridCol>
                <a:gridCol w="1906479">
                  <a:extLst>
                    <a:ext uri="{9D8B030D-6E8A-4147-A177-3AD203B41FA5}">
                      <a16:colId xmlns="" xmlns:a16="http://schemas.microsoft.com/office/drawing/2014/main" val="3194966287"/>
                    </a:ext>
                  </a:extLst>
                </a:gridCol>
              </a:tblGrid>
              <a:tr h="229038">
                <a:tc>
                  <a:txBody>
                    <a:bodyPr/>
                    <a:lstStyle/>
                    <a:p>
                      <a:pPr fontAlgn="t"/>
                      <a:r>
                        <a:rPr lang="en-IN" sz="500" b="0" u="none" strike="noStrike" dirty="0">
                          <a:solidFill>
                            <a:srgbClr val="313131"/>
                          </a:solidFill>
                          <a:effectLst/>
                          <a:hlinkClick r:id="rId2"/>
                        </a:rPr>
                        <a:t>&lt;</a:t>
                      </a:r>
                      <a:r>
                        <a:rPr lang="en-IN" sz="500" b="0" u="none" strike="noStrike" dirty="0" err="1">
                          <a:solidFill>
                            <a:srgbClr val="313131"/>
                          </a:solidFill>
                          <a:effectLst/>
                          <a:hlinkClick r:id="rId2"/>
                        </a:rPr>
                        <a:t>basefont</a:t>
                      </a:r>
                      <a:r>
                        <a:rPr lang="en-IN" sz="500" b="0" u="none" strike="noStrike" dirty="0">
                          <a:solidFill>
                            <a:srgbClr val="313131"/>
                          </a:solidFill>
                          <a:effectLst/>
                          <a:hlinkClick r:id="rId2"/>
                        </a:rPr>
                        <a:t>&gt;</a:t>
                      </a:r>
                      <a:endParaRPr lang="en-IN" sz="500" dirty="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500">
                          <a:effectLst/>
                        </a:rPr>
                        <a:t>Deprecated. Specifies a base font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sz="500" dirty="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57145119"/>
                  </a:ext>
                </a:extLst>
              </a:tr>
              <a:tr h="229038">
                <a:tc>
                  <a:txBody>
                    <a:bodyPr/>
                    <a:lstStyle/>
                    <a:p>
                      <a:pPr fontAlgn="t"/>
                      <a:r>
                        <a:rPr lang="en-IN" sz="500" b="0" u="none" strike="noStrike">
                          <a:solidFill>
                            <a:srgbClr val="313131"/>
                          </a:solidFill>
                          <a:effectLst/>
                          <a:hlinkClick r:id="rId3"/>
                        </a:rPr>
                        <a:t>&lt;center&gt;</a:t>
                      </a:r>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a:effectLst/>
                        </a:rPr>
                        <a:t>Deprecated. Specifies centered text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dirty="0">
                          <a:effectLst/>
                        </a:rPr>
                        <a:t>text-align</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550897614"/>
                  </a:ext>
                </a:extLst>
              </a:tr>
              <a:tr h="229038">
                <a:tc>
                  <a:txBody>
                    <a:bodyPr/>
                    <a:lstStyle/>
                    <a:p>
                      <a:pPr fontAlgn="t"/>
                      <a:r>
                        <a:rPr lang="en-IN" sz="500" b="0" u="none" strike="noStrike">
                          <a:solidFill>
                            <a:srgbClr val="313131"/>
                          </a:solidFill>
                          <a:effectLst/>
                          <a:hlinkClick r:id="rId4"/>
                        </a:rPr>
                        <a:t>&lt;dir&gt;</a:t>
                      </a:r>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500">
                          <a:effectLst/>
                        </a:rPr>
                        <a:t>Deprecated. Specifies a directory list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sz="500" dirty="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275859307"/>
                  </a:ext>
                </a:extLst>
              </a:tr>
              <a:tr h="295534">
                <a:tc>
                  <a:txBody>
                    <a:bodyPr/>
                    <a:lstStyle/>
                    <a:p>
                      <a:pPr fontAlgn="t"/>
                      <a:r>
                        <a:rPr lang="en-IN" sz="500" b="0" u="none" strike="noStrike">
                          <a:solidFill>
                            <a:srgbClr val="313131"/>
                          </a:solidFill>
                          <a:effectLst/>
                          <a:hlinkClick r:id="rId5"/>
                        </a:rPr>
                        <a:t>&lt;embed&gt;</a:t>
                      </a:r>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500">
                          <a:effectLst/>
                        </a:rPr>
                        <a:t>Deprecated. Embeds an application in a document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a:effectLst/>
                        </a:rPr>
                        <a:t>&lt;object&gt;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592414929"/>
                  </a:ext>
                </a:extLst>
              </a:tr>
              <a:tr h="229038">
                <a:tc>
                  <a:txBody>
                    <a:bodyPr/>
                    <a:lstStyle/>
                    <a:p>
                      <a:pPr fontAlgn="t"/>
                      <a:r>
                        <a:rPr lang="en-IN" sz="500" b="0" u="none" strike="noStrike">
                          <a:solidFill>
                            <a:srgbClr val="313131"/>
                          </a:solidFill>
                          <a:effectLst/>
                          <a:hlinkClick r:id="rId6"/>
                        </a:rPr>
                        <a:t>&lt;font&gt;</a:t>
                      </a:r>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500">
                          <a:effectLst/>
                        </a:rPr>
                        <a:t>Deprecated. Specifies text font, size, and color</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a:effectLst/>
                        </a:rPr>
                        <a:t>font-family, font-size</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571538529"/>
                  </a:ext>
                </a:extLst>
              </a:tr>
              <a:tr h="363330">
                <a:tc>
                  <a:txBody>
                    <a:bodyPr/>
                    <a:lstStyle/>
                    <a:p>
                      <a:pPr fontAlgn="t"/>
                      <a:r>
                        <a:rPr lang="en-IN" sz="500" b="0" u="none" strike="noStrike">
                          <a:solidFill>
                            <a:srgbClr val="313131"/>
                          </a:solidFill>
                          <a:effectLst/>
                          <a:hlinkClick r:id="rId7"/>
                        </a:rPr>
                        <a:t>&lt;isindex&gt;</a:t>
                      </a:r>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500" dirty="0">
                          <a:effectLst/>
                        </a:rPr>
                        <a:t>Deprecated. Specifies a single-line input field</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151321912"/>
                  </a:ext>
                </a:extLst>
              </a:tr>
              <a:tr h="229038">
                <a:tc>
                  <a:txBody>
                    <a:bodyPr/>
                    <a:lstStyle/>
                    <a:p>
                      <a:pPr fontAlgn="t"/>
                      <a:r>
                        <a:rPr lang="en-IN" sz="500">
                          <a:effectLst/>
                        </a:rPr>
                        <a:t>&lt;listing&gt;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500" dirty="0">
                          <a:effectLst/>
                        </a:rPr>
                        <a:t>Deprecated. Specifies listing of items</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a:effectLst/>
                        </a:rPr>
                        <a:t>&lt;pre&gt;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655495018"/>
                  </a:ext>
                </a:extLst>
              </a:tr>
              <a:tr h="162543">
                <a:tc>
                  <a:txBody>
                    <a:bodyPr/>
                    <a:lstStyle/>
                    <a:p>
                      <a:pPr fontAlgn="t"/>
                      <a:r>
                        <a:rPr lang="en-IN" sz="500" b="0" u="none" strike="noStrike">
                          <a:solidFill>
                            <a:srgbClr val="313131"/>
                          </a:solidFill>
                          <a:effectLst/>
                          <a:hlinkClick r:id="rId8"/>
                        </a:rPr>
                        <a:t>&lt;menu&gt;</a:t>
                      </a:r>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500">
                          <a:effectLst/>
                        </a:rPr>
                        <a:t>Deprecated. Specifies a menu list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304736665"/>
                  </a:ext>
                </a:extLst>
              </a:tr>
              <a:tr h="162543">
                <a:tc>
                  <a:txBody>
                    <a:bodyPr/>
                    <a:lstStyle/>
                    <a:p>
                      <a:pPr fontAlgn="t"/>
                      <a:r>
                        <a:rPr lang="en-IN" sz="500" b="0" u="none" strike="noStrike" dirty="0">
                          <a:solidFill>
                            <a:srgbClr val="313131"/>
                          </a:solidFill>
                          <a:effectLst/>
                          <a:hlinkClick r:id="rId9"/>
                        </a:rPr>
                        <a:t>&lt;plaintext&gt;</a:t>
                      </a:r>
                      <a:endParaRPr lang="en-IN" sz="500" dirty="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a:effectLst/>
                        </a:rPr>
                        <a:t>Deprecated. Specifies plaintext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a:effectLst/>
                        </a:rPr>
                        <a:t>&lt;pre&gt;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750258901"/>
                  </a:ext>
                </a:extLst>
              </a:tr>
              <a:tr h="229038">
                <a:tc>
                  <a:txBody>
                    <a:bodyPr/>
                    <a:lstStyle/>
                    <a:p>
                      <a:pPr fontAlgn="t"/>
                      <a:r>
                        <a:rPr lang="en-IN" sz="500" b="0" u="none" strike="noStrike">
                          <a:solidFill>
                            <a:srgbClr val="313131"/>
                          </a:solidFill>
                          <a:effectLst/>
                          <a:hlinkClick r:id="rId10"/>
                        </a:rPr>
                        <a:t>&lt;s&gt;</a:t>
                      </a:r>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dirty="0">
                          <a:effectLst/>
                        </a:rPr>
                        <a:t>Deprecated. Specifies strikethrough text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dirty="0">
                          <a:effectLst/>
                        </a:rPr>
                        <a:t>text-decoration</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644696202"/>
                  </a:ext>
                </a:extLst>
              </a:tr>
              <a:tr h="229038">
                <a:tc>
                  <a:txBody>
                    <a:bodyPr/>
                    <a:lstStyle/>
                    <a:p>
                      <a:pPr fontAlgn="t"/>
                      <a:r>
                        <a:rPr lang="en-IN" sz="500" b="0" u="none" strike="noStrike">
                          <a:solidFill>
                            <a:srgbClr val="313131"/>
                          </a:solidFill>
                          <a:effectLst/>
                          <a:hlinkClick r:id="rId10"/>
                        </a:rPr>
                        <a:t>&lt;strike&gt;</a:t>
                      </a:r>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a:effectLst/>
                        </a:rPr>
                        <a:t>Deprecated. Specifies strikethrough text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a:effectLst/>
                        </a:rPr>
                        <a:t>text-decoration</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047517569"/>
                  </a:ext>
                </a:extLst>
              </a:tr>
              <a:tr h="229038">
                <a:tc>
                  <a:txBody>
                    <a:bodyPr/>
                    <a:lstStyle/>
                    <a:p>
                      <a:pPr fontAlgn="t"/>
                      <a:r>
                        <a:rPr lang="en-IN" sz="500" b="0" u="none" strike="noStrike">
                          <a:solidFill>
                            <a:srgbClr val="313131"/>
                          </a:solidFill>
                          <a:effectLst/>
                          <a:hlinkClick r:id="rId11"/>
                        </a:rPr>
                        <a:t>&lt;u&gt;</a:t>
                      </a:r>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a:effectLst/>
                        </a:rPr>
                        <a:t>Deprecated. Specifies underlined text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a:effectLst/>
                        </a:rPr>
                        <a:t>text-decoration</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025253092"/>
                  </a:ext>
                </a:extLst>
              </a:tr>
              <a:tr h="229038">
                <a:tc>
                  <a:txBody>
                    <a:bodyPr/>
                    <a:lstStyle/>
                    <a:p>
                      <a:pPr fontAlgn="t"/>
                      <a:r>
                        <a:rPr lang="en-IN" sz="500" b="0" u="none" strike="noStrike">
                          <a:solidFill>
                            <a:srgbClr val="313131"/>
                          </a:solidFill>
                          <a:effectLst/>
                          <a:hlinkClick r:id="rId12"/>
                        </a:rPr>
                        <a:t>&lt;xmp&gt;</a:t>
                      </a:r>
                      <a:endParaRPr lang="en-IN" sz="500">
                        <a:effectLst/>
                      </a:endParaRP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dirty="0">
                          <a:effectLst/>
                        </a:rPr>
                        <a:t>Deprecated. Specifies preformatted text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500" dirty="0">
                          <a:effectLst/>
                        </a:rPr>
                        <a:t>&lt;pre&gt;</a:t>
                      </a:r>
                    </a:p>
                  </a:txBody>
                  <a:tcPr marL="16566" marR="16566" marT="16566" marB="1656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75830730"/>
                  </a:ext>
                </a:extLst>
              </a:tr>
            </a:tbl>
          </a:graphicData>
        </a:graphic>
      </p:graphicFrame>
      <p:sp>
        <p:nvSpPr>
          <p:cNvPr id="7" name="Rectangle 2">
            <a:extLst>
              <a:ext uri="{FF2B5EF4-FFF2-40B4-BE49-F238E27FC236}">
                <a16:creationId xmlns="" xmlns:a16="http://schemas.microsoft.com/office/drawing/2014/main" id="{9E8ECA95-F870-6672-7C14-AF895C6A6B5E}"/>
              </a:ext>
            </a:extLst>
          </p:cNvPr>
          <p:cNvSpPr>
            <a:spLocks noChangeArrowheads="1"/>
          </p:cNvSpPr>
          <p:nvPr/>
        </p:nvSpPr>
        <p:spPr bwMode="auto">
          <a:xfrm>
            <a:off x="220267" y="961166"/>
            <a:ext cx="2536250" cy="47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r>
              <a:rPr lang="en-US" altLang="en-US" sz="1275" dirty="0">
                <a:latin typeface="Heebo" pitchFamily="2" charset="-79"/>
                <a:cs typeface="Heebo" pitchFamily="2" charset="-79"/>
              </a:rPr>
              <a:t>HTML Deprecated Attributes</a:t>
            </a:r>
          </a:p>
          <a:p>
            <a:pPr defTabSz="685800" eaLnBrk="0" fontAlgn="base" hangingPunct="0">
              <a:spcBef>
                <a:spcPct val="0"/>
              </a:spcBef>
              <a:spcAft>
                <a:spcPct val="0"/>
              </a:spcAft>
              <a:buClrTx/>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2697390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9F0CCB-FD9D-4D8F-F6CF-9972056A7F16}"/>
              </a:ext>
            </a:extLst>
          </p:cNvPr>
          <p:cNvSpPr>
            <a:spLocks noGrp="1"/>
          </p:cNvSpPr>
          <p:nvPr>
            <p:ph type="title"/>
          </p:nvPr>
        </p:nvSpPr>
        <p:spPr/>
        <p:txBody>
          <a:bodyPr/>
          <a:lstStyle/>
          <a:p>
            <a:r>
              <a:rPr lang="en-US" dirty="0" smtClean="0"/>
              <a:t>HTML EDITOR</a:t>
            </a:r>
            <a:endParaRPr lang="en-IN" dirty="0"/>
          </a:p>
        </p:txBody>
      </p:sp>
      <p:sp>
        <p:nvSpPr>
          <p:cNvPr id="3" name="Content Placeholder 2">
            <a:extLst>
              <a:ext uri="{FF2B5EF4-FFF2-40B4-BE49-F238E27FC236}">
                <a16:creationId xmlns="" xmlns:a16="http://schemas.microsoft.com/office/drawing/2014/main" id="{D90CECCE-1E96-D538-B4D6-2402A28FDB52}"/>
              </a:ext>
            </a:extLst>
          </p:cNvPr>
          <p:cNvSpPr>
            <a:spLocks noGrp="1"/>
          </p:cNvSpPr>
          <p:nvPr>
            <p:ph idx="1"/>
          </p:nvPr>
        </p:nvSpPr>
        <p:spPr>
          <a:xfrm>
            <a:off x="422243" y="1536011"/>
            <a:ext cx="7886700" cy="3263504"/>
          </a:xfrm>
        </p:spPr>
        <p:txBody>
          <a:bodyPr/>
          <a:lstStyle/>
          <a:p>
            <a:r>
              <a:rPr lang="en-US" dirty="0"/>
              <a:t>Some of these editors also provide features of making a project, managing all the files related to the web, etc. Examples of HTML Text editors include-Notepad++, </a:t>
            </a:r>
            <a:r>
              <a:rPr lang="en-US" dirty="0" err="1"/>
              <a:t>VSCode,Sublime</a:t>
            </a:r>
            <a:r>
              <a:rPr lang="en-US" dirty="0"/>
              <a:t> Text.</a:t>
            </a:r>
          </a:p>
          <a:p>
            <a:endParaRPr lang="en-IN" dirty="0"/>
          </a:p>
        </p:txBody>
      </p:sp>
      <p:pic>
        <p:nvPicPr>
          <p:cNvPr id="4" name="Picture 3"/>
          <p:cNvPicPr>
            <a:picLocks noChangeAspect="1"/>
          </p:cNvPicPr>
          <p:nvPr/>
        </p:nvPicPr>
        <p:blipFill>
          <a:blip r:embed="rId2"/>
          <a:stretch>
            <a:fillRect/>
          </a:stretch>
        </p:blipFill>
        <p:spPr>
          <a:xfrm>
            <a:off x="2284391" y="2637155"/>
            <a:ext cx="3588376" cy="1950944"/>
          </a:xfrm>
          <a:prstGeom prst="rect">
            <a:avLst/>
          </a:prstGeom>
        </p:spPr>
      </p:pic>
    </p:spTree>
    <p:extLst>
      <p:ext uri="{BB962C8B-B14F-4D97-AF65-F5344CB8AC3E}">
        <p14:creationId xmlns:p14="http://schemas.microsoft.com/office/powerpoint/2010/main" val="7683521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359D6D-024A-D48F-97D6-9B7C22807C73}"/>
              </a:ext>
            </a:extLst>
          </p:cNvPr>
          <p:cNvSpPr>
            <a:spLocks noGrp="1"/>
          </p:cNvSpPr>
          <p:nvPr>
            <p:ph type="title"/>
          </p:nvPr>
        </p:nvSpPr>
        <p:spPr/>
        <p:txBody>
          <a:bodyPr/>
          <a:lstStyle/>
          <a:p>
            <a:r>
              <a:rPr lang="en-IN"/>
              <a:t>HTML iFrame</a:t>
            </a:r>
          </a:p>
        </p:txBody>
      </p:sp>
      <p:sp>
        <p:nvSpPr>
          <p:cNvPr id="3" name="Content Placeholder 2">
            <a:extLst>
              <a:ext uri="{FF2B5EF4-FFF2-40B4-BE49-F238E27FC236}">
                <a16:creationId xmlns="" xmlns:a16="http://schemas.microsoft.com/office/drawing/2014/main" id="{911C1521-F865-387E-F528-212942A19D93}"/>
              </a:ext>
            </a:extLst>
          </p:cNvPr>
          <p:cNvSpPr>
            <a:spLocks noGrp="1"/>
          </p:cNvSpPr>
          <p:nvPr>
            <p:ph idx="1"/>
          </p:nvPr>
        </p:nvSpPr>
        <p:spPr/>
        <p:txBody>
          <a:bodyPr>
            <a:normAutofit lnSpcReduction="10000"/>
          </a:bodyPr>
          <a:lstStyle/>
          <a:p>
            <a:r>
              <a:rPr lang="en-US" sz="1500" dirty="0"/>
              <a:t>An </a:t>
            </a:r>
            <a:r>
              <a:rPr lang="en-US" sz="1500" dirty="0" err="1"/>
              <a:t>iframe</a:t>
            </a:r>
            <a:r>
              <a:rPr lang="en-US" sz="1500" dirty="0"/>
              <a:t> or inline frame is used to display external objects including other web pages within a web page. An </a:t>
            </a:r>
            <a:r>
              <a:rPr lang="en-US" sz="1500" dirty="0" err="1"/>
              <a:t>iframe</a:t>
            </a:r>
            <a:r>
              <a:rPr lang="en-US" sz="1500" dirty="0"/>
              <a:t> pretty much acts like a  mini web browser within a web browser. Also, the content inside an </a:t>
            </a:r>
            <a:r>
              <a:rPr lang="en-US" sz="1500" dirty="0" err="1"/>
              <a:t>iframe</a:t>
            </a:r>
            <a:r>
              <a:rPr lang="en-US" sz="1500" dirty="0"/>
              <a:t> exists entirely independent from the surrounding elements.</a:t>
            </a:r>
          </a:p>
          <a:p>
            <a:pPr marL="0" indent="0">
              <a:buNone/>
            </a:pPr>
            <a:r>
              <a:rPr lang="en-US" sz="1500" dirty="0"/>
              <a:t>    &lt;</a:t>
            </a:r>
            <a:r>
              <a:rPr lang="en-US" sz="1500" dirty="0" err="1"/>
              <a:t>iframe</a:t>
            </a:r>
            <a:r>
              <a:rPr lang="en-US" sz="1500" dirty="0"/>
              <a:t> </a:t>
            </a:r>
            <a:r>
              <a:rPr lang="en-US" sz="1500" dirty="0" err="1"/>
              <a:t>src</a:t>
            </a:r>
            <a:r>
              <a:rPr lang="en-US" sz="1500" dirty="0"/>
              <a:t>="hello.html"&gt;&lt;/</a:t>
            </a:r>
            <a:r>
              <a:rPr lang="en-US" sz="1500" dirty="0" err="1"/>
              <a:t>ziframe</a:t>
            </a:r>
            <a:r>
              <a:rPr lang="en-US" sz="1500" dirty="0"/>
              <a:t>&gt;</a:t>
            </a:r>
          </a:p>
          <a:p>
            <a:pPr marL="0" indent="0">
              <a:buNone/>
            </a:pPr>
            <a:r>
              <a:rPr lang="en-IN" sz="1500" b="1" dirty="0"/>
              <a:t>Removing Default Frameborder</a:t>
            </a:r>
          </a:p>
          <a:p>
            <a:pPr marL="0" indent="0">
              <a:buNone/>
            </a:pPr>
            <a:r>
              <a:rPr lang="en-IN" sz="1500" dirty="0"/>
              <a:t>   &lt;</a:t>
            </a:r>
            <a:r>
              <a:rPr lang="en-IN" sz="1500" dirty="0" err="1"/>
              <a:t>iframe</a:t>
            </a:r>
            <a:r>
              <a:rPr lang="en-IN" sz="1500" dirty="0"/>
              <a:t> </a:t>
            </a:r>
            <a:r>
              <a:rPr lang="en-IN" sz="1500" dirty="0" err="1"/>
              <a:t>src</a:t>
            </a:r>
            <a:r>
              <a:rPr lang="en-IN" sz="1500" dirty="0"/>
              <a:t>="hello.html" style="border: none;"&gt;&lt;/</a:t>
            </a:r>
            <a:r>
              <a:rPr lang="en-IN" sz="1500" dirty="0" err="1"/>
              <a:t>iframe</a:t>
            </a:r>
            <a:r>
              <a:rPr lang="en-IN" sz="1500" dirty="0"/>
              <a:t>&gt;</a:t>
            </a:r>
          </a:p>
          <a:p>
            <a:pPr marL="0" indent="0">
              <a:buNone/>
            </a:pPr>
            <a:r>
              <a:rPr lang="en-IN" sz="1500" dirty="0"/>
              <a:t>   &lt;</a:t>
            </a:r>
            <a:r>
              <a:rPr lang="en-IN" sz="1500" dirty="0" err="1"/>
              <a:t>iframe</a:t>
            </a:r>
            <a:r>
              <a:rPr lang="en-IN" sz="1500" dirty="0"/>
              <a:t> </a:t>
            </a:r>
            <a:r>
              <a:rPr lang="en-IN" sz="1500" dirty="0" err="1"/>
              <a:t>src</a:t>
            </a:r>
            <a:r>
              <a:rPr lang="en-IN" sz="1500" dirty="0"/>
              <a:t>="hello.html" style="border: 2px solid</a:t>
            </a:r>
          </a:p>
          <a:p>
            <a:pPr marL="0" indent="0">
              <a:buNone/>
            </a:pPr>
            <a:r>
              <a:rPr lang="en-IN" sz="1500" dirty="0"/>
              <a:t>   blue;"&gt;&lt;/</a:t>
            </a:r>
            <a:r>
              <a:rPr lang="en-IN" sz="1500" dirty="0" err="1"/>
              <a:t>iframe</a:t>
            </a:r>
            <a:r>
              <a:rPr lang="en-IN" sz="1500" dirty="0"/>
              <a:t>&gt;</a:t>
            </a:r>
          </a:p>
          <a:p>
            <a:pPr marL="0" indent="0">
              <a:buNone/>
            </a:pPr>
            <a:r>
              <a:rPr lang="en-US" sz="1500" b="1" dirty="0"/>
              <a:t>Using an </a:t>
            </a:r>
            <a:r>
              <a:rPr lang="en-US" sz="1500" b="1" dirty="0" err="1"/>
              <a:t>iFrame</a:t>
            </a:r>
            <a:r>
              <a:rPr lang="en-US" sz="1500" b="1" dirty="0"/>
              <a:t> as Link Target</a:t>
            </a:r>
          </a:p>
          <a:p>
            <a:pPr marL="0" indent="0">
              <a:buNone/>
            </a:pPr>
            <a:r>
              <a:rPr lang="en-IN" sz="1500" dirty="0"/>
              <a:t>  &lt;</a:t>
            </a:r>
            <a:r>
              <a:rPr lang="en-IN" sz="1500" dirty="0" err="1"/>
              <a:t>iframe</a:t>
            </a:r>
            <a:r>
              <a:rPr lang="en-IN" sz="1500" dirty="0"/>
              <a:t> </a:t>
            </a:r>
            <a:r>
              <a:rPr lang="en-IN" sz="1500" dirty="0" err="1"/>
              <a:t>src</a:t>
            </a:r>
            <a:r>
              <a:rPr lang="en-IN" sz="1500" dirty="0"/>
              <a:t>="demo-page.html" name="</a:t>
            </a:r>
            <a:r>
              <a:rPr lang="en-IN" sz="1500" dirty="0" err="1"/>
              <a:t>myFrame</a:t>
            </a:r>
            <a:r>
              <a:rPr lang="en-IN" sz="1500" dirty="0"/>
              <a:t>"&gt;&lt;/</a:t>
            </a:r>
            <a:r>
              <a:rPr lang="en-IN" sz="1500" dirty="0" err="1"/>
              <a:t>iframe</a:t>
            </a:r>
            <a:r>
              <a:rPr lang="en-IN" sz="1500" dirty="0"/>
              <a:t>&gt; &lt;p&gt;&lt;a</a:t>
            </a:r>
          </a:p>
          <a:p>
            <a:pPr marL="0" indent="0">
              <a:buNone/>
            </a:pPr>
            <a:r>
              <a:rPr lang="en-IN" sz="1500" dirty="0"/>
              <a:t>  </a:t>
            </a:r>
            <a:r>
              <a:rPr lang="en-IN" sz="1500" dirty="0" err="1"/>
              <a:t>href</a:t>
            </a:r>
            <a:r>
              <a:rPr lang="en-IN" sz="1500" dirty="0"/>
              <a:t>="https://www.jayamins.com"</a:t>
            </a:r>
          </a:p>
          <a:p>
            <a:pPr marL="0" indent="0">
              <a:buNone/>
            </a:pPr>
            <a:r>
              <a:rPr lang="en-IN" sz="1500" dirty="0"/>
              <a:t>   target="</a:t>
            </a:r>
            <a:r>
              <a:rPr lang="en-IN" sz="1500" dirty="0" err="1"/>
              <a:t>myFrame</a:t>
            </a:r>
            <a:r>
              <a:rPr lang="en-IN" sz="1500" dirty="0"/>
              <a:t>"&gt;Open Jay Amin’s Website&lt;/a&gt;&lt;/p&gt;</a:t>
            </a:r>
          </a:p>
        </p:txBody>
      </p:sp>
    </p:spTree>
    <p:extLst>
      <p:ext uri="{BB962C8B-B14F-4D97-AF65-F5344CB8AC3E}">
        <p14:creationId xmlns:p14="http://schemas.microsoft.com/office/powerpoint/2010/main" val="16636070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0F5E97-C522-F234-B9E6-07511576F7E8}"/>
              </a:ext>
            </a:extLst>
          </p:cNvPr>
          <p:cNvSpPr>
            <a:spLocks noGrp="1"/>
          </p:cNvSpPr>
          <p:nvPr>
            <p:ph type="title"/>
          </p:nvPr>
        </p:nvSpPr>
        <p:spPr/>
        <p:txBody>
          <a:bodyPr/>
          <a:lstStyle/>
          <a:p>
            <a:r>
              <a:rPr lang="en-IN" dirty="0"/>
              <a:t>HTML5 structural elements</a:t>
            </a:r>
          </a:p>
        </p:txBody>
      </p:sp>
      <p:sp>
        <p:nvSpPr>
          <p:cNvPr id="3" name="Content Placeholder 2">
            <a:extLst>
              <a:ext uri="{FF2B5EF4-FFF2-40B4-BE49-F238E27FC236}">
                <a16:creationId xmlns="" xmlns:a16="http://schemas.microsoft.com/office/drawing/2014/main" id="{261E2E9A-6A76-13E9-BFF7-5E1372C93648}"/>
              </a:ext>
            </a:extLst>
          </p:cNvPr>
          <p:cNvSpPr>
            <a:spLocks noGrp="1"/>
          </p:cNvSpPr>
          <p:nvPr>
            <p:ph idx="1"/>
          </p:nvPr>
        </p:nvSpPr>
        <p:spPr/>
        <p:txBody>
          <a:bodyPr>
            <a:normAutofit fontScale="92500" lnSpcReduction="20000"/>
          </a:bodyPr>
          <a:lstStyle/>
          <a:p>
            <a:r>
              <a:rPr lang="en-US" dirty="0"/>
              <a:t>Tag                Description</a:t>
            </a:r>
          </a:p>
          <a:p>
            <a:r>
              <a:rPr lang="en-US" dirty="0"/>
              <a:t>&lt;header&gt;   -  Represents the header of a document or a section.</a:t>
            </a:r>
          </a:p>
          <a:p>
            <a:r>
              <a:rPr lang="en-US" dirty="0"/>
              <a:t>&lt;footer&gt;     -  Represents the footer of a document or a section.</a:t>
            </a:r>
          </a:p>
          <a:p>
            <a:r>
              <a:rPr lang="en-US" dirty="0"/>
              <a:t>&lt;nav&gt;          -  Represents a section of navigation links.</a:t>
            </a:r>
          </a:p>
          <a:p>
            <a:r>
              <a:rPr lang="en-US" dirty="0"/>
              <a:t>&lt;section&gt;   -   Represents a section of a document, such as header,</a:t>
            </a:r>
          </a:p>
          <a:p>
            <a:pPr marL="0" indent="0">
              <a:buNone/>
            </a:pPr>
            <a:r>
              <a:rPr lang="en-US" dirty="0"/>
              <a:t>                           footer etc.</a:t>
            </a:r>
          </a:p>
          <a:p>
            <a:r>
              <a:rPr lang="en-US" dirty="0"/>
              <a:t>&lt;article&gt;     -  Represents an article, blog post, or other </a:t>
            </a:r>
            <a:r>
              <a:rPr lang="en-US" dirty="0" err="1"/>
              <a:t>selfcontained</a:t>
            </a:r>
            <a:r>
              <a:rPr lang="en-US" dirty="0"/>
              <a:t> unit of</a:t>
            </a:r>
          </a:p>
          <a:p>
            <a:pPr marL="0" indent="0">
              <a:buNone/>
            </a:pPr>
            <a:r>
              <a:rPr lang="en-US" dirty="0"/>
              <a:t>                          information.</a:t>
            </a:r>
          </a:p>
          <a:p>
            <a:pPr marL="0" indent="0">
              <a:buNone/>
            </a:pPr>
            <a:r>
              <a:rPr lang="en-US" dirty="0"/>
              <a:t>  &lt;aside&gt;        -  Represents some content loosely related to the page</a:t>
            </a:r>
          </a:p>
          <a:p>
            <a:pPr marL="0" indent="0">
              <a:buNone/>
            </a:pPr>
            <a:r>
              <a:rPr lang="en-US" dirty="0"/>
              <a:t>                           content.</a:t>
            </a:r>
            <a:endParaRPr lang="en-IN" dirty="0"/>
          </a:p>
        </p:txBody>
      </p:sp>
    </p:spTree>
    <p:extLst>
      <p:ext uri="{BB962C8B-B14F-4D97-AF65-F5344CB8AC3E}">
        <p14:creationId xmlns:p14="http://schemas.microsoft.com/office/powerpoint/2010/main" val="41470518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1EB087-26F0-60C2-A641-93CBDEC56D3B}"/>
              </a:ext>
            </a:extLst>
          </p:cNvPr>
          <p:cNvSpPr>
            <a:spLocks noGrp="1"/>
          </p:cNvSpPr>
          <p:nvPr>
            <p:ph type="title"/>
          </p:nvPr>
        </p:nvSpPr>
        <p:spPr/>
        <p:txBody>
          <a:bodyPr/>
          <a:lstStyle/>
          <a:p>
            <a:r>
              <a:rPr lang="en-US" dirty="0"/>
              <a:t>HTML FONTS</a:t>
            </a:r>
            <a:endParaRPr lang="en-IN" dirty="0"/>
          </a:p>
        </p:txBody>
      </p:sp>
      <p:sp>
        <p:nvSpPr>
          <p:cNvPr id="3" name="Content Placeholder 2">
            <a:extLst>
              <a:ext uri="{FF2B5EF4-FFF2-40B4-BE49-F238E27FC236}">
                <a16:creationId xmlns="" xmlns:a16="http://schemas.microsoft.com/office/drawing/2014/main" id="{872E7DF6-781C-86DD-FF8B-E3E022DE66C6}"/>
              </a:ext>
            </a:extLst>
          </p:cNvPr>
          <p:cNvSpPr>
            <a:spLocks noGrp="1"/>
          </p:cNvSpPr>
          <p:nvPr>
            <p:ph idx="1"/>
          </p:nvPr>
        </p:nvSpPr>
        <p:spPr>
          <a:xfrm>
            <a:off x="628650" y="1111928"/>
            <a:ext cx="7886700" cy="3520794"/>
          </a:xfrm>
        </p:spPr>
        <p:txBody>
          <a:bodyPr>
            <a:normAutofit fontScale="70000" lnSpcReduction="20000"/>
          </a:bodyPr>
          <a:lstStyle/>
          <a:p>
            <a:pPr algn="l"/>
            <a:r>
              <a:rPr lang="en-IN" sz="1800" dirty="0">
                <a:solidFill>
                  <a:srgbClr val="000000"/>
                </a:solidFill>
                <a:latin typeface="Verdana" panose="020B0604030504040204" pitchFamily="34" charset="0"/>
              </a:rPr>
              <a:t>The following fonts are the best web safe fonts for HTML and CSS:</a:t>
            </a:r>
          </a:p>
          <a:p>
            <a:pPr algn="l"/>
            <a:endParaRPr lang="en-IN" sz="1725" dirty="0">
              <a:solidFill>
                <a:srgbClr val="000000"/>
              </a:solidFill>
              <a:latin typeface="Verdana" panose="020B0604030504040204" pitchFamily="34" charset="0"/>
            </a:endParaRPr>
          </a:p>
          <a:p>
            <a:pPr algn="l">
              <a:buFont typeface="Arial" panose="020B0604020202020204" pitchFamily="34" charset="0"/>
              <a:buChar char="•"/>
            </a:pPr>
            <a:r>
              <a:rPr lang="en-IN" sz="1725" dirty="0">
                <a:solidFill>
                  <a:srgbClr val="000000"/>
                </a:solidFill>
                <a:latin typeface="Verdana" panose="020B0604030504040204" pitchFamily="34" charset="0"/>
              </a:rPr>
              <a:t>Arial (sans-serif)</a:t>
            </a:r>
          </a:p>
          <a:p>
            <a:pPr algn="l">
              <a:buFont typeface="Arial" panose="020B0604020202020204" pitchFamily="34" charset="0"/>
              <a:buChar char="•"/>
            </a:pPr>
            <a:r>
              <a:rPr lang="en-IN" sz="1725" dirty="0">
                <a:solidFill>
                  <a:srgbClr val="000000"/>
                </a:solidFill>
                <a:latin typeface="Verdana" panose="020B0604030504040204" pitchFamily="34" charset="0"/>
              </a:rPr>
              <a:t>Verdana (sans-serif)</a:t>
            </a:r>
          </a:p>
          <a:p>
            <a:pPr algn="l">
              <a:buFont typeface="Arial" panose="020B0604020202020204" pitchFamily="34" charset="0"/>
              <a:buChar char="•"/>
            </a:pPr>
            <a:r>
              <a:rPr lang="en-IN" sz="1725" dirty="0">
                <a:solidFill>
                  <a:srgbClr val="000000"/>
                </a:solidFill>
                <a:latin typeface="Verdana" panose="020B0604030504040204" pitchFamily="34" charset="0"/>
              </a:rPr>
              <a:t>Helvetica (sans-serif)</a:t>
            </a:r>
          </a:p>
          <a:p>
            <a:pPr algn="l">
              <a:buFont typeface="Arial" panose="020B0604020202020204" pitchFamily="34" charset="0"/>
              <a:buChar char="•"/>
            </a:pPr>
            <a:r>
              <a:rPr lang="en-IN" sz="1725" dirty="0">
                <a:solidFill>
                  <a:srgbClr val="000000"/>
                </a:solidFill>
                <a:latin typeface="Verdana" panose="020B0604030504040204" pitchFamily="34" charset="0"/>
              </a:rPr>
              <a:t>Tahoma (sans-serif)</a:t>
            </a:r>
          </a:p>
          <a:p>
            <a:pPr algn="l">
              <a:buFont typeface="Arial" panose="020B0604020202020204" pitchFamily="34" charset="0"/>
              <a:buChar char="•"/>
            </a:pPr>
            <a:r>
              <a:rPr lang="en-IN" sz="1725" dirty="0">
                <a:solidFill>
                  <a:srgbClr val="000000"/>
                </a:solidFill>
                <a:latin typeface="Verdana" panose="020B0604030504040204" pitchFamily="34" charset="0"/>
              </a:rPr>
              <a:t>Trebuchet MS (sans-serif)</a:t>
            </a:r>
          </a:p>
          <a:p>
            <a:pPr algn="l">
              <a:buFont typeface="Arial" panose="020B0604020202020204" pitchFamily="34" charset="0"/>
              <a:buChar char="•"/>
            </a:pPr>
            <a:r>
              <a:rPr lang="en-IN" sz="1725" dirty="0">
                <a:solidFill>
                  <a:srgbClr val="000000"/>
                </a:solidFill>
                <a:latin typeface="Verdana" panose="020B0604030504040204" pitchFamily="34" charset="0"/>
              </a:rPr>
              <a:t>Times New Roman (serif)</a:t>
            </a:r>
          </a:p>
          <a:p>
            <a:pPr algn="l">
              <a:buFont typeface="Arial" panose="020B0604020202020204" pitchFamily="34" charset="0"/>
              <a:buChar char="•"/>
            </a:pPr>
            <a:r>
              <a:rPr lang="en-IN" sz="1725" dirty="0">
                <a:solidFill>
                  <a:srgbClr val="000000"/>
                </a:solidFill>
                <a:latin typeface="Verdana" panose="020B0604030504040204" pitchFamily="34" charset="0"/>
              </a:rPr>
              <a:t>Georgia (serif)</a:t>
            </a:r>
          </a:p>
          <a:p>
            <a:pPr algn="l">
              <a:buFont typeface="Arial" panose="020B0604020202020204" pitchFamily="34" charset="0"/>
              <a:buChar char="•"/>
            </a:pPr>
            <a:r>
              <a:rPr lang="en-IN" sz="1725" dirty="0">
                <a:solidFill>
                  <a:srgbClr val="000000"/>
                </a:solidFill>
                <a:latin typeface="Verdana" panose="020B0604030504040204" pitchFamily="34" charset="0"/>
              </a:rPr>
              <a:t>Garamond (serif)</a:t>
            </a:r>
          </a:p>
          <a:p>
            <a:pPr algn="l">
              <a:buFont typeface="Arial" panose="020B0604020202020204" pitchFamily="34" charset="0"/>
              <a:buChar char="•"/>
            </a:pPr>
            <a:r>
              <a:rPr lang="en-IN" sz="1725" dirty="0">
                <a:solidFill>
                  <a:srgbClr val="000000"/>
                </a:solidFill>
                <a:latin typeface="Verdana" panose="020B0604030504040204" pitchFamily="34" charset="0"/>
              </a:rPr>
              <a:t>Courier New (monospace)</a:t>
            </a:r>
          </a:p>
          <a:p>
            <a:pPr algn="l">
              <a:buFont typeface="Arial" panose="020B0604020202020204" pitchFamily="34" charset="0"/>
              <a:buChar char="•"/>
            </a:pPr>
            <a:r>
              <a:rPr lang="en-IN" sz="1725" dirty="0">
                <a:solidFill>
                  <a:srgbClr val="000000"/>
                </a:solidFill>
                <a:latin typeface="Verdana" panose="020B0604030504040204" pitchFamily="34" charset="0"/>
              </a:rPr>
              <a:t>Brush Script MT (cursive)</a:t>
            </a:r>
          </a:p>
          <a:p>
            <a:pPr algn="l">
              <a:buFont typeface="Arial" panose="020B0604020202020204" pitchFamily="34" charset="0"/>
              <a:buChar char="•"/>
            </a:pPr>
            <a:endParaRPr lang="en-IN" sz="1725" dirty="0">
              <a:solidFill>
                <a:srgbClr val="000000"/>
              </a:solidFill>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Before you publish your website, always check how your fonts appear</a:t>
            </a:r>
          </a:p>
          <a:p>
            <a:pPr marL="0" indent="0">
              <a:buNone/>
            </a:pPr>
            <a:r>
              <a:rPr lang="en-US" b="0" i="0" dirty="0">
                <a:solidFill>
                  <a:srgbClr val="000000"/>
                </a:solidFill>
                <a:effectLst/>
                <a:latin typeface="Verdana" panose="020B0604030504040204" pitchFamily="34" charset="0"/>
              </a:rPr>
              <a:t>    on different browsers and devices, and always use </a:t>
            </a:r>
            <a:r>
              <a:rPr lang="en-US" b="0" i="0" dirty="0">
                <a:effectLst/>
                <a:latin typeface="Verdana" panose="020B0604030504040204" pitchFamily="34" charset="0"/>
                <a:hlinkClick r:id="rId2"/>
              </a:rPr>
              <a:t>fallback fonts</a:t>
            </a:r>
            <a:r>
              <a:rPr lang="en-US" b="0" i="0" dirty="0">
                <a:solidFill>
                  <a:srgbClr val="000000"/>
                </a:solidFill>
                <a:effectLst/>
                <a:latin typeface="Verdana" panose="020B0604030504040204" pitchFamily="34" charset="0"/>
              </a:rPr>
              <a:t>!</a:t>
            </a:r>
            <a:endParaRPr lang="en-IN"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82341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What is HTML?</a:t>
            </a:r>
            <a:endParaRPr u="sng"/>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-&gt; HTML stands for HyperText Markup Language.</a:t>
            </a:r>
            <a:endParaRPr/>
          </a:p>
          <a:p>
            <a:pPr marL="0" lvl="0" indent="0" algn="l" rtl="0">
              <a:spcBef>
                <a:spcPts val="1200"/>
              </a:spcBef>
              <a:spcAft>
                <a:spcPts val="0"/>
              </a:spcAft>
              <a:buNone/>
            </a:pPr>
            <a:r>
              <a:rPr lang="en"/>
              <a:t>-&gt; It is used to structure the web page </a:t>
            </a:r>
            <a:endParaRPr/>
          </a:p>
          <a:p>
            <a:pPr marL="0" lvl="0" indent="0" algn="l" rtl="0">
              <a:spcBef>
                <a:spcPts val="1200"/>
              </a:spcBef>
              <a:spcAft>
                <a:spcPts val="0"/>
              </a:spcAft>
              <a:buNone/>
            </a:pPr>
            <a:r>
              <a:rPr lang="en"/>
              <a:t>-&gt; It is a scripting language which used by browser to render the page on WWW(World wide web).</a:t>
            </a:r>
            <a:endParaRPr/>
          </a:p>
          <a:p>
            <a:pPr marL="0" lvl="0" indent="0" algn="l" rtl="0">
              <a:spcBef>
                <a:spcPts val="1200"/>
              </a:spcBef>
              <a:spcAft>
                <a:spcPts val="0"/>
              </a:spcAft>
              <a:buNone/>
            </a:pPr>
            <a:r>
              <a:rPr lang="en"/>
              <a:t>-&gt; It is not a programming language.</a:t>
            </a:r>
            <a:endParaRPr/>
          </a:p>
          <a:p>
            <a:pPr marL="0" lvl="0" indent="0" algn="l" rtl="0">
              <a:spcBef>
                <a:spcPts val="1200"/>
              </a:spcBef>
              <a:spcAft>
                <a:spcPts val="0"/>
              </a:spcAft>
              <a:buNone/>
            </a:pPr>
            <a:r>
              <a:rPr lang="en"/>
              <a:t>-&gt; it is markup language. Html is parsed by the browser and then browser display the web page.</a:t>
            </a:r>
            <a:endParaRPr/>
          </a:p>
          <a:p>
            <a:pPr marL="0" lvl="0" indent="0" algn="l" rtl="0">
              <a:spcBef>
                <a:spcPts val="1200"/>
              </a:spcBef>
              <a:spcAft>
                <a:spcPts val="0"/>
              </a:spcAft>
              <a:buNone/>
            </a:pPr>
            <a:r>
              <a:rPr lang="en"/>
              <a:t>-&gt; It consist a series of element. </a:t>
            </a:r>
            <a:endParaRPr/>
          </a:p>
          <a:p>
            <a:pPr marL="0" lvl="0" indent="0" algn="l" rtl="0">
              <a:spcBef>
                <a:spcPts val="1200"/>
              </a:spcBef>
              <a:spcAft>
                <a:spcPts val="1200"/>
              </a:spcAft>
              <a:buNone/>
            </a:pPr>
            <a:r>
              <a:rPr lang="en"/>
              <a:t>-&gt; It tells browser how to display  web page.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ABFD8E-7236-A2D4-D38B-5FBE472A17FB}"/>
              </a:ext>
            </a:extLst>
          </p:cNvPr>
          <p:cNvSpPr>
            <a:spLocks noGrp="1"/>
          </p:cNvSpPr>
          <p:nvPr>
            <p:ph type="title"/>
          </p:nvPr>
        </p:nvSpPr>
        <p:spPr/>
        <p:txBody>
          <a:bodyPr/>
          <a:lstStyle/>
          <a:p>
            <a:r>
              <a:rPr lang="en-IN" dirty="0"/>
              <a:t>Practical Examples:</a:t>
            </a:r>
          </a:p>
        </p:txBody>
      </p:sp>
      <p:sp>
        <p:nvSpPr>
          <p:cNvPr id="3" name="Content Placeholder 2">
            <a:extLst>
              <a:ext uri="{FF2B5EF4-FFF2-40B4-BE49-F238E27FC236}">
                <a16:creationId xmlns="" xmlns:a16="http://schemas.microsoft.com/office/drawing/2014/main" id="{6DDA9EC3-944F-43DB-0E99-B92882D96FBA}"/>
              </a:ext>
            </a:extLst>
          </p:cNvPr>
          <p:cNvSpPr>
            <a:spLocks noGrp="1"/>
          </p:cNvSpPr>
          <p:nvPr>
            <p:ph idx="1"/>
          </p:nvPr>
        </p:nvSpPr>
        <p:spPr/>
        <p:txBody>
          <a:bodyPr/>
          <a:lstStyle/>
          <a:p>
            <a:pPr marL="0" indent="0">
              <a:buNone/>
            </a:pPr>
            <a:r>
              <a:rPr lang="en-IN" dirty="0">
                <a:hlinkClick r:id="rId2"/>
              </a:rPr>
              <a:t>  https://github.com/HRpanchal1/wd-training-modul-1-2</a:t>
            </a:r>
            <a:r>
              <a:rPr lang="en-IN" dirty="0"/>
              <a:t> </a:t>
            </a:r>
          </a:p>
        </p:txBody>
      </p:sp>
    </p:spTree>
    <p:extLst>
      <p:ext uri="{BB962C8B-B14F-4D97-AF65-F5344CB8AC3E}">
        <p14:creationId xmlns:p14="http://schemas.microsoft.com/office/powerpoint/2010/main" val="20541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What is text editor.</a:t>
            </a:r>
            <a:endParaRPr u="sng"/>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-&gt; Editors are basically computer programs that are utilised to edit files on a computer. </a:t>
            </a:r>
            <a:endParaRPr/>
          </a:p>
          <a:p>
            <a:pPr marL="0" lvl="0" indent="0" algn="l" rtl="0">
              <a:spcBef>
                <a:spcPts val="1200"/>
              </a:spcBef>
              <a:spcAft>
                <a:spcPts val="0"/>
              </a:spcAft>
              <a:buNone/>
            </a:pPr>
            <a:r>
              <a:rPr lang="en"/>
              <a:t>-&gt; They provide environment to a programmer to create, edit, update, format a document in any order he/she wants to. In system programming or programming, editors are software or tools that are used to edit the program.</a:t>
            </a:r>
            <a:endParaRPr/>
          </a:p>
          <a:p>
            <a:pPr marL="0" lvl="0" indent="0" algn="l" rtl="0">
              <a:spcBef>
                <a:spcPts val="1200"/>
              </a:spcBef>
              <a:spcAft>
                <a:spcPts val="0"/>
              </a:spcAft>
              <a:buNone/>
            </a:pPr>
            <a:r>
              <a:rPr lang="en"/>
              <a:t>-&gt; Visual studio code</a:t>
            </a:r>
            <a:endParaRPr/>
          </a:p>
          <a:p>
            <a:pPr marL="0" lvl="0" indent="0" algn="l" rtl="0">
              <a:spcBef>
                <a:spcPts val="1200"/>
              </a:spcBef>
              <a:spcAft>
                <a:spcPts val="0"/>
              </a:spcAft>
              <a:buNone/>
            </a:pPr>
            <a:r>
              <a:rPr lang="en"/>
              <a:t>-&gt; sublime</a:t>
            </a:r>
            <a:endParaRPr/>
          </a:p>
          <a:p>
            <a:pPr marL="0" lvl="0" indent="0" algn="l" rtl="0">
              <a:spcBef>
                <a:spcPts val="1200"/>
              </a:spcBef>
              <a:spcAft>
                <a:spcPts val="1200"/>
              </a:spcAft>
              <a:buNone/>
            </a:pPr>
            <a:r>
              <a:rPr lang="en"/>
              <a:t>-&gt; Notepad++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4241</Words>
  <Application>Microsoft Office PowerPoint</Application>
  <PresentationFormat>On-screen Show (16:9)</PresentationFormat>
  <Paragraphs>537</Paragraphs>
  <Slides>80</Slides>
  <Notes>56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80</vt:i4>
      </vt:variant>
    </vt:vector>
  </HeadingPairs>
  <TitlesOfParts>
    <vt:vector size="91" baseType="lpstr">
      <vt:lpstr>Arial</vt:lpstr>
      <vt:lpstr>Calibri</vt:lpstr>
      <vt:lpstr>Calibri Light</vt:lpstr>
      <vt:lpstr>Consolas</vt:lpstr>
      <vt:lpstr>Heebo</vt:lpstr>
      <vt:lpstr>Inter</vt:lpstr>
      <vt:lpstr>Segoe UI</vt:lpstr>
      <vt:lpstr>Verdana</vt:lpstr>
      <vt:lpstr>Simple Light</vt:lpstr>
      <vt:lpstr>Office Theme</vt:lpstr>
      <vt:lpstr>1_Office Theme</vt:lpstr>
      <vt:lpstr>  What is Internet?</vt:lpstr>
      <vt:lpstr>HTTP</vt:lpstr>
      <vt:lpstr>HTTPS</vt:lpstr>
      <vt:lpstr>WWW</vt:lpstr>
      <vt:lpstr>Domain Name</vt:lpstr>
      <vt:lpstr>Top Domain Name</vt:lpstr>
      <vt:lpstr>SEO</vt:lpstr>
      <vt:lpstr>What is HTML?</vt:lpstr>
      <vt:lpstr>What is text editor.</vt:lpstr>
      <vt:lpstr>Web Browser</vt:lpstr>
      <vt:lpstr>Downloading Text Editor</vt:lpstr>
      <vt:lpstr>HTML Structure</vt:lpstr>
      <vt:lpstr>Structure</vt:lpstr>
      <vt:lpstr>First Program in HTMl</vt:lpstr>
      <vt:lpstr>HTML Introduction</vt:lpstr>
      <vt:lpstr>HTML Getting started</vt:lpstr>
      <vt:lpstr>HTML Element </vt:lpstr>
      <vt:lpstr>HTML Attributes</vt:lpstr>
      <vt:lpstr>HTML Basic Tags</vt:lpstr>
      <vt:lpstr>HTML DOCTYPES</vt:lpstr>
      <vt:lpstr>HTML Layout</vt:lpstr>
      <vt:lpstr>HTML Layout</vt:lpstr>
      <vt:lpstr>PowerPoint Presentation</vt:lpstr>
      <vt:lpstr>PowerPoint Presentation</vt:lpstr>
      <vt:lpstr>PowerPoint Presentation</vt:lpstr>
      <vt:lpstr>HTML Head</vt:lpstr>
      <vt:lpstr>HTML Meta</vt:lpstr>
      <vt:lpstr>HTML Script</vt:lpstr>
      <vt:lpstr>Create Any Simple Web Page To Show Our Name</vt:lpstr>
      <vt:lpstr>Importance of Meta Tag and Doctypes</vt:lpstr>
      <vt:lpstr>Tags and Self Closing Tags</vt:lpstr>
      <vt:lpstr>Attributes and Events</vt:lpstr>
      <vt:lpstr>Events</vt:lpstr>
      <vt:lpstr>Marquee Tag</vt:lpstr>
      <vt:lpstr>HTML Comments</vt:lpstr>
      <vt:lpstr>HTML Image</vt:lpstr>
      <vt:lpstr>PowerPoint Presentation</vt:lpstr>
      <vt:lpstr>HTML Tables</vt:lpstr>
      <vt:lpstr>HTML Lists</vt:lpstr>
      <vt:lpstr>HTML Text Links</vt:lpstr>
      <vt:lpstr>PowerPoint Presentation</vt:lpstr>
      <vt:lpstr>HTML Heading and Paragraph</vt:lpstr>
      <vt:lpstr>HTML Text formatting</vt:lpstr>
      <vt:lpstr>HTML Styles</vt:lpstr>
      <vt:lpstr>PowerPoint Presentation</vt:lpstr>
      <vt:lpstr>HTML Frame</vt:lpstr>
      <vt:lpstr>HTML Iframe</vt:lpstr>
      <vt:lpstr>HTML Blocks and Inline</vt:lpstr>
      <vt:lpstr>HTML Image Map</vt:lpstr>
      <vt:lpstr>HTML Forms</vt:lpstr>
      <vt:lpstr>PowerPoint Presentation</vt:lpstr>
      <vt:lpstr>HTML Tags Reference</vt:lpstr>
      <vt:lpstr>HTML ASCII Code</vt:lpstr>
      <vt:lpstr>HTML Fonts</vt:lpstr>
      <vt:lpstr>HTML Color</vt:lpstr>
      <vt:lpstr>HTML Deprecated tag</vt:lpstr>
      <vt:lpstr>The HTML head Element</vt:lpstr>
      <vt:lpstr>PowerPoint Presentation</vt:lpstr>
      <vt:lpstr>Lists</vt:lpstr>
      <vt:lpstr>PowerPoint Presentation</vt:lpstr>
      <vt:lpstr>PowerPoint Presentation</vt:lpstr>
      <vt:lpstr>HTML Description Lists</vt:lpstr>
      <vt:lpstr>Html table</vt:lpstr>
      <vt:lpstr>Spanning Multiple Rows and Columns</vt:lpstr>
      <vt:lpstr>Adding Captions to Tables</vt:lpstr>
      <vt:lpstr>Html cellspassing / cellpadding</vt:lpstr>
      <vt:lpstr>Defining a Table Header, Body, and Footer</vt:lpstr>
      <vt:lpstr>HTML Forms</vt:lpstr>
      <vt:lpstr>HTML Forms Elements</vt:lpstr>
      <vt:lpstr>Frequently Used FormAttributes</vt:lpstr>
      <vt:lpstr>PowerPoint Presentation</vt:lpstr>
      <vt:lpstr>PowerPoint Presentation</vt:lpstr>
      <vt:lpstr>HTML Color Names </vt:lpstr>
      <vt:lpstr>HTML Entities</vt:lpstr>
      <vt:lpstr>HTML - Deprecated Tags</vt:lpstr>
      <vt:lpstr>HTML EDITOR</vt:lpstr>
      <vt:lpstr>HTML iFrame</vt:lpstr>
      <vt:lpstr>HTML5 structural elements</vt:lpstr>
      <vt:lpstr>HTML FONTS</vt:lpstr>
      <vt:lpstr>Practical 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Internet?</dc:title>
  <dc:creator>Art</dc:creator>
  <cp:lastModifiedBy>Art</cp:lastModifiedBy>
  <cp:revision>3</cp:revision>
  <dcterms:modified xsi:type="dcterms:W3CDTF">2022-08-17T05:13:32Z</dcterms:modified>
</cp:coreProperties>
</file>