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9"/>
  </p:notesMasterIdLst>
  <p:sldIdLst>
    <p:sldId id="256" r:id="rId2"/>
    <p:sldId id="366" r:id="rId3"/>
    <p:sldId id="257" r:id="rId4"/>
    <p:sldId id="334" r:id="rId5"/>
    <p:sldId id="337" r:id="rId6"/>
    <p:sldId id="336" r:id="rId7"/>
    <p:sldId id="342" r:id="rId8"/>
    <p:sldId id="350" r:id="rId9"/>
    <p:sldId id="346" r:id="rId10"/>
    <p:sldId id="347" r:id="rId11"/>
    <p:sldId id="343" r:id="rId12"/>
    <p:sldId id="348" r:id="rId13"/>
    <p:sldId id="360" r:id="rId14"/>
    <p:sldId id="349" r:id="rId15"/>
    <p:sldId id="344" r:id="rId16"/>
    <p:sldId id="362" r:id="rId17"/>
    <p:sldId id="32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80109-C429-AA4A-B522-45D294AC7C0C}" v="20" dt="2025-04-22T23:36:52.6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722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archive/cs/cs166/cs166.1166/lectures/02/Slides02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/>
              <a:t>AHO-CORASICK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/>
              <a:t>BrennEn</a:t>
            </a:r>
            <a:r>
              <a:rPr lang="en-US" dirty="0"/>
              <a:t> MULLER, </a:t>
            </a:r>
            <a:r>
              <a:rPr lang="en-US" dirty="0" err="1"/>
              <a:t>NaTALIA</a:t>
            </a:r>
            <a:r>
              <a:rPr lang="en-US" dirty="0"/>
              <a:t> WUNDER, DEEVENA SISTA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1656D-EE1E-A88C-7B04-332069D63737}"/>
              </a:ext>
            </a:extLst>
          </p:cNvPr>
          <p:cNvSpPr txBox="1"/>
          <p:nvPr/>
        </p:nvSpPr>
        <p:spPr>
          <a:xfrm>
            <a:off x="3733799" y="6168125"/>
            <a:ext cx="84146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Some materials courtesy of Stanford CS 166, </a:t>
            </a:r>
            <a:r>
              <a:rPr lang="en-US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https://web.stanford.edu/class/archive/cs/cs166/cs166.1166/lectures/02/Slides02.pdf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7728BE-A1AA-09CE-DD84-90859D52B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AF1B0-DF9B-6A9B-F6B9-6D5FAD5E8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4D289F-6C0E-C5F2-3565-F1DD7C4A2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9494" y="1919916"/>
            <a:ext cx="5672408" cy="4211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159CE7-24FC-44CC-8753-9FAD8B866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618" y="1900238"/>
            <a:ext cx="3457575" cy="424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3B1430-B33C-0844-C3A4-F0FE6E70A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922" y="1886085"/>
            <a:ext cx="34671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467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AD79E3-F157-E377-20D0-2314C6385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B063-091A-0E51-CBA6-634C19D1D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Adding Suffix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DBB66-9A5A-F336-992F-5C47D624D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Suffix links tell us where to go if a mismatch occurs while scanning the text</a:t>
            </a:r>
          </a:p>
          <a:p>
            <a:r>
              <a:rPr lang="en-US" b="1"/>
              <a:t>Suffix link points to the node that represents the longest possible proper suffix of the string that exists as a prefix in the tree</a:t>
            </a:r>
          </a:p>
          <a:p>
            <a:r>
              <a:rPr lang="en-US"/>
              <a:t>For the root node, suffix links will point to itself</a:t>
            </a:r>
          </a:p>
          <a:p>
            <a:r>
              <a:rPr lang="en-US"/>
              <a:t>Trying to preserve as much context as possible, reusing partial matches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D6148C-9248-F3F9-607A-4FF0925F5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361" y="1718582"/>
            <a:ext cx="3603172" cy="452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63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8064A4-F597-C2D6-639B-3CD3F662B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529A-002B-AF4B-7597-B4A14AD75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841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Adding suffix links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6E2935-011C-4AF7-EBE9-5924A90CE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4191" y="1478711"/>
            <a:ext cx="5166145" cy="464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1225B-C6CE-68B9-8A36-C8678C3C9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611" y="1480457"/>
            <a:ext cx="3734140" cy="465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53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542A9F-837C-AB7A-2957-EE70F850B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D665D-B105-09C5-E0C5-E60537200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Adding Terminal 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97632-01CD-1D45-018B-6A811F73B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Terminal links allow us to output the string represented by the node as well as extra patterns in the chain instantly</a:t>
            </a:r>
          </a:p>
          <a:p>
            <a:r>
              <a:rPr lang="en-US"/>
              <a:t>Report all matches that end at or before a certain position of input</a:t>
            </a:r>
          </a:p>
          <a:p>
            <a:r>
              <a:rPr lang="en-US"/>
              <a:t>If a node's suffix link points to an accepting state, it becomes a terminal link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Otherwise, it will inherit the terminal link of its suffix recursively</a:t>
            </a:r>
          </a:p>
          <a:p>
            <a:r>
              <a:rPr lang="en-US"/>
              <a:t>Useful for overlapping and nested patterns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BBF5A2-AF69-4C14-FC1C-A859E426DC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41" t="3249" r="2575" b="7803"/>
          <a:stretch/>
        </p:blipFill>
        <p:spPr>
          <a:xfrm>
            <a:off x="1414768" y="1813876"/>
            <a:ext cx="3261900" cy="44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69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193C7E-717B-3DF9-B6B3-C25C01A4F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4EAA-ABB5-7AB9-26A4-A7D7EF9B6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Adding terminal links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83F19-ADE3-DE3D-C722-FA15F2A8F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627" y="1811008"/>
            <a:ext cx="7528165" cy="2961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077CFD-4FA9-737D-713A-81692E8469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41" t="3249" r="2575" b="7803"/>
          <a:stretch/>
        </p:blipFill>
        <p:spPr>
          <a:xfrm>
            <a:off x="671818" y="1813876"/>
            <a:ext cx="3261900" cy="441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225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F0019-4C1B-0AAB-5E2C-882F4F883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A1465-B959-4918-F3DF-704D89C3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50966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SEARCH PHASE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6FD9-F27F-92E5-9069-966AF2E43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079" y="2099808"/>
            <a:ext cx="6012832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Tw Cen MT"/>
              </a:rPr>
              <a:t>Conduct the search by reading the input string character by character</a:t>
            </a:r>
          </a:p>
          <a:p>
            <a:r>
              <a:rPr lang="en-US"/>
              <a:t>Matching edge: transition normally</a:t>
            </a:r>
          </a:p>
          <a:p>
            <a:r>
              <a:rPr lang="en-US"/>
              <a:t>Non-matching edge: follow the suffix links until finding a match or returning to root</a:t>
            </a:r>
          </a:p>
          <a:p>
            <a:r>
              <a:rPr lang="en-US"/>
              <a:t>At each node, check if the node accepts or if there are terminal links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BEE75-63FF-3ADF-DA43-081603367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319" y="1714840"/>
            <a:ext cx="3814762" cy="466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30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B563C-DEAA-4037-C74B-0E1D70662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029C-83B3-2CC8-AC04-41AA3E26D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/>
              <a:t>Runtime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6F842-F8DA-4667-2583-254189256E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089328"/>
                <a:ext cx="9905999" cy="5446643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Pre-Processing Stage (Building the Automaton) </a:t>
                </a:r>
              </a:p>
              <a:p>
                <a:pPr lvl="1"/>
                <a:r>
                  <a:rPr lang="en-US" dirty="0">
                    <a:ea typeface="+mn-lt"/>
                    <a:cs typeface="+mn-lt"/>
                  </a:rPr>
                  <a:t>D</a:t>
                </a:r>
                <a:r>
                  <a:rPr lang="en-US" sz="2000" dirty="0">
                    <a:ea typeface="+mn-lt"/>
                    <a:cs typeface="+mn-lt"/>
                  </a:rPr>
                  <a:t>ictionary of patterns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D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}</m:t>
                    </m:r>
                  </m:oMath>
                </a14:m>
                <a:r>
                  <a:rPr lang="en-US" dirty="0"/>
                  <a:t> where its total length is </a:t>
                </a:r>
                <a:r>
                  <a:rPr lang="en-US" b="1" dirty="0"/>
                  <a:t>n</a:t>
                </a:r>
              </a:p>
              <a:p>
                <a:pPr lvl="1"/>
                <a:r>
                  <a:rPr lang="en-US" dirty="0"/>
                  <a:t>Insert the patterns into a trie</a:t>
                </a:r>
              </a:p>
              <a:p>
                <a:pPr lvl="1"/>
                <a:r>
                  <a:rPr lang="en-US" dirty="0"/>
                  <a:t>Use BFS to build failure links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/>
                  <a:t>Search Phase</a:t>
                </a:r>
              </a:p>
              <a:p>
                <a:pPr lvl="1"/>
                <a:r>
                  <a:rPr lang="en-US" dirty="0"/>
                  <a:t>Search String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S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…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ea typeface="+mn-lt"/>
                    <a:cs typeface="+mn-lt"/>
                  </a:rPr>
                  <a:t> of length </a:t>
                </a:r>
                <a:r>
                  <a:rPr lang="en-US" sz="2000" b="1" dirty="0">
                    <a:ea typeface="+mn-lt"/>
                    <a:cs typeface="+mn-lt"/>
                  </a:rPr>
                  <a:t>m </a:t>
                </a:r>
                <a:endParaRPr lang="en-US" sz="2000" dirty="0">
                  <a:ea typeface="+mn-lt"/>
                  <a:cs typeface="+mn-lt"/>
                </a:endParaRPr>
              </a:p>
              <a:p>
                <a:pPr lvl="1"/>
                <a:r>
                  <a:rPr lang="en-US" dirty="0">
                    <a:ea typeface="+mn-lt"/>
                    <a:cs typeface="+mn-lt"/>
                  </a:rPr>
                  <a:t>Loop each character</a:t>
                </a:r>
              </a:p>
              <a:p>
                <a:pPr lvl="2"/>
                <a:r>
                  <a:rPr lang="en-US" dirty="0">
                    <a:ea typeface="+mn-lt"/>
                    <a:cs typeface="+mn-lt"/>
                  </a:rPr>
                  <a:t>Follow trie if pattern exists, or jump to failure link</a:t>
                </a:r>
              </a:p>
              <a:p>
                <a:pPr lvl="2"/>
                <a:r>
                  <a:rPr lang="en-US" dirty="0">
                    <a:ea typeface="+mn-lt"/>
                    <a:cs typeface="+mn-lt"/>
                  </a:rPr>
                  <a:t>Report output list stored at current node</a:t>
                </a:r>
              </a:p>
              <a:p>
                <a:pPr lvl="2"/>
                <a:endParaRPr lang="en-US" sz="900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r>
                  <a:rPr lang="en-US" b="1" dirty="0">
                    <a:ea typeface="+mn-lt"/>
                    <a:cs typeface="+mn-lt"/>
                  </a:rPr>
                  <a:t>Overall Time Complexity: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 +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𝒛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</m:oMath>
                </a14:m>
                <a:endParaRPr lang="en-US" b="1" dirty="0">
                  <a:ea typeface="+mn-lt"/>
                  <a:cs typeface="+mn-lt"/>
                </a:endParaRPr>
              </a:p>
              <a:p>
                <a:pPr marL="0" indent="0">
                  <a:buNone/>
                </a:pPr>
                <a:r>
                  <a:rPr lang="en-US" b="1" dirty="0">
                    <a:ea typeface="+mn-lt"/>
                    <a:cs typeface="+mn-lt"/>
                  </a:rPr>
                  <a:t>Memory Complexity: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</m:t>
                    </m:r>
                  </m:oMath>
                </a14:m>
                <a:endParaRPr lang="en-US" b="1" dirty="0">
                  <a:ea typeface="+mn-lt"/>
                  <a:cs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56F842-F8DA-4667-2583-254189256E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089328"/>
                <a:ext cx="9905999" cy="5446643"/>
              </a:xfrm>
              <a:blipFill>
                <a:blip r:embed="rId2"/>
                <a:stretch>
                  <a:fillRect l="-1152" t="-930" b="-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7A375D-AFD5-ACAB-00F6-294C55D892FF}"/>
                  </a:ext>
                </a:extLst>
              </p:cNvPr>
              <p:cNvSpPr txBox="1"/>
              <p:nvPr/>
            </p:nvSpPr>
            <p:spPr>
              <a:xfrm>
                <a:off x="5355771" y="2280931"/>
                <a:ext cx="2210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C7A375D-AFD5-ACAB-00F6-294C55D89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771" y="2280931"/>
                <a:ext cx="221063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B57453-F40F-4BB6-B1B6-198ECE248FED}"/>
                  </a:ext>
                </a:extLst>
              </p:cNvPr>
              <p:cNvSpPr txBox="1"/>
              <p:nvPr/>
            </p:nvSpPr>
            <p:spPr>
              <a:xfrm>
                <a:off x="7391443" y="3400497"/>
                <a:ext cx="22106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B57453-F40F-4BB6-B1B6-198ECE24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443" y="3400497"/>
                <a:ext cx="2210637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5898B-F1C9-4D21-54AC-EFFBDAC14DC2}"/>
                  </a:ext>
                </a:extLst>
              </p:cNvPr>
              <p:cNvSpPr txBox="1"/>
              <p:nvPr/>
            </p:nvSpPr>
            <p:spPr>
              <a:xfrm>
                <a:off x="7229427" y="3862623"/>
                <a:ext cx="3009482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600" dirty="0"/>
              </a:p>
              <a:p>
                <a:pPr algn="ctr"/>
                <a:r>
                  <a:rPr lang="en-US" sz="1600" b="1" dirty="0"/>
                  <a:t>*Note: </a:t>
                </a:r>
                <a:r>
                  <a:rPr lang="en-US" sz="1600" dirty="0"/>
                  <a:t>It could be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dirty="0"/>
                  <a:t>because we are searching overlapping patterns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45898B-F1C9-4D21-54AC-EFFBDAC14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427" y="3862623"/>
                <a:ext cx="3009482" cy="1077218"/>
              </a:xfrm>
              <a:prstGeom prst="rect">
                <a:avLst/>
              </a:prstGeom>
              <a:blipFill>
                <a:blip r:embed="rId5"/>
                <a:stretch>
                  <a:fillRect b="-7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E2BC4BC-DE50-E47F-B7A8-74E121142BF4}"/>
              </a:ext>
            </a:extLst>
          </p:cNvPr>
          <p:cNvSpPr txBox="1"/>
          <p:nvPr/>
        </p:nvSpPr>
        <p:spPr>
          <a:xfrm>
            <a:off x="9019276" y="350664"/>
            <a:ext cx="243746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m: total pattern length</a:t>
            </a:r>
          </a:p>
          <a:p>
            <a:r>
              <a:rPr lang="en-US" sz="1600" dirty="0"/>
              <a:t>n: search string length</a:t>
            </a:r>
          </a:p>
          <a:p>
            <a:r>
              <a:rPr lang="en-US" sz="1600" dirty="0"/>
              <a:t>z: number of matches found</a:t>
            </a:r>
          </a:p>
        </p:txBody>
      </p:sp>
    </p:spTree>
    <p:extLst>
      <p:ext uri="{BB962C8B-B14F-4D97-AF65-F5344CB8AC3E}">
        <p14:creationId xmlns:p14="http://schemas.microsoft.com/office/powerpoint/2010/main" val="1536647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89328"/>
            <a:ext cx="9905999" cy="54466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Strengths:</a:t>
            </a:r>
          </a:p>
          <a:p>
            <a:pPr lvl="1"/>
            <a:r>
              <a:rPr lang="en-US" dirty="0"/>
              <a:t>Efficient search time. Reduces the search time for the multiple pattern matching problem from quadratic O(</a:t>
            </a:r>
            <a:r>
              <a:rPr lang="en-US" dirty="0" err="1"/>
              <a:t>mn</a:t>
            </a:r>
            <a:r>
              <a:rPr lang="en-US" dirty="0"/>
              <a:t>) to O(</a:t>
            </a:r>
            <a:r>
              <a:rPr lang="en-US" dirty="0" err="1"/>
              <a:t>n+z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Handles overlapping patterns (Ex: “he” within “she”)</a:t>
            </a:r>
          </a:p>
          <a:p>
            <a:pPr lvl="1"/>
            <a:r>
              <a:rPr lang="en-US" dirty="0"/>
              <a:t>It can be used to process data steams</a:t>
            </a:r>
          </a:p>
          <a:p>
            <a:pPr marL="0" indent="0">
              <a:buNone/>
            </a:pPr>
            <a:r>
              <a:rPr lang="en-US" dirty="0"/>
              <a:t>Weaknesses</a:t>
            </a:r>
          </a:p>
          <a:p>
            <a:pPr lvl="1"/>
            <a:r>
              <a:rPr lang="en-US" dirty="0"/>
              <a:t>Lot of overhead to build trie</a:t>
            </a:r>
          </a:p>
          <a:p>
            <a:pPr lvl="2"/>
            <a:r>
              <a:rPr lang="en-US" dirty="0"/>
              <a:t>Additionally, can be a bit memory dense when alphabet is large</a:t>
            </a:r>
          </a:p>
          <a:p>
            <a:pPr lvl="1"/>
            <a:r>
              <a:rPr lang="en-US" dirty="0"/>
              <a:t>Since the algorithm relies on pre-processing the patterns, modifying the dictionary of patterns once the AC automaton has been built can be expensive.</a:t>
            </a:r>
          </a:p>
          <a:p>
            <a:pPr lvl="2"/>
            <a:r>
              <a:rPr lang="en-US" dirty="0"/>
              <a:t>HINT: The Programming Challenge focuses on modifying the Aho-</a:t>
            </a:r>
            <a:r>
              <a:rPr lang="en-US" dirty="0" err="1"/>
              <a:t>Corasick</a:t>
            </a:r>
            <a:r>
              <a:rPr lang="en-US" dirty="0"/>
              <a:t> Algorithm to dynamically modify the list of patterns by building the trie incrementally.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335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2F59-2729-3D72-180B-A2350B2A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8590"/>
          </a:xfrm>
        </p:spPr>
        <p:txBody>
          <a:bodyPr/>
          <a:lstStyle/>
          <a:p>
            <a:r>
              <a:rPr lang="en-US"/>
              <a:t>PUBLISHING PROOFREADING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DF907-61F3-DAB3-A8EA-36F840DD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7107"/>
            <a:ext cx="9905999" cy="4314093"/>
          </a:xfrm>
        </p:spPr>
        <p:txBody>
          <a:bodyPr/>
          <a:lstStyle/>
          <a:p>
            <a:r>
              <a:rPr lang="en-US"/>
              <a:t>Imagine you work for a publishing company that wants to release a new novel. Your boss gives you one week to scan the 200,000 word manuscript for a list of 1,000 commonly misspelled or incorrect words. How would you solve this problem?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8A4911-5B86-31A4-0105-DFCAC55CB621}"/>
              </a:ext>
            </a:extLst>
          </p:cNvPr>
          <p:cNvSpPr txBox="1"/>
          <p:nvPr/>
        </p:nvSpPr>
        <p:spPr>
          <a:xfrm>
            <a:off x="1526773" y="3429000"/>
            <a:ext cx="2054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Patterns: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about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…</a:t>
            </a:r>
          </a:p>
        </p:txBody>
      </p:sp>
      <p:pic>
        <p:nvPicPr>
          <p:cNvPr id="1028" name="Picture 4" descr="When did books get so freaking enormous? The year of the very long novel.">
            <a:extLst>
              <a:ext uri="{FF2B5EF4-FFF2-40B4-BE49-F238E27FC236}">
                <a16:creationId xmlns:a16="http://schemas.microsoft.com/office/drawing/2014/main" id="{E2DBAA94-4F2C-D517-20E9-31214B329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79" y="3003500"/>
            <a:ext cx="4873450" cy="323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21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050" y="985962"/>
                <a:ext cx="10721705" cy="5242560"/>
              </a:xfrm>
            </p:spPr>
            <p:txBody>
              <a:bodyPr vert="horz" lIns="91440" tIns="45720" rIns="91440" bIns="45720" rtlCol="0" anchor="t">
                <a:noAutofit/>
              </a:bodyPr>
              <a:lstStyle/>
              <a:p>
                <a:pPr>
                  <a:buNone/>
                </a:pPr>
                <a:r>
                  <a:rPr lang="en-US" sz="1800" b="1" u="sng">
                    <a:ea typeface="+mn-lt"/>
                    <a:cs typeface="+mn-lt"/>
                  </a:rPr>
                  <a:t>Goal:</a:t>
                </a:r>
                <a:r>
                  <a:rPr lang="en-US" sz="1800">
                    <a:ea typeface="+mn-lt"/>
                    <a:cs typeface="+mn-lt"/>
                  </a:rPr>
                  <a:t> Given a search string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S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…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1800">
                    <a:ea typeface="+mn-lt"/>
                    <a:cs typeface="+mn-lt"/>
                  </a:rPr>
                  <a:t> and a dictionary of patterns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D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={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, …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𝑘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}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, efficiently find </a:t>
                </a:r>
                <a:r>
                  <a:rPr lang="en-US" sz="1800" b="1">
                    <a:ea typeface="+mn-lt"/>
                    <a:cs typeface="+mn-lt"/>
                  </a:rPr>
                  <a:t>every</a:t>
                </a:r>
                <a:r>
                  <a:rPr lang="en-US" sz="1800">
                    <a:ea typeface="+mn-lt"/>
                    <a:cs typeface="+mn-lt"/>
                  </a:rPr>
                  <a:t> occurrence of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𝐷</m:t>
                        </m:r>
                      </m:e>
                      <m:sub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>
                    <a:ea typeface="+mn-lt"/>
                    <a:cs typeface="+mn-lt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𝑆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.</a:t>
                </a:r>
                <a:endParaRPr lang="en-US" sz="1800"/>
              </a:p>
              <a:p>
                <a:pPr>
                  <a:buNone/>
                </a:pPr>
                <a:endParaRPr lang="en-US" sz="1600" b="1" u="sng">
                  <a:ea typeface="+mn-lt"/>
                  <a:cs typeface="+mn-lt"/>
                </a:endParaRPr>
              </a:p>
              <a:p>
                <a:pPr>
                  <a:buNone/>
                </a:pPr>
                <a:r>
                  <a:rPr lang="en-US" sz="1800" b="1" u="sng">
                    <a:ea typeface="+mn-lt"/>
                    <a:cs typeface="+mn-lt"/>
                  </a:rPr>
                  <a:t>Support the following operations</a:t>
                </a:r>
                <a:endParaRPr lang="en-US" sz="1800" u="sng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>
                    <a:ea typeface="+mn-lt"/>
                    <a:cs typeface="+mn-lt"/>
                  </a:rPr>
                  <a:t>Pre‑process the pattern set once in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=1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𝑘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|)</m:t>
                    </m:r>
                  </m:oMath>
                </a14:m>
                <a:r>
                  <a:rPr lang="en-US" sz="180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 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time.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>
                    <a:ea typeface="+mn-lt"/>
                    <a:cs typeface="+mn-lt"/>
                  </a:rPr>
                  <a:t>Search the text stream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+mn-lt"/>
                        <a:cs typeface="+mn-lt"/>
                      </a:rPr>
                      <m:t>S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 and report all matches in in</a:t>
                </a:r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𝑚𝑎𝑡𝑐h𝑒𝑠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  or in</a:t>
                </a:r>
                <a:r>
                  <a:rPr lang="en-US" sz="180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 time, independent of the number of patterns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𝑘</m:t>
                    </m:r>
                  </m:oMath>
                </a14:m>
                <a:endParaRPr lang="en-US" sz="1800">
                  <a:ea typeface="+mn-lt"/>
                  <a:cs typeface="+mn-lt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800">
                    <a:ea typeface="+mn-lt"/>
                    <a:cs typeface="+mn-lt"/>
                  </a:rPr>
                  <a:t>Use only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nary>
                      <m:naryPr>
                        <m:chr m:val="∑"/>
                        <m:ctrlPr>
                          <a:rPr lang="en-US" sz="1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𝑘</m:t>
                        </m:r>
                      </m:sup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+mn-lt"/>
                            <a:cs typeface="+mn-lt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𝐷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+mn-lt"/>
                                <a:cs typeface="+mn-lt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|)</m:t>
                    </m:r>
                  </m:oMath>
                </a14:m>
                <a:r>
                  <a:rPr lang="en-US" sz="180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𝑂</m:t>
                    </m:r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𝑚</m:t>
                    </m:r>
                    <m:r>
                      <a:rPr lang="en-US" sz="1800" i="1">
                        <a:latin typeface="Cambria Math" panose="02040503050406030204" pitchFamily="18" charset="0"/>
                        <a:ea typeface="+mn-lt"/>
                        <a:cs typeface="+mn-lt"/>
                      </a:rPr>
                      <m:t>) </m:t>
                    </m:r>
                  </m:oMath>
                </a14:m>
                <a:r>
                  <a:rPr lang="en-US" sz="1800">
                    <a:ea typeface="+mn-lt"/>
                    <a:cs typeface="+mn-lt"/>
                  </a:rPr>
                  <a:t>memory—no more than the dictionary itself—while maintaining constant‑time transitions per character.</a:t>
                </a:r>
                <a:endParaRPr lang="en-US" sz="1800"/>
              </a:p>
              <a:p>
                <a:pPr>
                  <a:buNone/>
                </a:pPr>
                <a:endParaRPr lang="en-US" sz="1800" b="1">
                  <a:ea typeface="+mn-lt"/>
                  <a:cs typeface="+mn-lt"/>
                </a:endParaRPr>
              </a:p>
              <a:p>
                <a:pPr>
                  <a:buNone/>
                </a:pPr>
                <a:r>
                  <a:rPr lang="en-US" sz="1800" b="1">
                    <a:ea typeface="+mn-lt"/>
                    <a:cs typeface="+mn-lt"/>
                  </a:rPr>
                  <a:t>Note:</a:t>
                </a:r>
                <a:r>
                  <a:rPr lang="en-US" sz="1800">
                    <a:ea typeface="+mn-lt"/>
                    <a:cs typeface="+mn-lt"/>
                  </a:rPr>
                  <a:t> We should be able to handle </a:t>
                </a:r>
                <a:r>
                  <a:rPr lang="en-US" sz="1800" i="1">
                    <a:ea typeface="+mn-lt"/>
                    <a:cs typeface="+mn-lt"/>
                  </a:rPr>
                  <a:t>overlapping</a:t>
                </a:r>
                <a:r>
                  <a:rPr lang="en-US" sz="1800">
                    <a:ea typeface="+mn-lt"/>
                    <a:cs typeface="+mn-lt"/>
                  </a:rPr>
                  <a:t> keywords, supports streaming input (character‑by‑character processing)</a:t>
                </a:r>
                <a:endParaRPr lang="en-US" sz="140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278F5F-F936-6145-9FF8-704886F1A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050" y="985962"/>
                <a:ext cx="10721705" cy="5242560"/>
              </a:xfrm>
              <a:blipFill>
                <a:blip r:embed="rId2"/>
                <a:stretch>
                  <a:fillRect l="-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43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A539D-9DBA-7171-CAB0-987A496C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5A3A2-8E56-E9FF-C541-CF2509B58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NAÏVE SOLUTION: ONE AT A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42F1C9-2E3A-2D49-1D2D-8495AD4E7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678" y="1307380"/>
            <a:ext cx="3646111" cy="42432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0A6E33-FE4F-C535-C4E6-5A7443C3C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520" y="1307380"/>
            <a:ext cx="5302780" cy="158712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EE703ED-B589-9538-B7AB-FA19D65D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3825" y="3429000"/>
            <a:ext cx="4746170" cy="1850571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1" i="1"/>
              <a:t>Key Ideas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Font typeface="Tw Cen MT" panose="020B0602020104020603" pitchFamily="34" charset="0"/>
              <a:buChar char="-"/>
            </a:pPr>
            <a:r>
              <a:rPr lang="en-US" i="1"/>
              <a:t>Search </a:t>
            </a:r>
            <a:r>
              <a:rPr lang="en-US" b="1" i="1"/>
              <a:t>S</a:t>
            </a:r>
            <a:r>
              <a:rPr lang="en-US" i="1"/>
              <a:t> character-by-character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buFont typeface="Tw Cen MT" panose="020B0602020104020603" pitchFamily="34" charset="0"/>
              <a:buChar char="-"/>
            </a:pPr>
            <a:r>
              <a:rPr lang="en-US" i="1"/>
              <a:t>Compare against each string in </a:t>
            </a:r>
            <a:r>
              <a:rPr lang="en-US" b="1" i="1"/>
              <a:t>D</a:t>
            </a:r>
            <a:endParaRPr lang="en-US" i="1"/>
          </a:p>
          <a:p>
            <a:pPr algn="ctr">
              <a:spcBef>
                <a:spcPts val="0"/>
              </a:spcBef>
              <a:spcAft>
                <a:spcPts val="600"/>
              </a:spcAft>
              <a:buFont typeface="Tw Cen MT" panose="020B0602020104020603" pitchFamily="34" charset="0"/>
              <a:buChar char="-"/>
            </a:pPr>
            <a:endParaRPr lang="en-US" sz="2400" i="1"/>
          </a:p>
        </p:txBody>
      </p:sp>
    </p:spTree>
    <p:extLst>
      <p:ext uri="{BB962C8B-B14F-4D97-AF65-F5344CB8AC3E}">
        <p14:creationId xmlns:p14="http://schemas.microsoft.com/office/powerpoint/2010/main" val="3118655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A60F7-5D15-4322-6D88-E14F0BF5A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1008-B948-4F37-E7B7-A25300653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NAÏVE SOLUTION: ONE AT A TIME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26AE97-1356-B727-47EA-70BCA3AFA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324" y="4348242"/>
            <a:ext cx="4540483" cy="135897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EC557CB-A97B-3EBD-011B-99182A2B0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3843" y="1264570"/>
            <a:ext cx="4947446" cy="2742761"/>
          </a:xfrm>
          <a:ln w="19050">
            <a:noFill/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i="1"/>
              <a:t>At its worst, this algorithm might require checking each character </a:t>
            </a:r>
            <a:r>
              <a:rPr lang="en-US" sz="2400" b="1" i="1" u="sng"/>
              <a:t>many times</a:t>
            </a:r>
            <a:r>
              <a:rPr lang="en-US" sz="2400" i="1"/>
              <a:t>.</a:t>
            </a:r>
            <a:br>
              <a:rPr lang="en-US" i="1"/>
            </a:br>
            <a:br>
              <a:rPr lang="en-US" i="1"/>
            </a:br>
            <a:r>
              <a:rPr lang="en-US" i="1"/>
              <a:t>When dictionary strings share </a:t>
            </a:r>
            <a:r>
              <a:rPr lang="en-US" b="1" i="1" u="sng"/>
              <a:t>common substrings</a:t>
            </a:r>
            <a:r>
              <a:rPr lang="en-US" i="1"/>
              <a:t>, this problem is particularly noticeable…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F83FD-EA8A-3671-B6A2-3B747C8C38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8" y="1264571"/>
            <a:ext cx="3781897" cy="44426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DB1F4B-81FC-9CBF-0C5F-5BFCCDEF5AFC}"/>
              </a:ext>
            </a:extLst>
          </p:cNvPr>
          <p:cNvSpPr txBox="1"/>
          <p:nvPr/>
        </p:nvSpPr>
        <p:spPr>
          <a:xfrm>
            <a:off x="2391324" y="5882456"/>
            <a:ext cx="740617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3000" i="1"/>
              <a:t>Ideally, we want a </a:t>
            </a:r>
            <a:r>
              <a:rPr lang="en-US" sz="3000" b="1" i="1" u="sng"/>
              <a:t>non-multiplicative</a:t>
            </a:r>
            <a:r>
              <a:rPr lang="en-US" sz="3000" i="1"/>
              <a:t> runtime</a:t>
            </a:r>
          </a:p>
        </p:txBody>
      </p:sp>
    </p:spTree>
    <p:extLst>
      <p:ext uri="{BB962C8B-B14F-4D97-AF65-F5344CB8AC3E}">
        <p14:creationId xmlns:p14="http://schemas.microsoft.com/office/powerpoint/2010/main" val="1427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0A6AD-4898-3866-159E-268E4F12E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68793-6051-DA51-DB7B-546B6B090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/>
              <a:t>TOWARD A BETTER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9E07-0BD6-52AC-9C61-F59EBBCE3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099" y="2380559"/>
            <a:ext cx="3593874" cy="2082778"/>
          </a:xfrm>
          <a:ln w="1905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b="1" i="1"/>
              <a:t>Key Idea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i="1"/>
              <a:t>As you advance the head, limit the remaining choices</a:t>
            </a:r>
          </a:p>
          <a:p>
            <a:pPr marL="0" indent="0" algn="ctr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400" i="1"/>
              <a:t>Runtime: </a:t>
            </a:r>
            <a:r>
              <a:rPr lang="en-US" b="1" i="1"/>
              <a:t>O(</a:t>
            </a:r>
            <a:r>
              <a:rPr lang="en-US" b="1" i="1" err="1"/>
              <a:t>pn</a:t>
            </a:r>
            <a:r>
              <a:rPr lang="en-US" b="1" i="1"/>
              <a:t>)</a:t>
            </a:r>
            <a:endParaRPr lang="en-US" sz="2400" i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F098F2-32E4-EF65-2AB2-F2263E58A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338" y="1089328"/>
            <a:ext cx="6674193" cy="33593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CC609E-C881-8653-7717-93622FBA07D5}"/>
              </a:ext>
            </a:extLst>
          </p:cNvPr>
          <p:cNvSpPr txBox="1"/>
          <p:nvPr/>
        </p:nvSpPr>
        <p:spPr>
          <a:xfrm>
            <a:off x="5614249" y="4495995"/>
            <a:ext cx="4590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i="1"/>
              <a:t>Longest string in dictionary </a:t>
            </a:r>
            <a:r>
              <a:rPr lang="en-US" sz="2400" b="1" i="1"/>
              <a:t>D</a:t>
            </a:r>
            <a:r>
              <a:rPr lang="en-US" sz="2400" i="1"/>
              <a:t>: </a:t>
            </a:r>
            <a:r>
              <a:rPr lang="en-US" sz="2400" b="1" i="1"/>
              <a:t>p</a:t>
            </a:r>
            <a:endParaRPr lang="en-US" sz="2400" i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88C22-02FD-9417-2BBC-5683934D7621}"/>
              </a:ext>
            </a:extLst>
          </p:cNvPr>
          <p:cNvSpPr txBox="1"/>
          <p:nvPr/>
        </p:nvSpPr>
        <p:spPr>
          <a:xfrm>
            <a:off x="2663114" y="5537839"/>
            <a:ext cx="64053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400" b="1" i="1" u="sng"/>
              <a:t>Still multiplicative! We can do better!</a:t>
            </a:r>
          </a:p>
        </p:txBody>
      </p:sp>
    </p:spTree>
    <p:extLst>
      <p:ext uri="{BB962C8B-B14F-4D97-AF65-F5344CB8AC3E}">
        <p14:creationId xmlns:p14="http://schemas.microsoft.com/office/powerpoint/2010/main" val="1599042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C762E2-8DCB-170A-14AE-68FC671DF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EAEAB-BB0D-C842-39AD-E39EB83A7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Aho-</a:t>
            </a:r>
            <a:r>
              <a:rPr lang="en-US" err="1"/>
              <a:t>Corasick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E647DB9-06F2-B27F-A581-19C1AB883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Allows us to efficiency search for multiple patterns in any text</a:t>
            </a:r>
          </a:p>
          <a:p>
            <a:r>
              <a:rPr lang="en-US"/>
              <a:t>Preprocesses patterns into a single automaton</a:t>
            </a:r>
          </a:p>
          <a:p>
            <a:r>
              <a:rPr lang="en-US"/>
              <a:t>Combining the trie data structure with ideas of finite state automata!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7C6953-6DA8-AA99-875B-E99403661A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618" y="1900238"/>
            <a:ext cx="34575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73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67B31-06EB-C9D9-589B-EA58A131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1B55E-F4DF-DF93-69F6-12CF0B73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3A51DE6-8B43-95D1-BE5E-13B27BFDF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579" y="2249487"/>
            <a:ext cx="6012832" cy="354171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Trie: a data structure used for storing the pattern strings</a:t>
            </a:r>
          </a:p>
          <a:p>
            <a:r>
              <a:rPr lang="en-US"/>
              <a:t>Each node represents a prefix shared by one or more strings</a:t>
            </a:r>
          </a:p>
          <a:p>
            <a:r>
              <a:rPr lang="en-US"/>
              <a:t>Root node acts as a starting point with no character representation</a:t>
            </a:r>
          </a:p>
          <a:p>
            <a:r>
              <a:rPr lang="en-US"/>
              <a:t>Each pattern is inserted one character at a time</a:t>
            </a:r>
          </a:p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4172F0-9C76-55CF-C4CF-F0BF90221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922" y="1707491"/>
            <a:ext cx="34671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F375DF-51C3-D8F0-4A02-B61F5336D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F045-E04D-F3E4-C29D-E05AACC2C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/>
              <a:t>CREATING THE TRIE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54111E-BF72-0587-1BD4-C941512AE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7461" y="1859218"/>
            <a:ext cx="6043162" cy="37088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0D400D-70B7-320E-A57A-D6C9E982F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180" y="1793082"/>
            <a:ext cx="3457575" cy="424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4B2F8A-8E22-CB34-ECB8-100F6F677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578" y="1790835"/>
            <a:ext cx="34671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142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874</Words>
  <Application>Microsoft Macintosh PowerPoint</Application>
  <PresentationFormat>Widescreen</PresentationFormat>
  <Paragraphs>96</Paragraphs>
  <Slides>17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Courier New</vt:lpstr>
      <vt:lpstr>Tw Cen MT</vt:lpstr>
      <vt:lpstr>Circuit</vt:lpstr>
      <vt:lpstr>AHO-CORASICK ALGORITHMs</vt:lpstr>
      <vt:lpstr>PUBLISHING PROOFREADING</vt:lpstr>
      <vt:lpstr>Motivation</vt:lpstr>
      <vt:lpstr>NAÏVE SOLUTION: ONE AT A TIME</vt:lpstr>
      <vt:lpstr>NAÏVE SOLUTION: ONE AT A TIME</vt:lpstr>
      <vt:lpstr>TOWARD A BETTER SOLUTION</vt:lpstr>
      <vt:lpstr>Aho-Corasick</vt:lpstr>
      <vt:lpstr>Creating the Trie</vt:lpstr>
      <vt:lpstr>CREATING THE TRIE</vt:lpstr>
      <vt:lpstr>CREATING THE TRIE</vt:lpstr>
      <vt:lpstr>Adding Suffix links</vt:lpstr>
      <vt:lpstr>Adding suffix links</vt:lpstr>
      <vt:lpstr>Adding Terminal links</vt:lpstr>
      <vt:lpstr>Adding terminal links</vt:lpstr>
      <vt:lpstr>SEARCH PHASE</vt:lpstr>
      <vt:lpstr>Runtime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Sista, Deevena (ds6aj)</cp:lastModifiedBy>
  <cp:revision>2</cp:revision>
  <dcterms:created xsi:type="dcterms:W3CDTF">2023-02-24T14:15:53Z</dcterms:created>
  <dcterms:modified xsi:type="dcterms:W3CDTF">2025-04-22T23:51:30Z</dcterms:modified>
</cp:coreProperties>
</file>