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e5a46d522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e5a46d522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e5a46d522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e5a46d522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dea32a473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dea32a473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dea32a473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dea32a473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dea32a473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dea32a473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e505680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e505680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 TreapNode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int value;           // Value stored in the array at this position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int priority;        // Heap priority (randomly generated)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int subtreeSize;     // Size of the subtree rooted at this 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bool reversed;       // Flag for lazy reversal of subtree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int addValue;        // Lazy propagation value for addition operations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bool needsUpdate;    // Flag indicating pending updates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TreapNode* leftChild;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TreapNode* rightChild;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e5a46d522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e5a46d52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e5a46d52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e5a46d52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e5a46d522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e5a46d522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e5a46d52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4e5a46d52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e5a46d52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e5a46d52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node has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key: BST ordering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priority: heap ordering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Simplicity Balance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Compared to AVL or red-black trees (which are more commonly used for balancing), treaps are simpler.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 need for rotations or color flipping — probabilistic balancing through random priorities.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Page cache is implemented as address_space mappings.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Each file’s page cache is organized per file offset (logical page index).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These pages need fast lookup, insertion, and removal — especially under high concurrency or memory pressure.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e5a46d522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4e5a46d522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e5a46d522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4e5a46d52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e5a46d522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4e5a46d522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e5a46d52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e5a46d52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e5a46d52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e5a46d52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Heap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e5a46d522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e5a46d522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e5a46d522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e5a46d522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e5a46d522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e5a46d522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dea32a47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dea32a47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e5a46d522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e5a46d522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p-algorithms.com/data_structures/treap.html" TargetMode="External"/><Relationship Id="rId4" Type="http://schemas.openxmlformats.org/officeDocument/2006/relationships/hyperlink" Target="https://www.youtube.com/watch?v=6x0UlIBLRs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451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TREAP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40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Huarui Liu, Jingzhou Qiu, Zicheng He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Split-Example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450" y="926600"/>
            <a:ext cx="3650875" cy="39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 title="Group 6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725" y="4564475"/>
            <a:ext cx="1676650" cy="3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Merge(Min-heap)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19725"/>
            <a:ext cx="3054900" cy="2997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Merges two treaps (left and right) assuming all keys in left are less than those in right.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Chooses the root with larger/smaller priority to maintain the heap property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1375800" y="4419625"/>
            <a:ext cx="1990800" cy="490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Runtime: O(logN)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400" y="2571750"/>
            <a:ext cx="3479300" cy="227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 title="Screenshot 2025-04-22 at 7.17.11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1675" y="830575"/>
            <a:ext cx="3640751" cy="15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r>
              <a:rPr lang="en"/>
              <a:t>-Example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075" y="967500"/>
            <a:ext cx="2577575" cy="37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28550" y="445025"/>
            <a:ext cx="496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Insert-Using Split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428550" y="1128975"/>
            <a:ext cx="4349700" cy="1125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Pick a random priority/specify a priority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Insert as inserting in BST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Rotate until the heap order is maintained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2733100" y="3318525"/>
            <a:ext cx="1990800" cy="490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Runtime: O(logN)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0" name="Google Shape;150;p25" title="截屏2025-04-22 19.30.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925" y="1610075"/>
            <a:ext cx="3440851" cy="2944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 title="截屏2025-04-22 19.57.4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550" y="2366123"/>
            <a:ext cx="4482050" cy="20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5714550" y="830050"/>
            <a:ext cx="1990800" cy="490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Runtime: O(logN)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428550" y="445025"/>
            <a:ext cx="496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Delete-Using Split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28550" y="1017725"/>
            <a:ext cx="4014000" cy="1835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tree is split into three parts: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L: nodes with keys &lt; key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target: node with key == key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R: nodes with keys &gt; key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Delete the target node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Merge L and R back together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5793525" y="1235450"/>
            <a:ext cx="1990800" cy="490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Runtime: O(logN)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0" name="Google Shape;160;p26" title="截屏2025-04-22 20.07.30.png"/>
          <p:cNvPicPr preferRelativeResize="0"/>
          <p:nvPr/>
        </p:nvPicPr>
        <p:blipFill rotWithShape="1">
          <a:blip r:embed="rId3">
            <a:alphaModFix/>
          </a:blip>
          <a:srcRect b="5257" l="-947" r="-14605" t="-20811"/>
          <a:stretch/>
        </p:blipFill>
        <p:spPr>
          <a:xfrm>
            <a:off x="575751" y="2626525"/>
            <a:ext cx="4380174" cy="2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 title="截屏2025-04-22 20.10.3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5926" y="1947475"/>
            <a:ext cx="3489700" cy="260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 on Treaps-Implicit Treap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83975" y="1152475"/>
            <a:ext cx="50607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Implicit Keys: 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position of each node is its key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Index is calculated using subtree sizes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Nodes store more info to support extra features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Allow fast range queries and updates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Flexible Operations: Allows insertions, deletions, and reversals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8" name="Google Shape;168;p27" title="截屏2025-04-22 13.51.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129" y="1152475"/>
            <a:ext cx="2544725" cy="31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 functions </a:t>
            </a:r>
            <a:endParaRPr/>
          </a:p>
        </p:txBody>
      </p:sp>
      <p:pic>
        <p:nvPicPr>
          <p:cNvPr id="174" name="Google Shape;174;p28" title="截屏2025-04-22 20.31.5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50" y="1261075"/>
            <a:ext cx="4706568" cy="14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 title="截屏2025-04-22 20.32.4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150" y="3018625"/>
            <a:ext cx="4706575" cy="89424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5479150" y="1310425"/>
            <a:ext cx="3174300" cy="1708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SubtreeSize serves as the node's position like an </a:t>
            </a:r>
            <a:r>
              <a:rPr lang="en" sz="1600">
                <a:solidFill>
                  <a:srgbClr val="F6B26B"/>
                </a:solidFill>
              </a:rPr>
              <a:t>implicit</a:t>
            </a:r>
            <a:r>
              <a:rPr lang="en" sz="1600">
                <a:solidFill>
                  <a:schemeClr val="dk1"/>
                </a:solidFill>
              </a:rPr>
              <a:t> index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updateCount function maintains accurate subtree sizes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5479150" y="3397800"/>
            <a:ext cx="3174300" cy="758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We will implement an Implicit Treap with the reverse function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Split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4778225" y="1071600"/>
            <a:ext cx="3672600" cy="2847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calculates each node's position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split the nodes with into left and right subtree based on the given index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uses push()to apply any pending lazy updates (in our example, the reversal flag only)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use updateCount() to keep track of subtree sizes accurate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84" name="Google Shape;184;p29" title="截屏2025-04-22 21.07.5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00" y="1071600"/>
            <a:ext cx="3796550" cy="35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4778225" y="4128325"/>
            <a:ext cx="3672600" cy="453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*push() function will be introduced later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5619125" y="371975"/>
            <a:ext cx="1990800" cy="490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Runtime: O(logN)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Merge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4916425" y="1300550"/>
            <a:ext cx="3534300" cy="203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uses push() to apply any pending lazy updates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same merging logic, except we need to keep track of subtree sizes and other metadata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93" name="Google Shape;193;p30" title="截屏2025-04-22 21.13.2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375" y="1127649"/>
            <a:ext cx="3246550" cy="37117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5688175" y="3619775"/>
            <a:ext cx="1990800" cy="490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Runtime: O(logN)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Lazy Propagation for Reverse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4837450" y="1290675"/>
            <a:ext cx="3263100" cy="203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Instead of immediately swapping all left/right children(which would be O(N)), flip the reversed flag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Call push() when the Node is accessed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201" name="Google Shape;201;p31" title="截屏2025-04-22 21.17.3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50" y="1297399"/>
            <a:ext cx="3832076" cy="2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5473600" y="3600025"/>
            <a:ext cx="1990800" cy="490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Runtime: O(logN)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Treap?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53163"/>
            <a:ext cx="36927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>
                <a:solidFill>
                  <a:schemeClr val="dk1"/>
                </a:solidFill>
              </a:rPr>
              <a:t>Randomized BST Combines BST and heap properties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type of Cartesian Tree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lookup, insertion, and removal in O(logN)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Additional Operations: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Split: O(logN)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Merge: O(logN)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 title="Group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428" y="1152475"/>
            <a:ext cx="4471872" cy="36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879797" y="186425"/>
            <a:ext cx="36927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highlight>
                  <a:schemeClr val="dk1"/>
                </a:highlight>
              </a:rPr>
              <a:t>Keys</a:t>
            </a:r>
            <a:r>
              <a:rPr lang="en" sz="1600">
                <a:solidFill>
                  <a:schemeClr val="dk1"/>
                </a:solidFill>
              </a:rPr>
              <a:t> in sorted order like a </a:t>
            </a:r>
            <a:r>
              <a:rPr b="1" lang="en" sz="1600">
                <a:solidFill>
                  <a:srgbClr val="A4C2F4"/>
                </a:solidFill>
              </a:rPr>
              <a:t>BST</a:t>
            </a:r>
            <a:endParaRPr b="1" sz="16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FF0000"/>
                </a:solidFill>
                <a:highlight>
                  <a:srgbClr val="FFFFFF"/>
                </a:highlight>
              </a:rPr>
              <a:t>Priorities</a:t>
            </a:r>
            <a:r>
              <a:rPr lang="en" sz="1600">
                <a:solidFill>
                  <a:schemeClr val="dk1"/>
                </a:solidFill>
              </a:rPr>
              <a:t> follow the</a:t>
            </a:r>
            <a:r>
              <a:rPr b="1" lang="en" sz="1600">
                <a:solidFill>
                  <a:srgbClr val="A4C2F4"/>
                </a:solidFill>
              </a:rPr>
              <a:t> </a:t>
            </a:r>
            <a:r>
              <a:rPr b="1" lang="en" sz="1600">
                <a:solidFill>
                  <a:srgbClr val="E06666"/>
                </a:solidFill>
              </a:rPr>
              <a:t>heap property</a:t>
            </a:r>
            <a:endParaRPr b="1" sz="12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Function</a:t>
            </a:r>
            <a:endParaRPr/>
          </a:p>
        </p:txBody>
      </p:sp>
      <p:pic>
        <p:nvPicPr>
          <p:cNvPr id="208" name="Google Shape;208;p32" title="截屏2025-04-22 21.24.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725" y="1241325"/>
            <a:ext cx="5635674" cy="329274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8300" y="445025"/>
            <a:ext cx="1990800" cy="490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Runtime: O(logN)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Treap combines the balanced BSTs with array-style indexing with most operations in O(log N) time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more powerful than segment trees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However: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They're mostly only used in competitive programming and academia: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developers favor other more commonly used structures like segment trees or balanced BST libraries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https://cp-algorithms.com/data_structures/treap.html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https://www.youtube.com/watch?v=6x0UlIBLRsc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https://courses.cs.washington.edu/courses/cse326/00wi/handouts/lecture19/sld017.htm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Treap?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82775" y="1152475"/>
            <a:ext cx="4005000" cy="3654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Self-Balancing via random priorities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Simpler to implement than AVL or Red-Black trees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Can be modified to support segment tree operations and even more– all in O(logN) </a:t>
            </a:r>
            <a:endParaRPr sz="1700">
              <a:solidFill>
                <a:schemeClr val="dk1"/>
              </a:solidFill>
            </a:endParaRPr>
          </a:p>
          <a:p>
            <a:pPr indent="-32845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700">
                <a:solidFill>
                  <a:schemeClr val="dk1"/>
                </a:solidFill>
              </a:rPr>
              <a:t>Reverse on the interval.</a:t>
            </a:r>
            <a:endParaRPr sz="1700">
              <a:solidFill>
                <a:schemeClr val="dk1"/>
              </a:solidFill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700">
                <a:solidFill>
                  <a:schemeClr val="dk1"/>
                </a:solidFill>
              </a:rPr>
              <a:t>Addition / painting on the interval.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Applications</a:t>
            </a:r>
            <a:endParaRPr>
              <a:solidFill>
                <a:schemeClr val="dk1"/>
              </a:solidFill>
            </a:endParaRPr>
          </a:p>
          <a:p>
            <a:pPr indent="-32845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4444"/>
              <a:buChar char="●"/>
            </a:pPr>
            <a:r>
              <a:rPr lang="en">
                <a:solidFill>
                  <a:schemeClr val="dk1"/>
                </a:solidFill>
              </a:rPr>
              <a:t>Linux kernel page cache management</a:t>
            </a:r>
            <a:endParaRPr>
              <a:solidFill>
                <a:schemeClr val="dk1"/>
              </a:solidFill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General Purpose Allocator (GPA)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70" name="Google Shape;70;p15" title="截屏2025-04-22 00.50.5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175" y="1017725"/>
            <a:ext cx="401172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28550" y="1017725"/>
            <a:ext cx="4143300" cy="1981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Pick a random priority/specify a priority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Insert as inserting in BST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Rotate until the heap order is maintained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28550" y="3257563"/>
            <a:ext cx="1990800" cy="490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Runtime: O(logN)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(Min-heap)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 title="截屏2025-04-22 00.37.5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300" y="1017725"/>
            <a:ext cx="393185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Insert-Example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000" y="1726050"/>
            <a:ext cx="7217701" cy="23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 title="Group 6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4850" y="3705850"/>
            <a:ext cx="1902750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889000" y="1126650"/>
            <a:ext cx="3413700" cy="490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Insert(15) -&gt;Random priority=9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Delete(Min-heap)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28550" y="1210500"/>
            <a:ext cx="4550400" cy="2022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Find the node by key (BST-style).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the node has 0 or 1 child: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return non-null child or null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the node has 2 children: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Rotate the child with the smaller priority up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Recurse on the same key to delete it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28550" y="3646850"/>
            <a:ext cx="1990800" cy="490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Runtime: O(logN)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" name="Google Shape;94;p18" title="截屏2025-04-22 01.03.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275" y="934900"/>
            <a:ext cx="3468225" cy="327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Delete-Example</a:t>
            </a:r>
            <a:endParaRPr/>
          </a:p>
        </p:txBody>
      </p:sp>
      <p:pic>
        <p:nvPicPr>
          <p:cNvPr id="100" name="Google Shape;100;p19" title="Group 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200" y="2191825"/>
            <a:ext cx="6823200" cy="26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 title="Group 6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9273" y="4298243"/>
            <a:ext cx="2226971" cy="460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1419275" y="1359525"/>
            <a:ext cx="1530300" cy="490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Delete ( 15 )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331000"/>
            <a:ext cx="85206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Builds a tree from a list of values.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4134325" y="573225"/>
            <a:ext cx="4698000" cy="1048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Heapify ensures the parent node has the highest/lowest priority by recursively swapping with the larger/smaller-priority child</a:t>
            </a:r>
            <a:endParaRPr sz="1300"/>
          </a:p>
        </p:txBody>
      </p:sp>
      <p:sp>
        <p:nvSpPr>
          <p:cNvPr id="110" name="Google Shape;110;p20"/>
          <p:cNvSpPr txBox="1"/>
          <p:nvPr/>
        </p:nvSpPr>
        <p:spPr>
          <a:xfrm>
            <a:off x="311700" y="1839200"/>
            <a:ext cx="7334400" cy="140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Case 1: Input Keys Are Sorted -&gt; Build in O(N) time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Select the middle element to construct BST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Use heapify to ensure the heap property based on priorities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3431925"/>
            <a:ext cx="7334400" cy="572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Case 2: Perform N insertions -&gt; O(Nlog N) time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2" name="Google Shape;112;p20"/>
          <p:cNvCxnSpPr/>
          <p:nvPr/>
        </p:nvCxnSpPr>
        <p:spPr>
          <a:xfrm flipH="1">
            <a:off x="7000850" y="1778000"/>
            <a:ext cx="1349400" cy="12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53850" y="1266600"/>
            <a:ext cx="3484200" cy="2637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Decide which subtree the root node would belong to (left or right)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Recursively call split on one of its children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Create the final result by reusing the recursive split call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>
                <a:solidFill>
                  <a:schemeClr val="dk1"/>
                </a:solidFill>
              </a:rPr>
              <a:t>Runtime: O(logN)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19" name="Google Shape;119;p21" title="截屏2025-04-22 12.38.4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250" y="1832975"/>
            <a:ext cx="3150975" cy="27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 title="Screenshot 2025-04-22 at 7.24.09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250" y="325700"/>
            <a:ext cx="3150974" cy="1309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