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9"/>
  </p:notesMasterIdLst>
  <p:sldIdLst>
    <p:sldId id="256" r:id="rId2"/>
    <p:sldId id="363" r:id="rId3"/>
    <p:sldId id="366" r:id="rId4"/>
    <p:sldId id="257" r:id="rId5"/>
    <p:sldId id="259" r:id="rId6"/>
    <p:sldId id="330" r:id="rId7"/>
    <p:sldId id="334" r:id="rId8"/>
    <p:sldId id="340" r:id="rId9"/>
    <p:sldId id="337" r:id="rId10"/>
    <p:sldId id="335" r:id="rId11"/>
    <p:sldId id="336" r:id="rId12"/>
    <p:sldId id="341" r:id="rId13"/>
    <p:sldId id="331" r:id="rId14"/>
    <p:sldId id="342" r:id="rId15"/>
    <p:sldId id="350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46" r:id="rId24"/>
    <p:sldId id="347" r:id="rId25"/>
    <p:sldId id="343" r:id="rId26"/>
    <p:sldId id="348" r:id="rId27"/>
    <p:sldId id="360" r:id="rId28"/>
    <p:sldId id="349" r:id="rId29"/>
    <p:sldId id="344" r:id="rId30"/>
    <p:sldId id="364" r:id="rId31"/>
    <p:sldId id="362" r:id="rId32"/>
    <p:sldId id="368" r:id="rId33"/>
    <p:sldId id="369" r:id="rId34"/>
    <p:sldId id="372" r:id="rId35"/>
    <p:sldId id="373" r:id="rId36"/>
    <p:sldId id="365" r:id="rId37"/>
    <p:sldId id="32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5CB49-25C8-4504-BA9E-A96C25AB3B98}" v="3986" dt="2025-04-23T00:32:20.929"/>
    <p1510:client id="{3441E762-487A-5F05-FDF0-8742243A7923}" v="1" dt="2025-04-22T22:40:36.961"/>
    <p1510:client id="{66D65B0F-B70B-AC9E-C030-5A94E02B0AF2}" v="1342" dt="2025-04-22T04:10:56.543"/>
    <p1510:client id="{845EF4E4-013F-404D-BDF5-C66A9156AE3C}" v="2931" dt="2025-04-22T20:50:12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archive/cs/cs166/cs166.1166/lectures/02/Slides0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AHO-CORASICK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Advanced Algorithms</a:t>
            </a:r>
            <a:br>
              <a:rPr lang="en-US"/>
            </a:br>
            <a:r>
              <a:rPr lang="en-US"/>
              <a:t>Brennen MULLER, </a:t>
            </a:r>
            <a:r>
              <a:rPr lang="en-US" err="1"/>
              <a:t>NaTALIA</a:t>
            </a:r>
            <a:r>
              <a:rPr lang="en-US"/>
              <a:t> WUNDER, DEEVENA SISTA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1656D-EE1E-A88C-7B04-332069D63737}"/>
              </a:ext>
            </a:extLst>
          </p:cNvPr>
          <p:cNvSpPr txBox="1"/>
          <p:nvPr/>
        </p:nvSpPr>
        <p:spPr>
          <a:xfrm>
            <a:off x="3733799" y="6168125"/>
            <a:ext cx="841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Some materials courtesy of Stanford CS 166, </a:t>
            </a:r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https://web.stanford.edu/class/archive/cs/cs166/cs166.1166/lectures/02/Slides02.pdf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ADCF2-DF69-D7D8-7B55-199382DFE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9E3C-1484-C5AA-D71F-14325BBA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49430"/>
            <a:ext cx="9906000" cy="2359139"/>
          </a:xfrm>
        </p:spPr>
        <p:txBody>
          <a:bodyPr anchor="ctr">
            <a:normAutofit/>
          </a:bodyPr>
          <a:lstStyle/>
          <a:p>
            <a:pPr algn="ctr"/>
            <a:r>
              <a:rPr lang="en-US" sz="5000"/>
              <a:t>WORKING TOWARDS</a:t>
            </a:r>
            <a:br>
              <a:rPr lang="en-US" sz="5000"/>
            </a:br>
            <a:r>
              <a:rPr lang="en-US" sz="5000"/>
              <a:t>A BETTER SOLUTION</a:t>
            </a:r>
          </a:p>
        </p:txBody>
      </p:sp>
    </p:spTree>
    <p:extLst>
      <p:ext uri="{BB962C8B-B14F-4D97-AF65-F5344CB8AC3E}">
        <p14:creationId xmlns:p14="http://schemas.microsoft.com/office/powerpoint/2010/main" val="165914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0A6AD-4898-3866-159E-268E4F12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8793-6051-DA51-DB7B-546B6B09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TOWARD A BETTER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9E07-0BD6-52AC-9C61-F59EBBCE3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99" y="2380559"/>
            <a:ext cx="3593874" cy="2082778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i="1"/>
              <a:t>Key Idea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/>
              <a:t>As you advance the head, limit the remaining choices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/>
              <a:t>Runtime: </a:t>
            </a:r>
            <a:r>
              <a:rPr lang="en-US" b="1" i="1"/>
              <a:t>O(</a:t>
            </a:r>
            <a:r>
              <a:rPr lang="en-US" b="1" i="1" err="1"/>
              <a:t>pn</a:t>
            </a:r>
            <a:r>
              <a:rPr lang="en-US" b="1" i="1"/>
              <a:t>)</a:t>
            </a:r>
            <a:endParaRPr lang="en-US" sz="2400" i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098F2-32E4-EF65-2AB2-F2263E58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338" y="1089328"/>
            <a:ext cx="6674193" cy="3359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CC609E-C881-8653-7717-93622FBA07D5}"/>
              </a:ext>
            </a:extLst>
          </p:cNvPr>
          <p:cNvSpPr txBox="1"/>
          <p:nvPr/>
        </p:nvSpPr>
        <p:spPr>
          <a:xfrm>
            <a:off x="5614249" y="4495995"/>
            <a:ext cx="4590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i="1"/>
              <a:t>Longest string in dictionary </a:t>
            </a:r>
            <a:r>
              <a:rPr lang="en-US" sz="2400" b="1" i="1"/>
              <a:t>D</a:t>
            </a:r>
            <a:r>
              <a:rPr lang="en-US" sz="2400" i="1"/>
              <a:t>: </a:t>
            </a:r>
            <a:r>
              <a:rPr lang="en-US" sz="2400" b="1" i="1"/>
              <a:t>p</a:t>
            </a:r>
            <a:endParaRPr lang="en-US" sz="24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88C22-02FD-9417-2BBC-5683934D7621}"/>
              </a:ext>
            </a:extLst>
          </p:cNvPr>
          <p:cNvSpPr txBox="1"/>
          <p:nvPr/>
        </p:nvSpPr>
        <p:spPr>
          <a:xfrm>
            <a:off x="2663114" y="5537839"/>
            <a:ext cx="6405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b="1" i="1" u="sng"/>
              <a:t>Still multiplicative! We can do better!</a:t>
            </a:r>
          </a:p>
        </p:txBody>
      </p:sp>
    </p:spTree>
    <p:extLst>
      <p:ext uri="{BB962C8B-B14F-4D97-AF65-F5344CB8AC3E}">
        <p14:creationId xmlns:p14="http://schemas.microsoft.com/office/powerpoint/2010/main" val="159904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9C86D-7221-ED60-8D39-BD97483B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6A9B-7988-25E1-DC5A-0F80941E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TOWARD A BETTER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A6F9-7979-00E0-8B7D-74FC1A97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2147206"/>
            <a:ext cx="3940629" cy="2563586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i="1"/>
              <a:t>New Goal:</a:t>
            </a:r>
            <a:endParaRPr lang="en-US" sz="2400" b="1" i="1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/>
              <a:t>Read each character only once Seamlessly transition between possibilities 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/>
              <a:t>(e.g. “ab” to “be” to “bed”)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880B5-1E14-C451-051A-EE0EAEF7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195" y="1749338"/>
            <a:ext cx="6674193" cy="3359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B6D58-3D0C-C06C-9361-678C347DA52C}"/>
              </a:ext>
            </a:extLst>
          </p:cNvPr>
          <p:cNvSpPr txBox="1"/>
          <p:nvPr/>
        </p:nvSpPr>
        <p:spPr>
          <a:xfrm>
            <a:off x="1961339" y="5314699"/>
            <a:ext cx="826614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i="1"/>
              <a:t>What ideas do you have? 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i="1"/>
              <a:t>Does this remind you of anything you’ve studied before? </a:t>
            </a:r>
            <a:br>
              <a:rPr lang="en-US" sz="2400" i="1"/>
            </a:br>
            <a:r>
              <a:rPr lang="en-US" sz="2400" i="1"/>
              <a:t>What about </a:t>
            </a:r>
            <a:r>
              <a:rPr lang="en-US" sz="2400" b="1" i="1" u="sng"/>
              <a:t>regular expressions</a:t>
            </a:r>
            <a:r>
              <a:rPr lang="en-US" sz="2400" i="1"/>
              <a:t> and </a:t>
            </a:r>
            <a:r>
              <a:rPr lang="en-US" sz="2400" b="1" i="1" u="sng"/>
              <a:t>DFA</a:t>
            </a:r>
            <a:r>
              <a:rPr lang="en-US" sz="2400" i="1"/>
              <a:t>s?</a:t>
            </a:r>
          </a:p>
        </p:txBody>
      </p:sp>
    </p:spTree>
    <p:extLst>
      <p:ext uri="{BB962C8B-B14F-4D97-AF65-F5344CB8AC3E}">
        <p14:creationId xmlns:p14="http://schemas.microsoft.com/office/powerpoint/2010/main" val="407568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B56D9-F3F8-D610-A374-55FD8A8E2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77E2-C060-F48E-8686-1FB5B3CE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AHO-CORASICK</a:t>
            </a:r>
          </a:p>
        </p:txBody>
      </p:sp>
    </p:spTree>
    <p:extLst>
      <p:ext uri="{BB962C8B-B14F-4D97-AF65-F5344CB8AC3E}">
        <p14:creationId xmlns:p14="http://schemas.microsoft.com/office/powerpoint/2010/main" val="201302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C762E2-8DCB-170A-14AE-68FC671DF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AEAB-BB0D-C842-39AD-E39EB83A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Aho-</a:t>
            </a:r>
            <a:r>
              <a:rPr lang="en-US" err="1"/>
              <a:t>Corasick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647DB9-06F2-B27F-A581-19C1AB88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Allows us to efficiency search for multiple patterns in any text</a:t>
            </a:r>
          </a:p>
          <a:p>
            <a:r>
              <a:rPr lang="en-US"/>
              <a:t>Preprocesses patterns into a single automaton</a:t>
            </a:r>
          </a:p>
          <a:p>
            <a:r>
              <a:rPr lang="en-US"/>
              <a:t>Combining the trie data structure with ideas of finite state automata!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C6953-6DA8-AA99-875B-E9940366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18" y="1900238"/>
            <a:ext cx="34575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7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67B31-06EB-C9D9-589B-EA58A1317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B55E-F4DF-DF93-69F6-12CF0B73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Creating the Trie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A51DE6-8B43-95D1-BE5E-13B27BFD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Trie: a data structure used for storing the pattern strings</a:t>
            </a:r>
          </a:p>
          <a:p>
            <a:r>
              <a:rPr lang="en-US"/>
              <a:t>Each node represents a prefix shared by one or more strings</a:t>
            </a:r>
          </a:p>
          <a:p>
            <a:r>
              <a:rPr lang="en-US"/>
              <a:t>Root node acts as a starting point with no character representation</a:t>
            </a:r>
          </a:p>
          <a:p>
            <a:r>
              <a:rPr lang="en-US"/>
              <a:t>Each pattern is inserted one character at a time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172F0-9C76-55CF-C4CF-F0BF9022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22" y="1707491"/>
            <a:ext cx="34671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F787EE-C09F-DA76-281A-C7047A7A9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2EF6-8F9E-C91B-E10C-7FD149D5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Creating the Trie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F45A19-0926-9F84-62C3-7743215E8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9265" y="2249487"/>
            <a:ext cx="2350292" cy="3541714"/>
          </a:xfrm>
        </p:spPr>
      </p:pic>
    </p:spTree>
    <p:extLst>
      <p:ext uri="{BB962C8B-B14F-4D97-AF65-F5344CB8AC3E}">
        <p14:creationId xmlns:p14="http://schemas.microsoft.com/office/powerpoint/2010/main" val="356420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FA21AA-A58F-1A1A-2F88-A837180D9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D391-908D-2693-F54D-8C457F6E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Creating the Trie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D0F6D4-8AD0-D765-2D45-AD6DCB78F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3433" y="2249487"/>
            <a:ext cx="3141956" cy="3541714"/>
          </a:xfrm>
        </p:spPr>
      </p:pic>
    </p:spTree>
    <p:extLst>
      <p:ext uri="{BB962C8B-B14F-4D97-AF65-F5344CB8AC3E}">
        <p14:creationId xmlns:p14="http://schemas.microsoft.com/office/powerpoint/2010/main" val="55911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5E3D2D-AC08-251C-069B-FB31CA506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B82-5709-9D69-F422-4B93AC2D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Creating the Trie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51965-8C16-8087-132E-97B4C6C4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266" y="1861419"/>
            <a:ext cx="3715469" cy="429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8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EFA3C7-755A-A578-401B-4D8BA6DAD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AD60-2310-B354-1B6E-C42C295B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Creating the Trie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7969FA-BFE4-8771-7D9E-0FD71368A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5053" y="1933185"/>
            <a:ext cx="3733093" cy="4375600"/>
          </a:xfrm>
        </p:spPr>
      </p:pic>
    </p:spTree>
    <p:extLst>
      <p:ext uri="{BB962C8B-B14F-4D97-AF65-F5344CB8AC3E}">
        <p14:creationId xmlns:p14="http://schemas.microsoft.com/office/powerpoint/2010/main" val="99934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965EF-4515-58C4-8491-611FA855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2B88-4031-BE2C-6030-9CA6D493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00690"/>
            <a:ext cx="9906000" cy="1256620"/>
          </a:xfrm>
        </p:spPr>
        <p:txBody>
          <a:bodyPr anchor="ctr">
            <a:normAutofit/>
          </a:bodyPr>
          <a:lstStyle/>
          <a:p>
            <a:pPr algn="ctr"/>
            <a:r>
              <a:rPr lang="en-US" sz="500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92468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353028-A7FE-EDAF-EEAA-E2246AFEF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A7A5-CE32-F623-D9B9-5A187352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Creating the Trie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83C1FB-4D27-BA75-CA60-7375D88D3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2152" y="1717525"/>
            <a:ext cx="3504517" cy="4648771"/>
          </a:xfrm>
        </p:spPr>
      </p:pic>
    </p:spTree>
    <p:extLst>
      <p:ext uri="{BB962C8B-B14F-4D97-AF65-F5344CB8AC3E}">
        <p14:creationId xmlns:p14="http://schemas.microsoft.com/office/powerpoint/2010/main" val="201095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C4CFF4-3FF4-57A3-E6CF-347836182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7446-5788-ADBA-4E24-2B9A1E58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Creating the Trie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DD1BD5-5BF9-345D-091F-CAE672969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3042" y="1717525"/>
            <a:ext cx="3337114" cy="4706280"/>
          </a:xfrm>
        </p:spPr>
      </p:pic>
    </p:spTree>
    <p:extLst>
      <p:ext uri="{BB962C8B-B14F-4D97-AF65-F5344CB8AC3E}">
        <p14:creationId xmlns:p14="http://schemas.microsoft.com/office/powerpoint/2010/main" val="2670354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92B4C6-501A-40FB-0CE8-417D60225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9CC7-E8A2-763E-5231-D5E2987C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Creating the Trie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1F172E-8B98-48D4-76F8-CCDDC8E9C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0323" y="1717525"/>
            <a:ext cx="3513798" cy="4576883"/>
          </a:xfrm>
        </p:spPr>
      </p:pic>
    </p:spTree>
    <p:extLst>
      <p:ext uri="{BB962C8B-B14F-4D97-AF65-F5344CB8AC3E}">
        <p14:creationId xmlns:p14="http://schemas.microsoft.com/office/powerpoint/2010/main" val="2950019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F375DF-51C3-D8F0-4A02-B61F5336D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F045-E04D-F3E4-C29D-E05AACC2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CREATING THE TRIE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4111E-BF72-0587-1BD4-C941512AE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61" y="1859218"/>
            <a:ext cx="6043162" cy="37088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0D400D-70B7-320E-A57A-D6C9E982F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80" y="1793082"/>
            <a:ext cx="3457575" cy="4248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B2F8A-8E22-CB34-ECB8-100F6F677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578" y="1790835"/>
            <a:ext cx="34671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4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728BE-A1AA-09CE-DD84-90859D52B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F1B0-DF9B-6A9B-F6B9-6D5FAD5E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CREATING THE TRIE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D289F-6C0E-C5F2-3565-F1DD7C4A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494" y="1919916"/>
            <a:ext cx="5672408" cy="4211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159CE7-24FC-44CC-8753-9FAD8B866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618" y="1900238"/>
            <a:ext cx="3457575" cy="424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3B1430-B33C-0844-C3A4-F0FE6E70A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922" y="1886085"/>
            <a:ext cx="34671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7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AD79E3-F157-E377-20D0-2314C6385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B063-091A-0E51-CBA6-634C19D1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Adding Suffix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BB66-9A5A-F336-992F-5C47D624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Suffix links tell us where to go if a mismatch occurs while scanning the text</a:t>
            </a:r>
          </a:p>
          <a:p>
            <a:r>
              <a:rPr lang="en-US" b="1"/>
              <a:t>Suffix link points to the node that represents the longest possible proper suffix of the string that exists as a prefix in the tree</a:t>
            </a:r>
          </a:p>
          <a:p>
            <a:r>
              <a:rPr lang="en-US"/>
              <a:t>For the root node, suffix links will point to itself</a:t>
            </a:r>
          </a:p>
          <a:p>
            <a:r>
              <a:rPr lang="en-US"/>
              <a:t>Trying to preserve as much context as possible, reusing partial matches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D6148C-9248-F3F9-607A-4FF0925F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61" y="1718582"/>
            <a:ext cx="3603172" cy="452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3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8064A4-F597-C2D6-639B-3CD3F662B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529A-002B-AF4B-7597-B4A14AD7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841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Adding suffix links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E2935-011C-4AF7-EBE9-5924A90C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91" y="1478711"/>
            <a:ext cx="5166145" cy="464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1225B-C6CE-68B9-8A36-C8678C3C9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611" y="1480457"/>
            <a:ext cx="3734140" cy="465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53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42A9F-837C-AB7A-2957-EE70F850B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665D-B105-09C5-E0C5-E6053720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Adding Terminal 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7632-01CD-1D45-018B-6A811F73B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Terminal links allow us to output the string represented by the node as well as extra patterns in the chain instantly</a:t>
            </a:r>
          </a:p>
          <a:p>
            <a:r>
              <a:rPr lang="en-US"/>
              <a:t>Report all matches that end at or before a certain position of input</a:t>
            </a:r>
          </a:p>
          <a:p>
            <a:r>
              <a:rPr lang="en-US"/>
              <a:t>If a node's suffix link points to an accepting state, it becomes a terminal link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Otherwise, it will inherit the terminal link of its suffix recursively</a:t>
            </a:r>
          </a:p>
          <a:p>
            <a:r>
              <a:rPr lang="en-US"/>
              <a:t>Useful for overlapping and nested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BF5A2-AF69-4C14-FC1C-A859E426DC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1" t="3249" r="2575" b="7803"/>
          <a:stretch/>
        </p:blipFill>
        <p:spPr>
          <a:xfrm>
            <a:off x="1414768" y="1813876"/>
            <a:ext cx="3261900" cy="44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69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193C7E-717B-3DF9-B6B3-C25C01A4F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4EAA-ABB5-7AB9-26A4-A7D7EF9B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Adding terminal links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83F19-ADE3-DE3D-C722-FA15F2A8F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627" y="1811008"/>
            <a:ext cx="7528165" cy="2961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077CFD-4FA9-737D-713A-81692E8469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41" t="3249" r="2575" b="7803"/>
          <a:stretch/>
        </p:blipFill>
        <p:spPr>
          <a:xfrm>
            <a:off x="671818" y="1813876"/>
            <a:ext cx="3261900" cy="44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25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4F0019-4C1B-0AAB-5E2C-882F4F883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1465-B959-4918-F3DF-704D89C3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0966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6FD9-F27F-92E5-9069-966AF2E43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079" y="2099808"/>
            <a:ext cx="6012832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w Cen MT"/>
              </a:rPr>
              <a:t>Conduct the search by reading the input string character by character</a:t>
            </a:r>
          </a:p>
          <a:p>
            <a:r>
              <a:rPr lang="en-US"/>
              <a:t>Matching edge: transition normally</a:t>
            </a:r>
          </a:p>
          <a:p>
            <a:r>
              <a:rPr lang="en-US"/>
              <a:t>Non-matching edge: follow the suffix links until finding a match or returning to root</a:t>
            </a:r>
          </a:p>
          <a:p>
            <a:r>
              <a:rPr lang="en-US"/>
              <a:t>At each node, check if the node accepts or if there are terminal links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EE75-63FF-3ADF-DA43-081603367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19" y="1714840"/>
            <a:ext cx="3814762" cy="46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3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2F59-2729-3D72-180B-A2350B2A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8590"/>
          </a:xfrm>
        </p:spPr>
        <p:txBody>
          <a:bodyPr/>
          <a:lstStyle/>
          <a:p>
            <a:r>
              <a:rPr lang="en-US"/>
              <a:t>PUBLISHING PROOFREADING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F907-61F3-DAB3-A8EA-36F840DD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7107"/>
            <a:ext cx="9905999" cy="4314093"/>
          </a:xfrm>
        </p:spPr>
        <p:txBody>
          <a:bodyPr/>
          <a:lstStyle/>
          <a:p>
            <a:r>
              <a:rPr lang="en-US"/>
              <a:t>Imagine you work for a publishing company that wants to release a new novel. Your boss gives you one week to scan the 200,000 word manuscript for a list of 1,000 commonly misspelled or incorrect words. How would you solve this problem?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A4911-5B86-31A4-0105-DFCAC55CB621}"/>
              </a:ext>
            </a:extLst>
          </p:cNvPr>
          <p:cNvSpPr txBox="1"/>
          <p:nvPr/>
        </p:nvSpPr>
        <p:spPr>
          <a:xfrm>
            <a:off x="1526773" y="3429000"/>
            <a:ext cx="2054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Patterns: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…</a:t>
            </a:r>
          </a:p>
        </p:txBody>
      </p:sp>
      <p:pic>
        <p:nvPicPr>
          <p:cNvPr id="1028" name="Picture 4" descr="When did books get so freaking enormous? The year of the very long novel.">
            <a:extLst>
              <a:ext uri="{FF2B5EF4-FFF2-40B4-BE49-F238E27FC236}">
                <a16:creationId xmlns:a16="http://schemas.microsoft.com/office/drawing/2014/main" id="{E2DBAA94-4F2C-D517-20E9-31214B329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79" y="3003500"/>
            <a:ext cx="4873450" cy="323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217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173B0-EC57-A61F-4DB1-B006E134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3769-CAC2-5A52-B077-EFFFB231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00690"/>
            <a:ext cx="9906000" cy="1256620"/>
          </a:xfrm>
        </p:spPr>
        <p:txBody>
          <a:bodyPr anchor="ctr">
            <a:normAutofit/>
          </a:bodyPr>
          <a:lstStyle/>
          <a:p>
            <a:pPr algn="ctr"/>
            <a:r>
              <a:rPr lang="en-US" sz="500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2835661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B563C-DEAA-4037-C74B-0E1D70662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029C-83B3-2CC8-AC04-41AA3E26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/>
              <a:t>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6F842-F8DA-4667-2583-254189256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89328"/>
                <a:ext cx="9905999" cy="5446643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/>
                  <a:t>Pre-Processing Stage (Building the Automaton) </a:t>
                </a:r>
              </a:p>
              <a:p>
                <a:pPr lvl="1"/>
                <a:r>
                  <a:rPr lang="en-US">
                    <a:ea typeface="+mn-lt"/>
                    <a:cs typeface="+mn-lt"/>
                  </a:rPr>
                  <a:t>D</a:t>
                </a:r>
                <a:r>
                  <a:rPr lang="en-US" sz="2000">
                    <a:ea typeface="+mn-lt"/>
                    <a:cs typeface="+mn-lt"/>
                  </a:rPr>
                  <a:t>ictionary of patterns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D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}</m:t>
                    </m:r>
                  </m:oMath>
                </a14:m>
                <a:r>
                  <a:rPr lang="en-US"/>
                  <a:t> where its total length is </a:t>
                </a:r>
                <a:r>
                  <a:rPr lang="en-US" b="1"/>
                  <a:t>n</a:t>
                </a:r>
              </a:p>
              <a:p>
                <a:pPr lvl="1"/>
                <a:r>
                  <a:rPr lang="en-US"/>
                  <a:t>Insert the patterns into a trie</a:t>
                </a:r>
              </a:p>
              <a:p>
                <a:pPr lvl="1"/>
                <a:r>
                  <a:rPr lang="en-US"/>
                  <a:t>Use BFS to build failure links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/>
                  <a:t>Search Phase</a:t>
                </a:r>
              </a:p>
              <a:p>
                <a:pPr lvl="1"/>
                <a:r>
                  <a:rPr lang="en-US"/>
                  <a:t>Search String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S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>
                    <a:ea typeface="+mn-lt"/>
                    <a:cs typeface="+mn-lt"/>
                  </a:rPr>
                  <a:t> of length </a:t>
                </a:r>
                <a:r>
                  <a:rPr lang="en-US" sz="2000" b="1">
                    <a:ea typeface="+mn-lt"/>
                    <a:cs typeface="+mn-lt"/>
                  </a:rPr>
                  <a:t>m </a:t>
                </a:r>
                <a:endParaRPr lang="en-US" sz="2000">
                  <a:ea typeface="+mn-lt"/>
                  <a:cs typeface="+mn-lt"/>
                </a:endParaRPr>
              </a:p>
              <a:p>
                <a:pPr lvl="1"/>
                <a:r>
                  <a:rPr lang="en-US">
                    <a:ea typeface="+mn-lt"/>
                    <a:cs typeface="+mn-lt"/>
                  </a:rPr>
                  <a:t>Loop each character</a:t>
                </a:r>
              </a:p>
              <a:p>
                <a:pPr lvl="2"/>
                <a:r>
                  <a:rPr lang="en-US">
                    <a:ea typeface="+mn-lt"/>
                    <a:cs typeface="+mn-lt"/>
                  </a:rPr>
                  <a:t>Follow trie if pattern exists, or jump to failure link</a:t>
                </a:r>
              </a:p>
              <a:p>
                <a:pPr lvl="2"/>
                <a:r>
                  <a:rPr lang="en-US">
                    <a:ea typeface="+mn-lt"/>
                    <a:cs typeface="+mn-lt"/>
                  </a:rPr>
                  <a:t>Report output list stored at current node</a:t>
                </a:r>
              </a:p>
              <a:p>
                <a:pPr lvl="2"/>
                <a:endParaRPr lang="en-US" sz="90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r>
                  <a:rPr lang="en-US" b="1">
                    <a:ea typeface="+mn-lt"/>
                    <a:cs typeface="+mn-lt"/>
                  </a:rPr>
                  <a:t>Overall Time Complexity: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</m:t>
                    </m:r>
                  </m:oMath>
                </a14:m>
                <a:endParaRPr lang="en-US" b="1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r>
                  <a:rPr lang="en-US" b="1">
                    <a:ea typeface="+mn-lt"/>
                    <a:cs typeface="+mn-lt"/>
                  </a:rPr>
                  <a:t>Memory Complexity: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</m:t>
                    </m:r>
                  </m:oMath>
                </a14:m>
                <a:endParaRPr lang="en-US" b="1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6F842-F8DA-4667-2583-254189256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89328"/>
                <a:ext cx="9905999" cy="5446643"/>
              </a:xfrm>
              <a:blipFill>
                <a:blip r:embed="rId2"/>
                <a:stretch>
                  <a:fillRect l="-1477" t="-2128" b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7A375D-AFD5-ACAB-00F6-294C55D892FF}"/>
                  </a:ext>
                </a:extLst>
              </p:cNvPr>
              <p:cNvSpPr txBox="1"/>
              <p:nvPr/>
            </p:nvSpPr>
            <p:spPr>
              <a:xfrm>
                <a:off x="5355771" y="2280931"/>
                <a:ext cx="2210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7A375D-AFD5-ACAB-00F6-294C55D89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771" y="2280931"/>
                <a:ext cx="2210637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B57453-F40F-4BB6-B1B6-198ECE248FED}"/>
                  </a:ext>
                </a:extLst>
              </p:cNvPr>
              <p:cNvSpPr txBox="1"/>
              <p:nvPr/>
            </p:nvSpPr>
            <p:spPr>
              <a:xfrm>
                <a:off x="7391443" y="3400497"/>
                <a:ext cx="2210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B57453-F40F-4BB6-B1B6-198ECE248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43" y="3400497"/>
                <a:ext cx="2210637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45898B-F1C9-4D21-54AC-EFFBDAC14DC2}"/>
                  </a:ext>
                </a:extLst>
              </p:cNvPr>
              <p:cNvSpPr txBox="1"/>
              <p:nvPr/>
            </p:nvSpPr>
            <p:spPr>
              <a:xfrm>
                <a:off x="7229427" y="3862623"/>
                <a:ext cx="30094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600"/>
              </a:p>
              <a:p>
                <a:pPr algn="ctr"/>
                <a:r>
                  <a:rPr lang="en-US" sz="1600" b="1"/>
                  <a:t>*Note:</a:t>
                </a:r>
                <a:r>
                  <a:rPr lang="en-US" sz="160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b="1"/>
                  <a:t> </a:t>
                </a:r>
                <a:r>
                  <a:rPr lang="en-US" sz="1600"/>
                  <a:t>because we are searching overlapping patterns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45898B-F1C9-4D21-54AC-EFFBDAC14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427" y="3862623"/>
                <a:ext cx="3009482" cy="830997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E2BC4BC-DE50-E47F-B7A8-74E121142BF4}"/>
              </a:ext>
            </a:extLst>
          </p:cNvPr>
          <p:cNvSpPr txBox="1"/>
          <p:nvPr/>
        </p:nvSpPr>
        <p:spPr>
          <a:xfrm>
            <a:off x="9019276" y="350664"/>
            <a:ext cx="215565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m: total pattern length</a:t>
            </a:r>
          </a:p>
          <a:p>
            <a:r>
              <a:rPr lang="en-US" sz="1400"/>
              <a:t>n: search string length</a:t>
            </a:r>
          </a:p>
          <a:p>
            <a:r>
              <a:rPr lang="en-US" sz="1400"/>
              <a:t>z: number of matches found</a:t>
            </a:r>
          </a:p>
        </p:txBody>
      </p:sp>
    </p:spTree>
    <p:extLst>
      <p:ext uri="{BB962C8B-B14F-4D97-AF65-F5344CB8AC3E}">
        <p14:creationId xmlns:p14="http://schemas.microsoft.com/office/powerpoint/2010/main" val="153664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4321F-0135-DD62-270D-CF32F55E4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8757-8D77-58E3-AD11-99041B52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66257"/>
            <a:ext cx="9906000" cy="2525486"/>
          </a:xfrm>
        </p:spPr>
        <p:txBody>
          <a:bodyPr anchor="ctr">
            <a:normAutofit/>
          </a:bodyPr>
          <a:lstStyle/>
          <a:p>
            <a:pPr algn="ctr"/>
            <a:r>
              <a:rPr lang="en-US" sz="5000"/>
              <a:t>Hints for the </a:t>
            </a:r>
            <a:br>
              <a:rPr lang="en-US" sz="5000"/>
            </a:br>
            <a:r>
              <a:rPr lang="en-US" sz="5000"/>
              <a:t>PROGRAMMING Challenge</a:t>
            </a:r>
          </a:p>
        </p:txBody>
      </p:sp>
    </p:spTree>
    <p:extLst>
      <p:ext uri="{BB962C8B-B14F-4D97-AF65-F5344CB8AC3E}">
        <p14:creationId xmlns:p14="http://schemas.microsoft.com/office/powerpoint/2010/main" val="3354152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9AF2-268A-C87B-A67F-D5B885EB6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B9A3-76FE-2AB9-D933-565162BA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UPDATING THE TRIE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3FB5-38DF-B8B9-3FE1-FAE86F1B9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303" y="4122274"/>
            <a:ext cx="4582178" cy="1729970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i="1"/>
              <a:t>Key Idea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/>
              <a:t>Updating the nodes is easy, fixing the failure links is hard!</a:t>
            </a:r>
            <a:endParaRPr lang="en-US" b="1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E69F0-4F30-D3C3-EB74-E6C769E91679}"/>
              </a:ext>
            </a:extLst>
          </p:cNvPr>
          <p:cNvSpPr txBox="1"/>
          <p:nvPr/>
        </p:nvSpPr>
        <p:spPr>
          <a:xfrm>
            <a:off x="137628" y="5852244"/>
            <a:ext cx="6405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b="1" i="1" u="sng"/>
              <a:t>Each rebuild costs Θ(l)!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4A9041-A6D6-59DA-5659-6A1EE9E00FA0}"/>
              </a:ext>
            </a:extLst>
          </p:cNvPr>
          <p:cNvSpPr txBox="1">
            <a:spLocks/>
          </p:cNvSpPr>
          <p:nvPr/>
        </p:nvSpPr>
        <p:spPr>
          <a:xfrm>
            <a:off x="5651443" y="1089328"/>
            <a:ext cx="5745899" cy="2742761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i="1"/>
              <a:t>What happens if we want to </a:t>
            </a:r>
            <a:r>
              <a:rPr lang="en-US" b="1" i="1"/>
              <a:t>add</a:t>
            </a:r>
            <a:r>
              <a:rPr lang="en-US" i="1"/>
              <a:t> new patterns? What about </a:t>
            </a:r>
            <a:r>
              <a:rPr lang="en-US" b="1" i="1"/>
              <a:t>delete</a:t>
            </a:r>
            <a:r>
              <a:rPr lang="en-US" i="1"/>
              <a:t> old ones? 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i="1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i="1"/>
              <a:t>Is there a way to </a:t>
            </a:r>
            <a:r>
              <a:rPr lang="en-US" b="1" i="1" u="sng"/>
              <a:t>update the </a:t>
            </a:r>
            <a:r>
              <a:rPr lang="en-US" b="1" i="1" u="sng" err="1"/>
              <a:t>trie</a:t>
            </a:r>
            <a:r>
              <a:rPr lang="en-US" b="1" i="1"/>
              <a:t> </a:t>
            </a:r>
            <a:r>
              <a:rPr lang="en-US" i="1"/>
              <a:t>without rebuilding it entirely?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D3E2C-5B1F-6F5D-07C9-9FA8ACD1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1" y="1102008"/>
            <a:ext cx="3734140" cy="465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23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D7634-7021-56C6-112D-0A8510E41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6D33-5797-898B-1A0B-4C1713AB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UPDATING THE TRIE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1814B7-9E79-2C6E-416E-86E95D50DFB9}"/>
              </a:ext>
            </a:extLst>
          </p:cNvPr>
          <p:cNvSpPr txBox="1">
            <a:spLocks/>
          </p:cNvSpPr>
          <p:nvPr/>
        </p:nvSpPr>
        <p:spPr>
          <a:xfrm>
            <a:off x="5716757" y="1339700"/>
            <a:ext cx="5745899" cy="4666663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i="1"/>
              <a:t>When creating each new node, we must find the failure links which need to be updated. 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i="1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i="1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i="1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i="1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/>
              <a:t>Note that “</a:t>
            </a:r>
            <a:r>
              <a:rPr lang="en-US" i="1" err="1"/>
              <a:t>caa</a:t>
            </a:r>
            <a:r>
              <a:rPr lang="en-US" i="1"/>
              <a:t>” and its parent “ca” originally pointed to “a” – the parent of the new node “aa”. Can this help us somehow?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i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7898E-512F-542C-6ECB-A8DD7E70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1" y="1102008"/>
            <a:ext cx="3734140" cy="465398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4AE234-1C2D-BC2E-CA42-8A604B320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686" y="2651649"/>
            <a:ext cx="5164039" cy="1212780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1" i="1" u="sng"/>
              <a:t>Example:</a:t>
            </a:r>
            <a:r>
              <a:rPr lang="en-US" i="1"/>
              <a:t> Add the pattern “aa” 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i="1"/>
              <a:t>The only failure link to update is “</a:t>
            </a:r>
            <a:r>
              <a:rPr lang="en-US" i="1" err="1"/>
              <a:t>caa</a:t>
            </a:r>
            <a:r>
              <a:rPr lang="en-US" i="1"/>
              <a:t>”!</a:t>
            </a:r>
          </a:p>
        </p:txBody>
      </p:sp>
    </p:spTree>
    <p:extLst>
      <p:ext uri="{BB962C8B-B14F-4D97-AF65-F5344CB8AC3E}">
        <p14:creationId xmlns:p14="http://schemas.microsoft.com/office/powerpoint/2010/main" val="3466123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1D580-7281-C84C-C75B-279E981EF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7FC2-784F-6CB0-5D35-F360EFA6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UPDATING THE TRIE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8C9E-DF14-FC72-E6E8-FA642C354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554" y="1102008"/>
            <a:ext cx="5493786" cy="1892320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i="1"/>
              <a:t>Key Idea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/>
              <a:t>We can create an </a:t>
            </a:r>
            <a:r>
              <a:rPr lang="en-US" b="1" i="1" u="sng"/>
              <a:t>inverse failure function</a:t>
            </a:r>
            <a:r>
              <a:rPr lang="en-US" i="1"/>
              <a:t> – also called the inverse failure </a:t>
            </a:r>
            <a:r>
              <a:rPr lang="en-US" i="1" err="1"/>
              <a:t>trie</a:t>
            </a:r>
            <a:r>
              <a:rPr lang="en-US" i="1"/>
              <a:t> – that tracks prefix matches.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860F0A-2C46-4502-90D2-89F25AF3447E}"/>
              </a:ext>
            </a:extLst>
          </p:cNvPr>
          <p:cNvSpPr txBox="1">
            <a:spLocks/>
          </p:cNvSpPr>
          <p:nvPr/>
        </p:nvSpPr>
        <p:spPr>
          <a:xfrm>
            <a:off x="5777497" y="3212042"/>
            <a:ext cx="5745899" cy="2949272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/>
              <a:t>We can recursively follow the inverse failure links from the new node’s </a:t>
            </a:r>
            <a:r>
              <a:rPr lang="en-US" sz="2400" b="1" i="1"/>
              <a:t>parent</a:t>
            </a:r>
            <a:r>
              <a:rPr lang="en-US" sz="2400" i="1"/>
              <a:t>, checking each for a </a:t>
            </a:r>
            <a:r>
              <a:rPr lang="en-US" sz="2400" b="1" i="1"/>
              <a:t>matching child</a:t>
            </a:r>
            <a:r>
              <a:rPr lang="en-US" sz="2400" i="1"/>
              <a:t>.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endParaRPr lang="en-US" i="1"/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/>
              <a:t>This is the </a:t>
            </a:r>
            <a:r>
              <a:rPr lang="en-US" b="1" i="1" u="sng"/>
              <a:t>same process</a:t>
            </a:r>
            <a:r>
              <a:rPr lang="en-US" i="1"/>
              <a:t> we used for the regular failure function – does it make sense why?</a:t>
            </a:r>
            <a:endParaRPr lang="en-US" sz="2400" i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38CBC-6723-6E75-DAEC-8A07AD25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1" y="1102008"/>
            <a:ext cx="3734140" cy="465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3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31111-714A-DBCD-066A-17672BDCA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4D2A-E660-74B2-8B5B-B855EFCF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00690"/>
            <a:ext cx="9906000" cy="1256620"/>
          </a:xfrm>
        </p:spPr>
        <p:txBody>
          <a:bodyPr anchor="ctr">
            <a:normAutofit/>
          </a:bodyPr>
          <a:lstStyle/>
          <a:p>
            <a:pPr algn="ctr"/>
            <a:r>
              <a:rPr lang="en-US" sz="500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383046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89328"/>
            <a:ext cx="9905999" cy="544664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Strengths:</a:t>
            </a:r>
          </a:p>
          <a:p>
            <a:pPr lvl="1"/>
            <a:r>
              <a:rPr lang="en-US"/>
              <a:t>Efficient search time. Reduces the search time for the multiple pattern matching problem from quadratic O(</a:t>
            </a:r>
            <a:r>
              <a:rPr lang="en-US" err="1"/>
              <a:t>mn</a:t>
            </a:r>
            <a:r>
              <a:rPr lang="en-US"/>
              <a:t>) to O(</a:t>
            </a:r>
            <a:r>
              <a:rPr lang="en-US" err="1"/>
              <a:t>n+z</a:t>
            </a:r>
            <a:r>
              <a:rPr lang="en-US"/>
              <a:t>)</a:t>
            </a:r>
          </a:p>
          <a:p>
            <a:pPr lvl="1"/>
            <a:r>
              <a:rPr lang="en-US"/>
              <a:t>Handles overlapping patterns (Ex: “he” within “she”)</a:t>
            </a:r>
          </a:p>
          <a:p>
            <a:pPr lvl="1"/>
            <a:r>
              <a:rPr lang="en-US"/>
              <a:t>It can be used to process data steams</a:t>
            </a:r>
          </a:p>
          <a:p>
            <a:pPr marL="0" indent="0">
              <a:buNone/>
            </a:pPr>
            <a:r>
              <a:rPr lang="en-US"/>
              <a:t>Weaknesses</a:t>
            </a:r>
          </a:p>
          <a:p>
            <a:pPr lvl="1"/>
            <a:r>
              <a:rPr lang="en-US"/>
              <a:t>Can be a bit memory dense when alphabet is large</a:t>
            </a:r>
          </a:p>
          <a:p>
            <a:pPr lvl="1"/>
            <a:r>
              <a:rPr lang="en-US"/>
              <a:t>Since the algorithm relies on pre-processing the patterns, modifying the dictionary of patterns once the AC automaton has been built can be expensive.</a:t>
            </a:r>
          </a:p>
          <a:p>
            <a:pPr lvl="2"/>
            <a:r>
              <a:rPr lang="en-US"/>
              <a:t>HINT: The Programming Challenge focuses on modifying the Aho-</a:t>
            </a:r>
            <a:r>
              <a:rPr lang="en-US" err="1"/>
              <a:t>Corasick</a:t>
            </a:r>
            <a:r>
              <a:rPr lang="en-US"/>
              <a:t> Algorithm to dynamically modify the list of patterns by building the trie incrementally.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0050" y="985962"/>
                <a:ext cx="10721705" cy="5242560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>
                  <a:buNone/>
                </a:pPr>
                <a:r>
                  <a:rPr lang="en-US" sz="1800" b="1" u="sng">
                    <a:ea typeface="+mn-lt"/>
                    <a:cs typeface="+mn-lt"/>
                  </a:rPr>
                  <a:t>Goal:</a:t>
                </a:r>
                <a:r>
                  <a:rPr lang="en-US" sz="1800">
                    <a:ea typeface="+mn-lt"/>
                    <a:cs typeface="+mn-lt"/>
                  </a:rPr>
                  <a:t> Given a search string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S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…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>
                    <a:ea typeface="+mn-lt"/>
                    <a:cs typeface="+mn-lt"/>
                  </a:rPr>
                  <a:t> and a dictionary of patterns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D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…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}</m:t>
                    </m:r>
                  </m:oMath>
                </a14:m>
                <a:r>
                  <a:rPr lang="en-US" sz="1800">
                    <a:ea typeface="+mn-lt"/>
                    <a:cs typeface="+mn-lt"/>
                  </a:rPr>
                  <a:t>, efficiently find </a:t>
                </a:r>
                <a:r>
                  <a:rPr lang="en-US" sz="1800" b="1">
                    <a:ea typeface="+mn-lt"/>
                    <a:cs typeface="+mn-lt"/>
                  </a:rPr>
                  <a:t>every</a:t>
                </a:r>
                <a:r>
                  <a:rPr lang="en-US" sz="1800">
                    <a:ea typeface="+mn-lt"/>
                    <a:cs typeface="+mn-lt"/>
                  </a:rPr>
                  <a:t> occurrence of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>
                    <a:ea typeface="+mn-lt"/>
                    <a:cs typeface="+mn-lt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𝑆</m:t>
                    </m:r>
                  </m:oMath>
                </a14:m>
                <a:r>
                  <a:rPr lang="en-US" sz="1800">
                    <a:ea typeface="+mn-lt"/>
                    <a:cs typeface="+mn-lt"/>
                  </a:rPr>
                  <a:t>.</a:t>
                </a:r>
                <a:endParaRPr lang="en-US" sz="1800"/>
              </a:p>
              <a:p>
                <a:pPr>
                  <a:buNone/>
                </a:pPr>
                <a:endParaRPr lang="en-US" sz="1600" b="1" u="sng">
                  <a:ea typeface="+mn-lt"/>
                  <a:cs typeface="+mn-lt"/>
                </a:endParaRPr>
              </a:p>
              <a:p>
                <a:pPr>
                  <a:buNone/>
                </a:pPr>
                <a:r>
                  <a:rPr lang="en-US" sz="1800" b="1" u="sng">
                    <a:ea typeface="+mn-lt"/>
                    <a:cs typeface="+mn-lt"/>
                  </a:rPr>
                  <a:t>Support the following operations</a:t>
                </a:r>
                <a:endParaRPr lang="en-US" sz="1800" u="sng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>
                    <a:ea typeface="+mn-lt"/>
                    <a:cs typeface="+mn-lt"/>
                  </a:rPr>
                  <a:t>Pre‑process the pattern set once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𝑘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|)</m:t>
                    </m:r>
                  </m:oMath>
                </a14:m>
                <a:r>
                  <a:rPr lang="en-US" sz="180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𝑂</m:t>
                    </m:r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 </m:t>
                    </m:r>
                  </m:oMath>
                </a14:m>
                <a:r>
                  <a:rPr lang="en-US" sz="1800">
                    <a:ea typeface="+mn-lt"/>
                    <a:cs typeface="+mn-lt"/>
                  </a:rPr>
                  <a:t>time.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>
                    <a:ea typeface="+mn-lt"/>
                    <a:cs typeface="+mn-lt"/>
                  </a:rPr>
                  <a:t>Search the text stream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S</m:t>
                    </m:r>
                  </m:oMath>
                </a14:m>
                <a:r>
                  <a:rPr lang="en-US" sz="1800">
                    <a:ea typeface="+mn-lt"/>
                    <a:cs typeface="+mn-lt"/>
                  </a:rPr>
                  <a:t> and report all matches in in</a:t>
                </a:r>
                <a:r>
                  <a:rPr lang="en-US" sz="180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𝑚𝑎𝑡𝑐h𝑒𝑠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>
                    <a:ea typeface="+mn-lt"/>
                    <a:cs typeface="+mn-lt"/>
                  </a:rPr>
                  <a:t>  or in</a:t>
                </a:r>
                <a:r>
                  <a:rPr lang="en-US" sz="180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>
                    <a:ea typeface="+mn-lt"/>
                    <a:cs typeface="+mn-lt"/>
                  </a:rPr>
                  <a:t> time, independent of the number of patterns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𝑘</m:t>
                    </m:r>
                  </m:oMath>
                </a14:m>
                <a:endParaRPr lang="en-US" sz="1800">
                  <a:ea typeface="+mn-lt"/>
                  <a:cs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>
                    <a:ea typeface="+mn-lt"/>
                    <a:cs typeface="+mn-lt"/>
                  </a:rPr>
                  <a:t>Use only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𝑂</m:t>
                    </m:r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𝑘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|)</m:t>
                    </m:r>
                  </m:oMath>
                </a14:m>
                <a:r>
                  <a:rPr lang="en-US" sz="180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𝑂</m:t>
                    </m:r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</m:t>
                    </m:r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 </m:t>
                    </m:r>
                  </m:oMath>
                </a14:m>
                <a:r>
                  <a:rPr lang="en-US" sz="1800">
                    <a:ea typeface="+mn-lt"/>
                    <a:cs typeface="+mn-lt"/>
                  </a:rPr>
                  <a:t>memory—no more than the dictionary itself—while maintaining constant‑time transitions per character.</a:t>
                </a:r>
                <a:endParaRPr lang="en-US" sz="1800"/>
              </a:p>
              <a:p>
                <a:pPr>
                  <a:buNone/>
                </a:pPr>
                <a:endParaRPr lang="en-US" sz="1800" b="1">
                  <a:ea typeface="+mn-lt"/>
                  <a:cs typeface="+mn-lt"/>
                </a:endParaRPr>
              </a:p>
              <a:p>
                <a:pPr>
                  <a:buNone/>
                </a:pPr>
                <a:r>
                  <a:rPr lang="en-US" sz="1800" b="1">
                    <a:ea typeface="+mn-lt"/>
                    <a:cs typeface="+mn-lt"/>
                  </a:rPr>
                  <a:t>Note:</a:t>
                </a:r>
                <a:r>
                  <a:rPr lang="en-US" sz="1800">
                    <a:ea typeface="+mn-lt"/>
                    <a:cs typeface="+mn-lt"/>
                  </a:rPr>
                  <a:t> We should be able to handle </a:t>
                </a:r>
                <a:r>
                  <a:rPr lang="en-US" sz="1800" i="1">
                    <a:ea typeface="+mn-lt"/>
                    <a:cs typeface="+mn-lt"/>
                  </a:rPr>
                  <a:t>overlapping</a:t>
                </a:r>
                <a:r>
                  <a:rPr lang="en-US" sz="1800">
                    <a:ea typeface="+mn-lt"/>
                    <a:cs typeface="+mn-lt"/>
                  </a:rPr>
                  <a:t> keywords, supports streaming input (character‑by‑character processing)</a:t>
                </a:r>
                <a:endParaRPr lang="en-US" sz="1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050" y="985962"/>
                <a:ext cx="10721705" cy="5242560"/>
              </a:xfrm>
              <a:blipFill>
                <a:blip r:embed="rId2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43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00690"/>
            <a:ext cx="9906000" cy="1256620"/>
          </a:xfrm>
        </p:spPr>
        <p:txBody>
          <a:bodyPr anchor="ctr">
            <a:normAutofit/>
          </a:bodyPr>
          <a:lstStyle/>
          <a:p>
            <a:pPr algn="ctr"/>
            <a:r>
              <a:rPr lang="en-US" sz="5000"/>
              <a:t>NAÏVE SOLUTION</a:t>
            </a:r>
          </a:p>
        </p:txBody>
      </p:sp>
    </p:spTree>
    <p:extLst>
      <p:ext uri="{BB962C8B-B14F-4D97-AF65-F5344CB8AC3E}">
        <p14:creationId xmlns:p14="http://schemas.microsoft.com/office/powerpoint/2010/main" val="262209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916B1-9732-1109-A3BE-DC4197BBC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2BCC-B272-CF75-A22F-2BC6F855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NAÏVE SOLUTION: ONE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15DA-F627-D010-C4AA-06C33C3C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872" y="4984141"/>
            <a:ext cx="5170714" cy="632129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i="1"/>
              <a:t>Note that dictionary strings may overlap!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66D39-284E-78EE-339B-C444CE8E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90" y="1911272"/>
            <a:ext cx="6382078" cy="30354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E12A77-4AD3-A948-2322-07E56090784D}"/>
              </a:ext>
            </a:extLst>
          </p:cNvPr>
          <p:cNvSpPr txBox="1">
            <a:spLocks/>
          </p:cNvSpPr>
          <p:nvPr/>
        </p:nvSpPr>
        <p:spPr>
          <a:xfrm>
            <a:off x="814841" y="2403021"/>
            <a:ext cx="4225245" cy="2051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i="1"/>
              <a:t>Remember the problem statement: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i="1"/>
              <a:t>Given a </a:t>
            </a:r>
            <a:r>
              <a:rPr lang="en-US" b="1" i="1"/>
              <a:t>dictionary set D</a:t>
            </a:r>
            <a:br>
              <a:rPr lang="en-US" b="1" i="1"/>
            </a:br>
            <a:r>
              <a:rPr lang="en-US" i="1"/>
              <a:t>and a </a:t>
            </a:r>
            <a:r>
              <a:rPr lang="en-US" b="1" i="1"/>
              <a:t>search string S</a:t>
            </a:r>
            <a:r>
              <a:rPr lang="en-US" i="1"/>
              <a:t>, </a:t>
            </a:r>
            <a:br>
              <a:rPr lang="en-US" i="1"/>
            </a:br>
            <a:r>
              <a:rPr lang="en-US" i="1"/>
              <a:t>find </a:t>
            </a:r>
            <a:r>
              <a:rPr lang="en-US" b="1" i="1" u="sng"/>
              <a:t>all matches</a:t>
            </a:r>
            <a:r>
              <a:rPr lang="en-US" i="1"/>
              <a:t> from </a:t>
            </a:r>
            <a:r>
              <a:rPr lang="en-US" b="1" i="1"/>
              <a:t>D</a:t>
            </a:r>
            <a:r>
              <a:rPr lang="en-US" i="1"/>
              <a:t> in </a:t>
            </a:r>
            <a:r>
              <a:rPr lang="en-US" b="1" i="1"/>
              <a:t>S</a:t>
            </a:r>
            <a:r>
              <a:rPr lang="en-US" i="1"/>
              <a:t>: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428265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A539D-9DBA-7171-CAB0-987A496C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A3A2-8E56-E9FF-C541-CF2509B5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NAÏVE SOLUTION: ONE AT A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2F1C9-2E3A-2D49-1D2D-8495AD4E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78" y="1307380"/>
            <a:ext cx="3646111" cy="4243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0A6E33-FE4F-C535-C4E6-5A7443C3C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520" y="1307380"/>
            <a:ext cx="5302780" cy="158712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E703ED-B589-9538-B7AB-FA19D65D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825" y="3429000"/>
            <a:ext cx="4746170" cy="1850571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1" i="1"/>
              <a:t>Key Ideas</a:t>
            </a:r>
          </a:p>
          <a:p>
            <a:pPr algn="ctr">
              <a:spcBef>
                <a:spcPts val="0"/>
              </a:spcBef>
              <a:spcAft>
                <a:spcPts val="600"/>
              </a:spcAft>
              <a:buFont typeface="Tw Cen MT" panose="020B0602020104020603" pitchFamily="34" charset="0"/>
              <a:buChar char="-"/>
            </a:pPr>
            <a:r>
              <a:rPr lang="en-US" i="1"/>
              <a:t>Search </a:t>
            </a:r>
            <a:r>
              <a:rPr lang="en-US" b="1" i="1"/>
              <a:t>S</a:t>
            </a:r>
            <a:r>
              <a:rPr lang="en-US" i="1"/>
              <a:t> character-by-character</a:t>
            </a:r>
          </a:p>
          <a:p>
            <a:pPr algn="ctr">
              <a:spcBef>
                <a:spcPts val="0"/>
              </a:spcBef>
              <a:spcAft>
                <a:spcPts val="600"/>
              </a:spcAft>
              <a:buFont typeface="Tw Cen MT" panose="020B0602020104020603" pitchFamily="34" charset="0"/>
              <a:buChar char="-"/>
            </a:pPr>
            <a:r>
              <a:rPr lang="en-US" i="1"/>
              <a:t>Compare against each string in </a:t>
            </a:r>
            <a:r>
              <a:rPr lang="en-US" b="1" i="1"/>
              <a:t>D</a:t>
            </a:r>
            <a:endParaRPr lang="en-US" i="1"/>
          </a:p>
          <a:p>
            <a:pPr algn="ctr">
              <a:spcBef>
                <a:spcPts val="0"/>
              </a:spcBef>
              <a:spcAft>
                <a:spcPts val="600"/>
              </a:spcAft>
              <a:buFont typeface="Tw Cen MT" panose="020B0602020104020603" pitchFamily="34" charset="0"/>
              <a:buChar char="-"/>
            </a:pP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311865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0C8BE-CCF5-A93A-FF04-AD5485379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421C-EF86-CF31-9DA6-251DCC28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NAÏVE SOLUTION: ONE AT A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55C1E-0AA9-A952-DE9B-A9754B48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78" y="1307380"/>
            <a:ext cx="3646111" cy="4243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2C2B31-CCD6-8197-82B5-8F9823087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520" y="1307380"/>
            <a:ext cx="5302780" cy="158712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D69D09-2578-ECCE-6F7F-E9F88BF5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521" y="3700049"/>
            <a:ext cx="5302779" cy="1850571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1" i="1"/>
              <a:t>Key Ideas</a:t>
            </a:r>
          </a:p>
          <a:p>
            <a:pPr algn="ctr">
              <a:spcBef>
                <a:spcPts val="0"/>
              </a:spcBef>
              <a:spcAft>
                <a:spcPts val="600"/>
              </a:spcAft>
              <a:buFont typeface="Tw Cen MT" panose="020B0602020104020603" pitchFamily="34" charset="0"/>
              <a:buChar char="-"/>
            </a:pPr>
            <a:r>
              <a:rPr lang="en-US" i="1"/>
              <a:t>Easily implemented with </a:t>
            </a:r>
            <a:r>
              <a:rPr lang="en-US" b="1" i="1" u="sng"/>
              <a:t>double for-loop</a:t>
            </a:r>
          </a:p>
          <a:p>
            <a:pPr algn="ctr">
              <a:spcBef>
                <a:spcPts val="0"/>
              </a:spcBef>
              <a:spcAft>
                <a:spcPts val="600"/>
              </a:spcAft>
              <a:buFont typeface="Tw Cen MT" panose="020B0602020104020603" pitchFamily="34" charset="0"/>
              <a:buChar char="-"/>
            </a:pPr>
            <a:r>
              <a:rPr lang="en-US" sz="2400" i="1"/>
              <a:t>Overall Runtime: </a:t>
            </a:r>
            <a:r>
              <a:rPr lang="en-US" sz="2400" b="1" i="1"/>
              <a:t>O(</a:t>
            </a:r>
            <a:r>
              <a:rPr lang="en-US" b="1" i="1" err="1"/>
              <a:t>mn</a:t>
            </a:r>
            <a:r>
              <a:rPr lang="en-US" sz="2400" b="1" i="1"/>
              <a:t>)</a:t>
            </a:r>
            <a:endParaRPr lang="en-US" sz="2400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9AABF-B7AF-9021-E187-5CE31B960C86}"/>
              </a:ext>
            </a:extLst>
          </p:cNvPr>
          <p:cNvSpPr txBox="1"/>
          <p:nvPr/>
        </p:nvSpPr>
        <p:spPr>
          <a:xfrm>
            <a:off x="6872140" y="2927164"/>
            <a:ext cx="26495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i="1"/>
              <a:t>Length: </a:t>
            </a:r>
            <a:r>
              <a:rPr lang="en-US" sz="2400" b="1" i="1"/>
              <a:t>n</a:t>
            </a:r>
            <a:endParaRPr lang="en-US" sz="2400" i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39056-2D6C-137D-6351-4902DDFA8E79}"/>
              </a:ext>
            </a:extLst>
          </p:cNvPr>
          <p:cNvSpPr txBox="1"/>
          <p:nvPr/>
        </p:nvSpPr>
        <p:spPr>
          <a:xfrm>
            <a:off x="1986963" y="5583278"/>
            <a:ext cx="26495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i="1"/>
              <a:t>Combined length: </a:t>
            </a:r>
            <a:r>
              <a:rPr lang="en-US" sz="2400" b="1" i="1"/>
              <a:t>m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400201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A60F7-5D15-4322-6D88-E14F0BF5A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1008-B948-4F37-E7B7-A2530065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NAÏVE SOLUTION: ONE AT A TIME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26AE97-1356-B727-47EA-70BCA3AF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324" y="4348242"/>
            <a:ext cx="4540483" cy="135897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C557CB-A97B-3EBD-011B-99182A2B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843" y="1264570"/>
            <a:ext cx="4947446" cy="2742761"/>
          </a:xfrm>
          <a:ln w="19050">
            <a:noFill/>
          </a:ln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i="1"/>
              <a:t>At its worst, this algorithm might require checking each character </a:t>
            </a:r>
            <a:r>
              <a:rPr lang="en-US" sz="2400" b="1" i="1" u="sng"/>
              <a:t>many times</a:t>
            </a:r>
            <a:r>
              <a:rPr lang="en-US" sz="2400" i="1"/>
              <a:t>.</a:t>
            </a:r>
            <a:br>
              <a:rPr lang="en-US" i="1"/>
            </a:br>
            <a:br>
              <a:rPr lang="en-US" i="1"/>
            </a:br>
            <a:r>
              <a:rPr lang="en-US" i="1"/>
              <a:t>When dictionary strings share </a:t>
            </a:r>
            <a:r>
              <a:rPr lang="en-US" b="1" i="1" u="sng"/>
              <a:t>common substrings</a:t>
            </a:r>
            <a:r>
              <a:rPr lang="en-US" i="1"/>
              <a:t>, this problem is particularly noticeable…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F83FD-EA8A-3671-B6A2-3B747C8C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28" y="1264571"/>
            <a:ext cx="3781897" cy="4442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B1F4B-81FC-9CBF-0C5F-5BFCCDEF5AFC}"/>
              </a:ext>
            </a:extLst>
          </p:cNvPr>
          <p:cNvSpPr txBox="1"/>
          <p:nvPr/>
        </p:nvSpPr>
        <p:spPr>
          <a:xfrm>
            <a:off x="2391324" y="5882456"/>
            <a:ext cx="740617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3000" i="1"/>
              <a:t>Ideally, we want a </a:t>
            </a:r>
            <a:r>
              <a:rPr lang="en-US" sz="3000" b="1" i="1" u="sng"/>
              <a:t>non-multiplicative</a:t>
            </a:r>
            <a:r>
              <a:rPr lang="en-US" sz="3000" i="1"/>
              <a:t> runtime</a:t>
            </a:r>
          </a:p>
        </p:txBody>
      </p:sp>
    </p:spTree>
    <p:extLst>
      <p:ext uri="{BB962C8B-B14F-4D97-AF65-F5344CB8AC3E}">
        <p14:creationId xmlns:p14="http://schemas.microsoft.com/office/powerpoint/2010/main" val="14274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Circuit</vt:lpstr>
      <vt:lpstr>AHO-CORASICK ALGORITHMs</vt:lpstr>
      <vt:lpstr>MOTIVATION</vt:lpstr>
      <vt:lpstr>PUBLISHING PROOFREADING</vt:lpstr>
      <vt:lpstr>Motivation</vt:lpstr>
      <vt:lpstr>NAÏVE SOLUTION</vt:lpstr>
      <vt:lpstr>NAÏVE SOLUTION: ONE AT A TIME</vt:lpstr>
      <vt:lpstr>NAÏVE SOLUTION: ONE AT A TIME</vt:lpstr>
      <vt:lpstr>NAÏVE SOLUTION: ONE AT A TIME</vt:lpstr>
      <vt:lpstr>NAÏVE SOLUTION: ONE AT A TIME</vt:lpstr>
      <vt:lpstr>WORKING TOWARDS A BETTER SOLUTION</vt:lpstr>
      <vt:lpstr>TOWARD A BETTER SOLUTION</vt:lpstr>
      <vt:lpstr>TOWARD A BETTER SOLUTION</vt:lpstr>
      <vt:lpstr>AHO-CORASICK</vt:lpstr>
      <vt:lpstr>Aho-Corasick</vt:lpstr>
      <vt:lpstr>Creating the Trie</vt:lpstr>
      <vt:lpstr>Creating the Trie</vt:lpstr>
      <vt:lpstr>Creating the Trie</vt:lpstr>
      <vt:lpstr>Creating the Trie</vt:lpstr>
      <vt:lpstr>Creating the Trie</vt:lpstr>
      <vt:lpstr>Creating the Trie</vt:lpstr>
      <vt:lpstr>Creating the Trie</vt:lpstr>
      <vt:lpstr>Creating the Trie</vt:lpstr>
      <vt:lpstr>CREATING THE TRIE</vt:lpstr>
      <vt:lpstr>CREATING THE TRIE</vt:lpstr>
      <vt:lpstr>Adding Suffix links</vt:lpstr>
      <vt:lpstr>Adding suffix links</vt:lpstr>
      <vt:lpstr>Adding Terminal links</vt:lpstr>
      <vt:lpstr>Adding terminal links</vt:lpstr>
      <vt:lpstr>IMPLEMENTATION</vt:lpstr>
      <vt:lpstr>RUNTIME</vt:lpstr>
      <vt:lpstr>Runtime</vt:lpstr>
      <vt:lpstr>Hints for the  PROGRAMMING Challenge</vt:lpstr>
      <vt:lpstr>UPDATING THE TRIE</vt:lpstr>
      <vt:lpstr>UPDATING THE TRIE</vt:lpstr>
      <vt:lpstr>UPDATING THE TRIE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revision>2</cp:revision>
  <dcterms:created xsi:type="dcterms:W3CDTF">2023-02-24T14:15:53Z</dcterms:created>
  <dcterms:modified xsi:type="dcterms:W3CDTF">2025-04-23T00:36:25Z</dcterms:modified>
</cp:coreProperties>
</file>