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63" r:id="rId5"/>
    <p:sldId id="261" r:id="rId6"/>
    <p:sldId id="266" r:id="rId7"/>
    <p:sldId id="267" r:id="rId8"/>
    <p:sldId id="268" r:id="rId9"/>
    <p:sldId id="259" r:id="rId10"/>
    <p:sldId id="260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F1DA8-82F4-0009-A2ED-FB73DCB6AAE0}" v="190" dt="2025-04-24T18:34:05.793"/>
    <p1510:client id="{268E4838-AD7E-17A1-5FF3-2B4464CC2AF1}" v="1551" dt="2025-04-24T02:12:56.604"/>
    <p1510:client id="{EA5A74FA-9CCF-507A-775D-145ECB314C53}" v="2611" dt="2025-04-24T01:47:24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329988-FFDF-454D-3162-2E365D80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853" y="548643"/>
            <a:ext cx="7437008" cy="3635797"/>
          </a:xfrm>
        </p:spPr>
        <p:txBody>
          <a:bodyPr anchor="t">
            <a:normAutofit/>
          </a:bodyPr>
          <a:lstStyle/>
          <a:p>
            <a:pPr algn="l"/>
            <a:r>
              <a:rPr lang="en-US" sz="7000"/>
              <a:t>Gale-Shapley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544" y="4453813"/>
            <a:ext cx="6655522" cy="1545336"/>
          </a:xfrm>
        </p:spPr>
        <p:txBody>
          <a:bodyPr anchor="b">
            <a:normAutofit/>
          </a:bodyPr>
          <a:lstStyle/>
          <a:p>
            <a:pPr algn="l"/>
            <a:r>
              <a:rPr lang="en-US" sz="2200"/>
              <a:t>Arthur Wu, Ayaan Rahman, Ridge Redding, Artie Humphreys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EB0-1F6C-DE6D-95CA-FEB83266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E8E8-FA1D-D7E8-C14C-C8043D54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Initialize the 2 input sets to a "X" set and a "Y" set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While there exists an unmatched member of X, denoted as x: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 For each element of Y, denoted as y, in the order of x's preferences: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  Move beyond y in x's preference list, for future use.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  If y is free: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   Match y and x, mark y and x as matched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   Exit the for-loop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  Else: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   If y prefers x to y's existing partner p: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    Un-match y and p, and mark p as unmatched.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    Match y and x and mark x as matched.</a:t>
            </a:r>
            <a:endParaRPr lang="en-US" sz="1100">
              <a:latin typeface="Avenir Next LT Pro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100">
                <a:solidFill>
                  <a:srgbClr val="404040"/>
                </a:solidFill>
                <a:latin typeface="Avenir Next LT Pro"/>
              </a:rPr>
              <a:t>    Exit the for-loop.</a:t>
            </a:r>
            <a:endParaRPr lang="en-US" sz="1100">
              <a:latin typeface="Avenir Next LT Pro"/>
            </a:endParaRPr>
          </a:p>
          <a:p>
            <a:pPr marL="200660" lvl="1" indent="0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000" i="1">
                <a:solidFill>
                  <a:srgbClr val="404040"/>
                </a:solidFill>
                <a:latin typeface="Avenir Next LT Pro"/>
              </a:rPr>
              <a:t> </a:t>
            </a:r>
            <a:endParaRPr lang="en-US" sz="1000">
              <a:latin typeface="Avenir Next LT Pro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2BFA-89F2-B710-27EC-B9B75074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023F-8606-5E63-E5F0-16335F37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Gale-Shapley algorithm is stable, meaning that there is no potential pair (x, y) that is not already matched, where x prefers y to its existing match and y prefers x to its existing match</a:t>
            </a:r>
            <a:endParaRPr lang="en-US" dirty="0"/>
          </a:p>
          <a:p>
            <a:pPr marL="0" indent="0">
              <a:buNone/>
            </a:pPr>
            <a:r>
              <a:rPr lang="en-US" sz="1600" b="1" dirty="0"/>
              <a:t>Proof (by contradiction):</a:t>
            </a:r>
          </a:p>
          <a:p>
            <a:pPr marL="0" indent="0">
              <a:buNone/>
            </a:pPr>
            <a:r>
              <a:rPr lang="en-US" sz="1600" dirty="0"/>
              <a:t>Suppose there does exist a potential pair (x, y) where x and y prefer each other to their current partners in the Gale-Shapley matching. This means one of two things must have happened:</a:t>
            </a:r>
          </a:p>
          <a:p>
            <a:pPr marL="342900" indent="-342900">
              <a:buAutoNum type="arabicPeriod"/>
            </a:pPr>
            <a:r>
              <a:rPr lang="en-US" sz="1600" dirty="0"/>
              <a:t>x never proposed to y. If that's the case, then x cannot prefer y to its current partner. Members of the X set, such as x, propose to Y set members such as y in the order of most preferred Y set members first.</a:t>
            </a:r>
          </a:p>
          <a:p>
            <a:pPr marL="342900" indent="-342900">
              <a:buAutoNum type="arabicPeriod"/>
            </a:pPr>
            <a:r>
              <a:rPr lang="en-US" sz="1600" dirty="0"/>
              <a:t>x proposed to y, but was rejected, or got unmatched later by y after y found a better match. If that's the case, then y cannot prefer x to its current partner. Members of the y set do not reject members of the x set unless they have found a better match.</a:t>
            </a:r>
          </a:p>
          <a:p>
            <a:pPr marL="0" indent="0">
              <a:buNone/>
            </a:pPr>
            <a:r>
              <a:rPr lang="en-US" sz="1600" dirty="0"/>
              <a:t>In both cases, either x or y prefers its existing match. This contradicts the assumption that there is a potential pair (x, y) which causes instability.</a:t>
            </a:r>
          </a:p>
        </p:txBody>
      </p:sp>
    </p:spTree>
    <p:extLst>
      <p:ext uri="{BB962C8B-B14F-4D97-AF65-F5344CB8AC3E}">
        <p14:creationId xmlns:p14="http://schemas.microsoft.com/office/powerpoint/2010/main" val="86226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03D-9902-860E-653E-91BBAA47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236C-E202-88EB-492A-46C6E673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dating app Hinge uses a modified version of the Gale-Shapley Algorithm</a:t>
            </a:r>
          </a:p>
          <a:p>
            <a:r>
              <a:rPr lang="en-US"/>
              <a:t>The National Resident Matching Program (matching med school students) is also based on the Gale-Shapley Algorithm</a:t>
            </a:r>
          </a:p>
        </p:txBody>
      </p:sp>
      <p:pic>
        <p:nvPicPr>
          <p:cNvPr id="4" name="Picture 3" descr="File:Hinge app wordmark.png - Wikimedia Commons">
            <a:extLst>
              <a:ext uri="{FF2B5EF4-FFF2-40B4-BE49-F238E27FC236}">
                <a16:creationId xmlns:a16="http://schemas.microsoft.com/office/drawing/2014/main" id="{DD94314C-AA65-79FE-E319-C909035B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246" y="3254406"/>
            <a:ext cx="2752725" cy="1076325"/>
          </a:xfrm>
          <a:prstGeom prst="rect">
            <a:avLst/>
          </a:prstGeom>
        </p:spPr>
      </p:pic>
      <p:pic>
        <p:nvPicPr>
          <p:cNvPr id="5" name="Picture 4" descr="National Resident Matching Program - Crunchbase Company Profile &amp; Funding">
            <a:extLst>
              <a:ext uri="{FF2B5EF4-FFF2-40B4-BE49-F238E27FC236}">
                <a16:creationId xmlns:a16="http://schemas.microsoft.com/office/drawing/2014/main" id="{0BB6A672-2CAB-9641-CA2B-419D4E5B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8" y="3795774"/>
            <a:ext cx="2752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5A1D-5A6F-57EC-8E80-C57D8DF1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16AD-186E-FC09-8F56-8AA455B7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Consider two sets of equal size, set X and Y. Each element in set X has an ordering of preferences for each element in set Y, and vice versa.</a:t>
            </a:r>
          </a:p>
          <a:p>
            <a:r>
              <a:rPr lang="en-US"/>
              <a:t>The </a:t>
            </a:r>
            <a:r>
              <a:rPr lang="en-US" b="1"/>
              <a:t>Stable Matching Problem </a:t>
            </a:r>
            <a:r>
              <a:rPr lang="en-US"/>
              <a:t>seeks to match each element in set X with an element in set Y, so that there does not exist a possible pair (A, b) where A prefers b more than their current match, and b prefers A more than their current match.</a:t>
            </a:r>
          </a:p>
        </p:txBody>
      </p:sp>
      <p:pic>
        <p:nvPicPr>
          <p:cNvPr id="4" name="Picture 3" descr="A group of circles with letters and numbers on them&#10;&#10;AI-generated content may be incorrect.">
            <a:extLst>
              <a:ext uri="{FF2B5EF4-FFF2-40B4-BE49-F238E27FC236}">
                <a16:creationId xmlns:a16="http://schemas.microsoft.com/office/drawing/2014/main" id="{E31E7523-5780-08E5-559B-DBA48819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528" y="3346824"/>
            <a:ext cx="4676589" cy="35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56E4-C9E9-1719-37FF-1FB75603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Gale-Shapley Algorithm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7B37-E11C-695D-0041-60B6BF7F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Ensure that the input is given as follows</a:t>
            </a:r>
          </a:p>
          <a:p>
            <a:pPr lvl="1"/>
            <a:r>
              <a:rPr lang="en-US" sz="2000"/>
              <a:t>Two equally-sized sets, X and Y</a:t>
            </a:r>
          </a:p>
          <a:p>
            <a:pPr lvl="1"/>
            <a:r>
              <a:rPr lang="en-US" sz="2000"/>
              <a:t>Each element in X (x) has a ranking of preferences for each element in Y</a:t>
            </a:r>
          </a:p>
          <a:p>
            <a:pPr lvl="1"/>
            <a:r>
              <a:rPr lang="en-US" sz="2000"/>
              <a:t>Each element in Y (y) has a ranking of preferences for each element in X</a:t>
            </a:r>
          </a:p>
          <a:p>
            <a:r>
              <a:rPr lang="en-US"/>
              <a:t>Label all elements of X, as well as all elements of Y, as unmatched</a:t>
            </a:r>
          </a:p>
        </p:txBody>
      </p:sp>
      <p:pic>
        <p:nvPicPr>
          <p:cNvPr id="4" name="Picture 3" descr="A group of circles with numbers&#10;&#10;AI-generated content may be incorrect.">
            <a:extLst>
              <a:ext uri="{FF2B5EF4-FFF2-40B4-BE49-F238E27FC236}">
                <a16:creationId xmlns:a16="http://schemas.microsoft.com/office/drawing/2014/main" id="{78194484-65EA-385B-20C1-ED38A93E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48" y="3795058"/>
            <a:ext cx="4542119" cy="34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9E56-B1F9-FC14-FAD2-60016D65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4332-E82B-C241-8728-E09A6EDC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While there exists an unmatched element in X denoted as "x":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Have x propose a match. Propose in order of x's preferences of set Y, with x proposing to the most-preferred element of Y first that he has not proposed to yet, until a match is found.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Call the element of Y which was proposed to, "y". If y is labeled unmatched, then match y with x. If y is labeled matched, then check if y prefers x to y's previous match p.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/>
              <a:t>If y prefers x, label p as unmatched and un match p with y, and match y with x. Label x matched.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/>
              <a:t>Otherwise, have x move onto its next-preferred element in set Y.</a:t>
            </a:r>
          </a:p>
          <a:p>
            <a:r>
              <a:rPr lang="en-US" sz="1800" dirty="0"/>
              <a:t>Repeat the above process until there is no element of X which is still unmatched.</a:t>
            </a:r>
          </a:p>
        </p:txBody>
      </p:sp>
    </p:spTree>
    <p:extLst>
      <p:ext uri="{BB962C8B-B14F-4D97-AF65-F5344CB8AC3E}">
        <p14:creationId xmlns:p14="http://schemas.microsoft.com/office/powerpoint/2010/main" val="34640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7D9-896A-0008-2A2A-1E4569B8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Run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CD0A-4ACC-ADA5-FFA8-7AC7A7C8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Suppose we are given the following input:</a:t>
            </a:r>
          </a:p>
          <a:p>
            <a:pPr marL="0" indent="0">
              <a:buNone/>
            </a:pPr>
            <a:endParaRPr lang="en-US"/>
          </a:p>
          <a:p>
            <a:pPr marL="342900" indent="-342900"/>
            <a:r>
              <a:rPr lang="en-US"/>
              <a:t>X set: x1, x2, x3</a:t>
            </a:r>
          </a:p>
          <a:p>
            <a:pPr marL="342900" indent="-342900"/>
            <a:r>
              <a:rPr lang="en-US"/>
              <a:t>X preferences of Y: {x1: [y1, y2, y3], x2: [y1, y2, y3], x3: [y2, y1, y3]}</a:t>
            </a:r>
          </a:p>
          <a:p>
            <a:pPr marL="342900" indent="-342900"/>
            <a:r>
              <a:rPr lang="en-US"/>
              <a:t>Y set: y1, y2, y3</a:t>
            </a:r>
          </a:p>
          <a:p>
            <a:pPr marL="342900" indent="-342900"/>
            <a:r>
              <a:rPr lang="en-US"/>
              <a:t>Y preferences of X: {y1: [x2, x1, x3], y2: [x1, x2, x3], y3: [x3, x1, x2]}</a:t>
            </a:r>
          </a:p>
        </p:txBody>
      </p:sp>
    </p:spTree>
    <p:extLst>
      <p:ext uri="{BB962C8B-B14F-4D97-AF65-F5344CB8AC3E}">
        <p14:creationId xmlns:p14="http://schemas.microsoft.com/office/powerpoint/2010/main" val="7502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D3E0-B9BD-0E23-CCEB-297E84CF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9BB8-C05A-A655-DFAD-6A660A11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All elements of X start unmatched. Go to the first X, x1:</a:t>
            </a:r>
          </a:p>
          <a:p>
            <a:pPr marL="457200" indent="-457200">
              <a:buAutoNum type="arabicPeriod"/>
            </a:pPr>
            <a:r>
              <a:rPr lang="en-US"/>
              <a:t>x1's preferences are [y1, y2, y3]. x1 proposes to y1. As y1 is free, x1 and y1 match.</a:t>
            </a:r>
          </a:p>
          <a:p>
            <a:pPr marL="457200" indent="-457200">
              <a:buAutoNum type="arabicPeriod"/>
            </a:pPr>
            <a:r>
              <a:rPr lang="en-US"/>
              <a:t>x2's preferences are [y1, y2, y3]. x2 proposes to y1. y1 prefers x2 to x1, so y1 and x2 match while x1 is unmatched.</a:t>
            </a:r>
          </a:p>
          <a:p>
            <a:pPr marL="457200" indent="-457200">
              <a:buAutoNum type="arabicPeriod"/>
            </a:pPr>
            <a:r>
              <a:rPr lang="en-US"/>
              <a:t>x3's preferences are [y2, y1, y3]. x3 proposes to y2. As y2 is free, x3 and y2 match.</a:t>
            </a:r>
          </a:p>
          <a:p>
            <a:pPr marL="457200" indent="-4572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40D684-16CA-1019-9212-85B36AD9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09" y="3690469"/>
            <a:ext cx="6534276" cy="49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EE24-1F1F-9058-558E-575A2495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Run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1EFB-27C8-94C3-8B12-B204B259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x3 and x2 are matched, whereas x1 is unmatched.</a:t>
            </a:r>
          </a:p>
          <a:p>
            <a:pPr marL="457200" indent="-457200"/>
            <a:r>
              <a:rPr lang="en-US"/>
              <a:t>x1 proposes to y2. y2 prefers x1 to its current partner x3, so x3 is unmatched and x1 is matched.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C39578-B791-AD14-CCEA-E15BDBA0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43" y="237066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2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9B8-EF8A-3F1B-6826-4B05AF9F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Run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C4C4-EC20-0FA8-C7DA-1C3187FD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x1 and x2 are matched, whereas x3 is unmatched.</a:t>
            </a:r>
          </a:p>
          <a:p>
            <a:pPr marL="457200" indent="-457200"/>
            <a:r>
              <a:rPr lang="en-US"/>
              <a:t>x3 proposes to y1. y1 prefers its current partner x2 to x3, so x3 remains unmatched.</a:t>
            </a:r>
          </a:p>
          <a:p>
            <a:pPr marL="457200" indent="-457200"/>
            <a:r>
              <a:rPr lang="en-US"/>
              <a:t>x3 moves on to propose to y3. As y3 is free, x3 and y3 match.</a:t>
            </a:r>
          </a:p>
          <a:p>
            <a:pPr marL="0" indent="0">
              <a:buNone/>
            </a:pPr>
            <a:r>
              <a:rPr lang="en-US"/>
              <a:t>As after this, x1, x2, and x3 are all matched, the matching of {x1, y2}, {x2, y1}, and {x3, y3} is the final output.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AA5C4A-F724-D37F-3D75-4642C410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72" y="3426510"/>
            <a:ext cx="6867961" cy="5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9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A326-7D48-48F1-B47F-E8F8392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D875-7897-D550-C052-E60A14D6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time complexity for the Gale-Shapley Algorithm is O(n</a:t>
            </a:r>
            <a:r>
              <a:rPr lang="en-US" dirty="0">
                <a:ea typeface="+mn-lt"/>
                <a:cs typeface="+mn-lt"/>
              </a:rPr>
              <a:t>²), where n is the number of participants in the matching</a:t>
            </a:r>
          </a:p>
          <a:p>
            <a:r>
              <a:rPr lang="en-US" dirty="0"/>
              <a:t>Each of the n members of set X can propose to as many as n members of set Y, which set Y members accept or reject on the spot, upper-bounding runtime to O(n</a:t>
            </a:r>
            <a:r>
              <a:rPr lang="en-US" dirty="0">
                <a:ea typeface="+mn-lt"/>
                <a:cs typeface="+mn-lt"/>
              </a:rPr>
              <a:t>²)</a:t>
            </a:r>
          </a:p>
          <a:p>
            <a:r>
              <a:rPr lang="en-US" dirty="0"/>
              <a:t>Our implementation has a space complexity is O(n²). O(n²) space is needed to keep track of the preferences of each member of set X and set Y, which has a preference for each member of the opposing set</a:t>
            </a:r>
          </a:p>
        </p:txBody>
      </p:sp>
    </p:spTree>
    <p:extLst>
      <p:ext uri="{BB962C8B-B14F-4D97-AF65-F5344CB8AC3E}">
        <p14:creationId xmlns:p14="http://schemas.microsoft.com/office/powerpoint/2010/main" val="3902792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Gale-Shapley Algorithm</vt:lpstr>
      <vt:lpstr>Motivation</vt:lpstr>
      <vt:lpstr>Gale-Shapley Algorithm Input</vt:lpstr>
      <vt:lpstr>Algorithm Description</vt:lpstr>
      <vt:lpstr>Sample Run Input</vt:lpstr>
      <vt:lpstr>Sample Run</vt:lpstr>
      <vt:lpstr>Sample Run Cont.</vt:lpstr>
      <vt:lpstr>Sample Run Results</vt:lpstr>
      <vt:lpstr>Time &amp; Space Complexity</vt:lpstr>
      <vt:lpstr>Pseudocode</vt:lpstr>
      <vt:lpstr>Proof of Stability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133</cp:revision>
  <dcterms:created xsi:type="dcterms:W3CDTF">2025-04-22T18:24:34Z</dcterms:created>
  <dcterms:modified xsi:type="dcterms:W3CDTF">2025-04-24T18:36:19Z</dcterms:modified>
</cp:coreProperties>
</file>