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</p:sldIdLst>
  <p:sldSz cy="5143500" cx="9144000"/>
  <p:notesSz cx="6858000" cy="9144000"/>
  <p:embeddedFontLst>
    <p:embeddedFont>
      <p:font typeface="Barlow ExtraLight"/>
      <p:regular r:id="rId68"/>
      <p:bold r:id="rId69"/>
      <p:italic r:id="rId70"/>
      <p:boldItalic r:id="rId71"/>
    </p:embeddedFont>
    <p:embeddedFont>
      <p:font typeface="Hepta Slab Medium"/>
      <p:regular r:id="rId72"/>
      <p:bold r:id="rId73"/>
    </p:embeddedFont>
    <p:embeddedFont>
      <p:font typeface="Hepta Slab Light"/>
      <p:regular r:id="rId74"/>
      <p:bold r:id="rId75"/>
    </p:embeddedFont>
    <p:embeddedFont>
      <p:font typeface="Hepta Slab"/>
      <p:regular r:id="rId76"/>
      <p:bold r:id="rId77"/>
    </p:embeddedFont>
    <p:embeddedFont>
      <p:font typeface="Barlow Medium"/>
      <p:regular r:id="rId78"/>
      <p:bold r:id="rId79"/>
      <p:italic r:id="rId80"/>
      <p:boldItalic r:id="rId81"/>
    </p:embeddedFont>
    <p:embeddedFont>
      <p:font typeface="Barlow Light"/>
      <p:regular r:id="rId82"/>
      <p:bold r:id="rId83"/>
      <p:italic r:id="rId84"/>
      <p:boldItalic r:id="rId85"/>
    </p:embeddedFont>
    <p:embeddedFont>
      <p:font typeface="Barlow"/>
      <p:regular r:id="rId86"/>
      <p:bold r:id="rId87"/>
      <p:italic r:id="rId88"/>
      <p:boldItalic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lex Suh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BarlowLight-italic.fntdata"/><Relationship Id="rId83" Type="http://schemas.openxmlformats.org/officeDocument/2006/relationships/font" Target="fonts/BarlowLight-bold.fntdata"/><Relationship Id="rId42" Type="http://schemas.openxmlformats.org/officeDocument/2006/relationships/slide" Target="slides/slide35.xml"/><Relationship Id="rId86" Type="http://schemas.openxmlformats.org/officeDocument/2006/relationships/font" Target="fonts/Barlow-regular.fntdata"/><Relationship Id="rId41" Type="http://schemas.openxmlformats.org/officeDocument/2006/relationships/slide" Target="slides/slide34.xml"/><Relationship Id="rId85" Type="http://schemas.openxmlformats.org/officeDocument/2006/relationships/font" Target="fonts/BarlowLight-boldItalic.fntdata"/><Relationship Id="rId44" Type="http://schemas.openxmlformats.org/officeDocument/2006/relationships/slide" Target="slides/slide37.xml"/><Relationship Id="rId88" Type="http://schemas.openxmlformats.org/officeDocument/2006/relationships/font" Target="fonts/Barlow-italic.fntdata"/><Relationship Id="rId43" Type="http://schemas.openxmlformats.org/officeDocument/2006/relationships/slide" Target="slides/slide36.xml"/><Relationship Id="rId87" Type="http://schemas.openxmlformats.org/officeDocument/2006/relationships/font" Target="fonts/Barlow-bold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9" Type="http://schemas.openxmlformats.org/officeDocument/2006/relationships/font" Target="fonts/Barlow-boldItalic.fntdata"/><Relationship Id="rId80" Type="http://schemas.openxmlformats.org/officeDocument/2006/relationships/font" Target="fonts/BarlowMedium-italic.fntdata"/><Relationship Id="rId82" Type="http://schemas.openxmlformats.org/officeDocument/2006/relationships/font" Target="fonts/BarlowLight-regular.fntdata"/><Relationship Id="rId81" Type="http://schemas.openxmlformats.org/officeDocument/2006/relationships/font" Target="fonts/Barlow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font" Target="fonts/HeptaSlabMedium-bold.fntdata"/><Relationship Id="rId72" Type="http://schemas.openxmlformats.org/officeDocument/2006/relationships/font" Target="fonts/HeptaSlabMedium-regular.fntdata"/><Relationship Id="rId31" Type="http://schemas.openxmlformats.org/officeDocument/2006/relationships/slide" Target="slides/slide24.xml"/><Relationship Id="rId75" Type="http://schemas.openxmlformats.org/officeDocument/2006/relationships/font" Target="fonts/HeptaSlabLight-bold.fntdata"/><Relationship Id="rId30" Type="http://schemas.openxmlformats.org/officeDocument/2006/relationships/slide" Target="slides/slide23.xml"/><Relationship Id="rId74" Type="http://schemas.openxmlformats.org/officeDocument/2006/relationships/font" Target="fonts/HeptaSlabLight-regular.fntdata"/><Relationship Id="rId33" Type="http://schemas.openxmlformats.org/officeDocument/2006/relationships/slide" Target="slides/slide26.xml"/><Relationship Id="rId77" Type="http://schemas.openxmlformats.org/officeDocument/2006/relationships/font" Target="fonts/HeptaSlab-bold.fntdata"/><Relationship Id="rId32" Type="http://schemas.openxmlformats.org/officeDocument/2006/relationships/slide" Target="slides/slide25.xml"/><Relationship Id="rId76" Type="http://schemas.openxmlformats.org/officeDocument/2006/relationships/font" Target="fonts/HeptaSlab-regular.fntdata"/><Relationship Id="rId35" Type="http://schemas.openxmlformats.org/officeDocument/2006/relationships/slide" Target="slides/slide28.xml"/><Relationship Id="rId79" Type="http://schemas.openxmlformats.org/officeDocument/2006/relationships/font" Target="fonts/BarlowMedium-bold.fntdata"/><Relationship Id="rId34" Type="http://schemas.openxmlformats.org/officeDocument/2006/relationships/slide" Target="slides/slide27.xml"/><Relationship Id="rId78" Type="http://schemas.openxmlformats.org/officeDocument/2006/relationships/font" Target="fonts/BarlowMedium-regular.fntdata"/><Relationship Id="rId71" Type="http://schemas.openxmlformats.org/officeDocument/2006/relationships/font" Target="fonts/BarlowExtraLight-boldItalic.fntdata"/><Relationship Id="rId70" Type="http://schemas.openxmlformats.org/officeDocument/2006/relationships/font" Target="fonts/BarlowExtraLight-italic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BarlowExtraLight-regular.fntdata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BarlowExtraLight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20T14:00:34.900">
    <p:pos x="302" y="537"/>
    <p:text>Make sure this is actually brought up earlier</p:text>
  </p:cm>
  <p:cm authorId="0" idx="2" dt="2025-04-20T14:00:33.118">
    <p:pos x="302" y="537"/>
    <p:text>_Marked as resolved_</p:text>
  </p:cm>
  <p:cm authorId="0" idx="3" dt="2025-04-20T14:00:34.900">
    <p:pos x="302" y="537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d94e16a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d94e16a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da83cc95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4da83cc95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da83cc95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da83cc95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4d9962fad7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4d9962fad7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4da83cc95c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4da83cc95c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d94e16aa1_1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d94e16aa1_1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4d94e16aa1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4d94e16aa1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4d94e16aa1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4d94e16aa1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4d94e16aa1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4d94e16aa1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d94e16aa1_1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4d94e16aa1_1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4d94e16aa1_1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4d94e16aa1_1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d94e16aa1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d94e16aa1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4d94e16aa1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4d94e16aa1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d94e16aa1_1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d94e16aa1_1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4d94e16aa1_1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4d94e16aa1_1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d94e16aa1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d94e16aa1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4d94e16aa1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4d94e16aa1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4d94e16aa1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4d94e16aa1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d94e16aa1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4d94e16aa1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4d94e16aa1_1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4d94e16aa1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4d94e16aa1_1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4d94e16aa1_1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4d94e16aa1_1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4d94e16aa1_1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4d94e16aa1_1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4d94e16aa1_1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4d94e16aa1_1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4d94e16aa1_1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d94e16aa1_1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4d94e16aa1_1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4d94e16aa1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4d94e16aa1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34d94e16aa1_1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34d94e16aa1_1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4d94e16aa1_1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4d94e16aa1_1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4d94e16aa1_1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4d94e16aa1_1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Credit: CP-Algorithms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4d94e16aa1_1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4d94e16aa1_1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4d9962fad7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4d9962fad7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4d9962fad7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4d9962fad7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4d9962fad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4d9962fad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d94e16aa1_1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d94e16aa1_1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4da83cc95c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4da83cc95c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4da83cc95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4da83cc95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4d9962fad7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4d9962fad7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4da83cc95c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34da83cc95c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4da83cc95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4da83cc95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4d9962fad7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4d9962fad7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4d94e16aa1_1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4d94e16aa1_1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0004876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0004876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00048761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500048761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00048761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50004876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4d94e16aa1_1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4d94e16aa1_1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500048761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500048761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500048761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500048761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0004876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0004876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00048761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350004876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0004876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0004876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34ff042468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34ff042468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ff042468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4ff042468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4ff0424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4ff0424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4ff042468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4ff042468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009827a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009827a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d9962fad7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d9962fad7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5009827a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5009827a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d9962fad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4d9962fad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da83cc95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da83cc95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da83cc95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4da83cc95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24.png"/><Relationship Id="rId8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9" Type="http://schemas.openxmlformats.org/officeDocument/2006/relationships/image" Target="../media/image34.png"/><Relationship Id="rId5" Type="http://schemas.openxmlformats.org/officeDocument/2006/relationships/image" Target="../media/image17.png"/><Relationship Id="rId6" Type="http://schemas.openxmlformats.org/officeDocument/2006/relationships/image" Target="../media/image20.png"/><Relationship Id="rId7" Type="http://schemas.openxmlformats.org/officeDocument/2006/relationships/image" Target="../media/image32.png"/><Relationship Id="rId8" Type="http://schemas.openxmlformats.org/officeDocument/2006/relationships/image" Target="../media/image31.png"/><Relationship Id="rId11" Type="http://schemas.openxmlformats.org/officeDocument/2006/relationships/image" Target="../media/image33.png"/><Relationship Id="rId10" Type="http://schemas.openxmlformats.org/officeDocument/2006/relationships/image" Target="../media/image39.png"/><Relationship Id="rId13" Type="http://schemas.openxmlformats.org/officeDocument/2006/relationships/image" Target="../media/image40.png"/><Relationship Id="rId12" Type="http://schemas.openxmlformats.org/officeDocument/2006/relationships/image" Target="../media/image35.png"/><Relationship Id="rId14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44.png"/><Relationship Id="rId5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48.png"/><Relationship Id="rId5" Type="http://schemas.openxmlformats.org/officeDocument/2006/relationships/image" Target="../media/image42.png"/><Relationship Id="rId6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50.png"/><Relationship Id="rId5" Type="http://schemas.openxmlformats.org/officeDocument/2006/relationships/image" Target="../media/image38.png"/><Relationship Id="rId6" Type="http://schemas.openxmlformats.org/officeDocument/2006/relationships/image" Target="../media/image45.png"/><Relationship Id="rId7" Type="http://schemas.openxmlformats.org/officeDocument/2006/relationships/image" Target="../media/image51.png"/><Relationship Id="rId8" Type="http://schemas.openxmlformats.org/officeDocument/2006/relationships/image" Target="../media/image55.png"/><Relationship Id="rId10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Relationship Id="rId5" Type="http://schemas.openxmlformats.org/officeDocument/2006/relationships/image" Target="../media/image46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47.png"/><Relationship Id="rId10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62.png"/><Relationship Id="rId5" Type="http://schemas.openxmlformats.org/officeDocument/2006/relationships/image" Target="../media/image61.png"/><Relationship Id="rId6" Type="http://schemas.openxmlformats.org/officeDocument/2006/relationships/image" Target="../media/image56.png"/><Relationship Id="rId7" Type="http://schemas.openxmlformats.org/officeDocument/2006/relationships/image" Target="../media/image67.png"/><Relationship Id="rId8" Type="http://schemas.openxmlformats.org/officeDocument/2006/relationships/image" Target="../media/image60.png"/><Relationship Id="rId10" Type="http://schemas.openxmlformats.org/officeDocument/2006/relationships/image" Target="../media/image5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68.png"/><Relationship Id="rId5" Type="http://schemas.openxmlformats.org/officeDocument/2006/relationships/image" Target="../media/image58.png"/><Relationship Id="rId6" Type="http://schemas.openxmlformats.org/officeDocument/2006/relationships/image" Target="../media/image63.png"/><Relationship Id="rId7" Type="http://schemas.openxmlformats.org/officeDocument/2006/relationships/image" Target="../media/image59.png"/><Relationship Id="rId8" Type="http://schemas.openxmlformats.org/officeDocument/2006/relationships/image" Target="../media/image65.png"/><Relationship Id="rId10" Type="http://schemas.openxmlformats.org/officeDocument/2006/relationships/image" Target="../media/image7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70.png"/><Relationship Id="rId5" Type="http://schemas.openxmlformats.org/officeDocument/2006/relationships/image" Target="../media/image66.png"/><Relationship Id="rId6" Type="http://schemas.openxmlformats.org/officeDocument/2006/relationships/image" Target="../media/image71.png"/><Relationship Id="rId7" Type="http://schemas.openxmlformats.org/officeDocument/2006/relationships/image" Target="../media/image64.png"/><Relationship Id="rId8" Type="http://schemas.openxmlformats.org/officeDocument/2006/relationships/image" Target="../media/image7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69.png"/><Relationship Id="rId5" Type="http://schemas.openxmlformats.org/officeDocument/2006/relationships/image" Target="../media/image66.png"/><Relationship Id="rId6" Type="http://schemas.openxmlformats.org/officeDocument/2006/relationships/image" Target="../media/image71.png"/><Relationship Id="rId7" Type="http://schemas.openxmlformats.org/officeDocument/2006/relationships/image" Target="../media/image64.png"/><Relationship Id="rId8" Type="http://schemas.openxmlformats.org/officeDocument/2006/relationships/image" Target="../media/image72.png"/><Relationship Id="rId10" Type="http://schemas.openxmlformats.org/officeDocument/2006/relationships/image" Target="../media/image7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75.png"/><Relationship Id="rId5" Type="http://schemas.openxmlformats.org/officeDocument/2006/relationships/image" Target="../media/image66.png"/><Relationship Id="rId6" Type="http://schemas.openxmlformats.org/officeDocument/2006/relationships/image" Target="../media/image71.png"/><Relationship Id="rId7" Type="http://schemas.openxmlformats.org/officeDocument/2006/relationships/image" Target="../media/image64.png"/><Relationship Id="rId8" Type="http://schemas.openxmlformats.org/officeDocument/2006/relationships/image" Target="../media/image72.png"/><Relationship Id="rId11" Type="http://schemas.openxmlformats.org/officeDocument/2006/relationships/image" Target="../media/image74.png"/><Relationship Id="rId10" Type="http://schemas.openxmlformats.org/officeDocument/2006/relationships/image" Target="../media/image81.png"/><Relationship Id="rId12" Type="http://schemas.openxmlformats.org/officeDocument/2006/relationships/image" Target="../media/image8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6.png"/><Relationship Id="rId4" Type="http://schemas.openxmlformats.org/officeDocument/2006/relationships/image" Target="../media/image42.png"/><Relationship Id="rId9" Type="http://schemas.openxmlformats.org/officeDocument/2006/relationships/image" Target="../media/image79.png"/><Relationship Id="rId5" Type="http://schemas.openxmlformats.org/officeDocument/2006/relationships/image" Target="../media/image84.png"/><Relationship Id="rId6" Type="http://schemas.openxmlformats.org/officeDocument/2006/relationships/image" Target="../media/image78.png"/><Relationship Id="rId7" Type="http://schemas.openxmlformats.org/officeDocument/2006/relationships/image" Target="../media/image80.png"/><Relationship Id="rId8" Type="http://schemas.openxmlformats.org/officeDocument/2006/relationships/image" Target="../media/image86.png"/><Relationship Id="rId10" Type="http://schemas.openxmlformats.org/officeDocument/2006/relationships/image" Target="../media/image7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7.png"/><Relationship Id="rId4" Type="http://schemas.openxmlformats.org/officeDocument/2006/relationships/image" Target="../media/image8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7.png"/><Relationship Id="rId4" Type="http://schemas.openxmlformats.org/officeDocument/2006/relationships/image" Target="../media/image8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7.png"/><Relationship Id="rId4" Type="http://schemas.openxmlformats.org/officeDocument/2006/relationships/image" Target="../media/image8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5.xml"/><Relationship Id="rId3" Type="http://schemas.openxmlformats.org/officeDocument/2006/relationships/comments" Target="../comments/comment1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1205825" y="2902000"/>
            <a:ext cx="6652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Aleesha Khurram, Tanush Siotia, Alex Suh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58" name="Google Shape;458;p68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68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6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34315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9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67" name="Google Shape;467;p69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8" name="Google Shape;468;p69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9" name="Google Shape;469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0" name="Google Shape;47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325" y="1457675"/>
            <a:ext cx="480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325" y="2074950"/>
            <a:ext cx="480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3325" y="2692225"/>
            <a:ext cx="4800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3325" y="330950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79" name="Google Shape;479;p70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70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1" name="Google Shape;481;p7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70"/>
          <p:cNvSpPr txBox="1"/>
          <p:nvPr>
            <p:ph idx="4" type="title"/>
          </p:nvPr>
        </p:nvSpPr>
        <p:spPr>
          <a:xfrm>
            <a:off x="480425" y="1457675"/>
            <a:ext cx="37200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Time Complexity?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substring is length n, total string is length 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comparison is O(n)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worst case, perform this m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Complexity: O(n*m)</a:t>
            </a:r>
            <a:endParaRPr/>
          </a:p>
        </p:txBody>
      </p:sp>
      <p:sp>
        <p:nvSpPr>
          <p:cNvPr id="483" name="Google Shape;483;p70"/>
          <p:cNvSpPr txBox="1"/>
          <p:nvPr>
            <p:ph idx="4" type="title"/>
          </p:nvPr>
        </p:nvSpPr>
        <p:spPr>
          <a:xfrm>
            <a:off x="4370175" y="1457675"/>
            <a:ext cx="37200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Example “Bad” Case:</a:t>
            </a:r>
            <a:br>
              <a:rPr lang="en"/>
            </a:br>
            <a:br>
              <a:rPr lang="en"/>
            </a:br>
            <a:r>
              <a:rPr lang="en"/>
              <a:t>AAAAAAAAAAAAAAAAAAAAAAAAAAAAB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AAAAAAAAAAAAAAB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Even if string equals returns early on mismatch, it might have to check the entire substring every time!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1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89" name="Google Shape;489;p71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71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1" name="Google Shape;491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71"/>
          <p:cNvSpPr txBox="1"/>
          <p:nvPr>
            <p:ph idx="4" type="title"/>
          </p:nvPr>
        </p:nvSpPr>
        <p:spPr>
          <a:xfrm>
            <a:off x="480425" y="1457675"/>
            <a:ext cx="43701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How can we make improvements?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In this bad case, we know that the first 11 characters are going to match again (because in the previous check, the A was repeated).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No need to check those again - just compare the last two characters!</a:t>
            </a:r>
            <a:endParaRPr/>
          </a:p>
        </p:txBody>
      </p:sp>
      <p:sp>
        <p:nvSpPr>
          <p:cNvPr id="493" name="Google Shape;493;p71"/>
          <p:cNvSpPr txBox="1"/>
          <p:nvPr>
            <p:ph idx="4" type="title"/>
          </p:nvPr>
        </p:nvSpPr>
        <p:spPr>
          <a:xfrm>
            <a:off x="5119425" y="1457675"/>
            <a:ext cx="3720000" cy="23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Example “Bad” Case:</a:t>
            </a: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4" name="Google Shape;49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375" y="1899525"/>
            <a:ext cx="3309150" cy="2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375" y="2239824"/>
            <a:ext cx="1997675" cy="2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150" y="2580124"/>
            <a:ext cx="1997675" cy="24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71"/>
          <p:cNvCxnSpPr/>
          <p:nvPr/>
        </p:nvCxnSpPr>
        <p:spPr>
          <a:xfrm flipH="1">
            <a:off x="7223500" y="2138999"/>
            <a:ext cx="6000" cy="4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Matching</a:t>
            </a:r>
            <a:endParaRPr/>
          </a:p>
        </p:txBody>
      </p:sp>
      <p:sp>
        <p:nvSpPr>
          <p:cNvPr id="503" name="Google Shape;503;p72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/>
          <p:nvPr>
            <p:ph type="title"/>
          </p:nvPr>
        </p:nvSpPr>
        <p:spPr>
          <a:xfrm>
            <a:off x="702825" y="1575725"/>
            <a:ext cx="30159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string     of length </a:t>
            </a:r>
            <a:endParaRPr/>
          </a:p>
        </p:txBody>
      </p:sp>
      <p:sp>
        <p:nvSpPr>
          <p:cNvPr id="509" name="Google Shape;509;p73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 array      of length </a:t>
            </a:r>
            <a:endParaRPr/>
          </a:p>
        </p:txBody>
      </p:sp>
      <p:sp>
        <p:nvSpPr>
          <p:cNvPr id="510" name="Google Shape;510;p73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</a:t>
            </a:r>
            <a:r>
              <a:rPr lang="en"/>
              <a:t>i</a:t>
            </a:r>
            <a:r>
              <a:rPr lang="en"/>
              <a:t>s length of longest </a:t>
            </a:r>
            <a:r>
              <a:rPr i="1" lang="en" u="sng"/>
              <a:t>proper</a:t>
            </a:r>
            <a:r>
              <a:rPr lang="en"/>
              <a:t> prefix of substring                      that is also a suffix </a:t>
            </a:r>
            <a:r>
              <a:rPr i="1" lang="en"/>
              <a:t> </a:t>
            </a:r>
            <a:endParaRPr i="1"/>
          </a:p>
        </p:txBody>
      </p:sp>
      <p:sp>
        <p:nvSpPr>
          <p:cNvPr id="511" name="Google Shape;511;p73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definition, </a:t>
            </a:r>
            <a:endParaRPr/>
          </a:p>
        </p:txBody>
      </p:sp>
      <p:cxnSp>
        <p:nvCxnSpPr>
          <p:cNvPr id="512" name="Google Shape;512;p73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73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73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73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73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73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Definition</a:t>
            </a:r>
            <a:endParaRPr sz="1800"/>
          </a:p>
        </p:txBody>
      </p:sp>
      <p:sp>
        <p:nvSpPr>
          <p:cNvPr id="518" name="Google Shape;518;p7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9" name="Google Shape;51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75" y="1698200"/>
            <a:ext cx="155160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2900" y="1698200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5750" y="2493138"/>
            <a:ext cx="176127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100" y="2493125"/>
            <a:ext cx="188708" cy="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1150" y="3216676"/>
            <a:ext cx="396433" cy="3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4300" y="3510875"/>
            <a:ext cx="779015" cy="266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1737" y="4072087"/>
            <a:ext cx="883313" cy="3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31" name="Google Shape;531;p7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24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5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38" name="Google Shape;538;p7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9" name="Google Shape;53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23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6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45" name="Google Shape;545;p7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6" name="Google Shape;54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12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7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52" name="Google Shape;552;p7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3" name="Google Shape;553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23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Overview</a:t>
            </a:r>
            <a:endParaRPr/>
          </a:p>
        </p:txBody>
      </p:sp>
      <p:sp>
        <p:nvSpPr>
          <p:cNvPr id="378" name="Google Shape;378;p6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9" name="Google Shape;379;p6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Problem</a:t>
            </a:r>
            <a:endParaRPr/>
          </a:p>
        </p:txBody>
      </p:sp>
      <p:sp>
        <p:nvSpPr>
          <p:cNvPr id="380" name="Google Shape;380;p60"/>
          <p:cNvSpPr txBox="1"/>
          <p:nvPr>
            <p:ph idx="5" type="body"/>
          </p:nvPr>
        </p:nvSpPr>
        <p:spPr>
          <a:xfrm>
            <a:off x="7872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60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</a:t>
            </a:r>
            <a:r>
              <a:rPr lang="en"/>
              <a:t>ïve Approach</a:t>
            </a:r>
            <a:endParaRPr/>
          </a:p>
        </p:txBody>
      </p:sp>
      <p:sp>
        <p:nvSpPr>
          <p:cNvPr id="382" name="Google Shape;382;p60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3" name="Google Shape;383;p60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Prefix Matching</a:t>
            </a:r>
            <a:endParaRPr/>
          </a:p>
        </p:txBody>
      </p:sp>
      <p:sp>
        <p:nvSpPr>
          <p:cNvPr id="384" name="Google Shape;384;p60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5" name="Google Shape;385;p60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386" name="Google Shape;386;p60"/>
          <p:cNvSpPr txBox="1"/>
          <p:nvPr>
            <p:ph idx="17" type="body"/>
          </p:nvPr>
        </p:nvSpPr>
        <p:spPr>
          <a:xfrm>
            <a:off x="48227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87" name="Google Shape;387;p60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KMP</a:t>
            </a:r>
            <a:endParaRPr/>
          </a:p>
        </p:txBody>
      </p:sp>
      <p:sp>
        <p:nvSpPr>
          <p:cNvPr id="388" name="Google Shape;388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8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59" name="Google Shape;559;p7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09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9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66" name="Google Shape;566;p7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12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80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73" name="Google Shape;573;p8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4" name="Google Shape;57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12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1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Example</a:t>
            </a:r>
            <a:endParaRPr sz="1800"/>
          </a:p>
        </p:txBody>
      </p:sp>
      <p:sp>
        <p:nvSpPr>
          <p:cNvPr id="580" name="Google Shape;580;p8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1" name="Google Shape;58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56612"/>
            <a:ext cx="8839202" cy="63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2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Naïve Approach</a:t>
            </a:r>
            <a:endParaRPr sz="1800"/>
          </a:p>
        </p:txBody>
      </p:sp>
      <p:sp>
        <p:nvSpPr>
          <p:cNvPr id="587" name="Google Shape;587;p8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50" y="981325"/>
            <a:ext cx="8646474" cy="3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3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approach time complexity:</a:t>
            </a:r>
            <a:endParaRPr/>
          </a:p>
        </p:txBody>
      </p:sp>
      <p:sp>
        <p:nvSpPr>
          <p:cNvPr id="594" name="Google Shape;594;p83"/>
          <p:cNvSpPr txBox="1"/>
          <p:nvPr>
            <p:ph idx="2" type="title"/>
          </p:nvPr>
        </p:nvSpPr>
        <p:spPr>
          <a:xfrm>
            <a:off x="702825" y="23749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1: Note that value of prefix function can increase by at most one</a:t>
            </a:r>
            <a:endParaRPr/>
          </a:p>
        </p:txBody>
      </p:sp>
      <p:sp>
        <p:nvSpPr>
          <p:cNvPr id="595" name="Google Shape;595;p83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2: We can reduce string comparisons based on previously computed values</a:t>
            </a:r>
            <a:endParaRPr/>
          </a:p>
        </p:txBody>
      </p:sp>
      <p:cxnSp>
        <p:nvCxnSpPr>
          <p:cNvPr id="596" name="Google Shape;596;p83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7" name="Google Shape;597;p83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83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83"/>
          <p:cNvCxnSpPr/>
          <p:nvPr/>
        </p:nvCxnSpPr>
        <p:spPr>
          <a:xfrm flipH="1" rot="10800000">
            <a:off x="785900" y="396935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83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</a:t>
            </a:r>
            <a:r>
              <a:rPr lang="en" sz="1800"/>
              <a:t>: Optimizations</a:t>
            </a:r>
            <a:endParaRPr sz="1800"/>
          </a:p>
        </p:txBody>
      </p:sp>
      <p:sp>
        <p:nvSpPr>
          <p:cNvPr id="601" name="Google Shape;601;p8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" name="Google Shape;602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954" y="1832324"/>
            <a:ext cx="679770" cy="3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83"/>
          <p:cNvSpPr txBox="1"/>
          <p:nvPr/>
        </p:nvSpPr>
        <p:spPr>
          <a:xfrm>
            <a:off x="4703850" y="2219025"/>
            <a:ext cx="3786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If                                     , suppose we remove the last character from the suffix ending at index             . Results in suffix of length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ending at index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i="1"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(Contradiction)</a:t>
            </a: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04" name="Google Shape;60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875" y="2304425"/>
            <a:ext cx="1018075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825" y="2479719"/>
            <a:ext cx="348900" cy="18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6425" y="2663800"/>
            <a:ext cx="803350" cy="2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8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3725" y="2675775"/>
            <a:ext cx="99482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8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0825" y="3041024"/>
            <a:ext cx="2499477" cy="20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3"/>
          <p:cNvSpPr txBox="1"/>
          <p:nvPr/>
        </p:nvSpPr>
        <p:spPr>
          <a:xfrm>
            <a:off x="4703850" y="3246600"/>
            <a:ext cx="40020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Otherwise, move to longest length                   such that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. Then,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                                                               . Otherwise, continue process  until              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  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10" name="Google Shape;610;p8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7700" y="3329025"/>
            <a:ext cx="476331" cy="2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8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77351" y="3499700"/>
            <a:ext cx="1856464" cy="18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8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77347" y="3666000"/>
            <a:ext cx="1890675" cy="17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8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98725" y="3844199"/>
            <a:ext cx="348900" cy="19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04633" y="3822600"/>
            <a:ext cx="1998093" cy="20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5" name="Google Shape;615;p83"/>
          <p:cNvCxnSpPr/>
          <p:nvPr/>
        </p:nvCxnSpPr>
        <p:spPr>
          <a:xfrm flipH="1" rot="10800000">
            <a:off x="785900" y="4678253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83"/>
          <p:cNvSpPr txBox="1"/>
          <p:nvPr>
            <p:ph type="title"/>
          </p:nvPr>
        </p:nvSpPr>
        <p:spPr>
          <a:xfrm>
            <a:off x="785900" y="40701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time complexity: </a:t>
            </a:r>
            <a:endParaRPr/>
          </a:p>
        </p:txBody>
      </p:sp>
      <p:pic>
        <p:nvPicPr>
          <p:cNvPr id="617" name="Google Shape;617;p8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910175" y="4304419"/>
            <a:ext cx="679775" cy="42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Optimized Approach </a:t>
            </a:r>
            <a:endParaRPr sz="1800"/>
          </a:p>
        </p:txBody>
      </p:sp>
      <p:sp>
        <p:nvSpPr>
          <p:cNvPr id="623" name="Google Shape;623;p8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4" name="Google Shape;62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26" y="1112625"/>
            <a:ext cx="7956822" cy="31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84"/>
          <p:cNvSpPr txBox="1"/>
          <p:nvPr/>
        </p:nvSpPr>
        <p:spPr>
          <a:xfrm>
            <a:off x="5117825" y="2348075"/>
            <a:ext cx="28683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Even with  a nested while loop, it is still                since total number of iterations of the while loop over the </a:t>
            </a:r>
            <a:r>
              <a:rPr i="1" lang="en" sz="1500" u="sng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entire run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i="1"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is at most  </a:t>
            </a:r>
            <a:endParaRPr i="1"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626" name="Google Shape;62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4477" y="2640410"/>
            <a:ext cx="520575" cy="328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9775" y="3150325"/>
            <a:ext cx="196875" cy="2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5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Algorithm Walkthrough</a:t>
            </a:r>
            <a:endParaRPr sz="1800"/>
          </a:p>
        </p:txBody>
      </p:sp>
      <p:sp>
        <p:nvSpPr>
          <p:cNvPr id="633" name="Google Shape;633;p8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4" name="Google Shape;634;p85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500" y="1112625"/>
            <a:ext cx="1740150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500" y="1447458"/>
            <a:ext cx="3543024" cy="45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6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643" name="Google Shape;643;p8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4" name="Google Shape;644;p86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00" y="1447458"/>
            <a:ext cx="3543024" cy="45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7500" y="2517944"/>
            <a:ext cx="734625" cy="37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8764" y="2506875"/>
            <a:ext cx="1962436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7500" y="1121200"/>
            <a:ext cx="1740150" cy="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8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6801" y="2909175"/>
            <a:ext cx="2904410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8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08649" y="3329825"/>
            <a:ext cx="3420739" cy="4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657" name="Google Shape;657;p8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8" name="Google Shape;658;p87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499" y="2517940"/>
            <a:ext cx="734625" cy="372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6974" y="2506878"/>
            <a:ext cx="1962425" cy="40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7511" y="1447450"/>
            <a:ext cx="3420739" cy="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8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7488" y="1112626"/>
            <a:ext cx="1740163" cy="3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8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7500" y="2918350"/>
            <a:ext cx="3861101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8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52375" y="3320650"/>
            <a:ext cx="3917365" cy="5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Problem</a:t>
            </a:r>
            <a:endParaRPr/>
          </a:p>
        </p:txBody>
      </p:sp>
      <p:sp>
        <p:nvSpPr>
          <p:cNvPr id="394" name="Google Shape;394;p61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8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671" name="Google Shape;671;p8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88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4" name="Google Shape;674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374" y="1430300"/>
            <a:ext cx="3281679" cy="4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5" name="Google Shape;675;p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375" y="2506875"/>
            <a:ext cx="792604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28100" y="2506875"/>
            <a:ext cx="1962414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0498" y="2909175"/>
            <a:ext cx="3861124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0500" y="3345075"/>
            <a:ext cx="3410976" cy="4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8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0500" y="1112625"/>
            <a:ext cx="1833980" cy="3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9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685" name="Google Shape;685;p8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6" name="Google Shape;686;p89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0500" y="1447444"/>
            <a:ext cx="3266325" cy="47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500" y="2506875"/>
            <a:ext cx="792594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4258" y="2506875"/>
            <a:ext cx="1962441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8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0500" y="2925975"/>
            <a:ext cx="3861097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8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0500" y="3392025"/>
            <a:ext cx="3418150" cy="51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8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0500" y="1122906"/>
            <a:ext cx="1962450" cy="358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0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699" name="Google Shape;699;p9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0" name="Google Shape;700;p90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00" y="1447450"/>
            <a:ext cx="3043414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9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500" y="2506875"/>
            <a:ext cx="792586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9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500" y="2477800"/>
            <a:ext cx="2246100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0488" y="2949438"/>
            <a:ext cx="3836572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9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7500" y="1112625"/>
            <a:ext cx="1962498" cy="3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1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712" name="Google Shape;712;p9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3" name="Google Shape;713;p91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804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5" name="Google Shape;715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00" y="1447450"/>
            <a:ext cx="3043414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6" name="Google Shape;716;p9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500" y="2506875"/>
            <a:ext cx="792586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9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500" y="2477800"/>
            <a:ext cx="2246100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9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0488" y="2949438"/>
            <a:ext cx="3836572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9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0500" y="1100900"/>
            <a:ext cx="1962498" cy="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9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05048" y="3362950"/>
            <a:ext cx="3836551" cy="4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2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726" name="Google Shape;726;p9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7" name="Google Shape;727;p92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40267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00" y="1447450"/>
            <a:ext cx="3043414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9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80500" y="2506875"/>
            <a:ext cx="792586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9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5500" y="2477800"/>
            <a:ext cx="2246100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80488" y="2949438"/>
            <a:ext cx="3836572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9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5048" y="3362950"/>
            <a:ext cx="3836551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9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47500" y="1100900"/>
            <a:ext cx="1962498" cy="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9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1100" y="3765250"/>
            <a:ext cx="2855352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9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38824" y="4189950"/>
            <a:ext cx="2919904" cy="46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93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Prefix Function: </a:t>
            </a:r>
            <a:r>
              <a:rPr lang="en" sz="1800"/>
              <a:t>Algorithm Walkthrough</a:t>
            </a:r>
            <a:endParaRPr sz="1800"/>
          </a:p>
        </p:txBody>
      </p:sp>
      <p:sp>
        <p:nvSpPr>
          <p:cNvPr id="742" name="Google Shape;742;p9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3" name="Google Shape;743;p93"/>
          <p:cNvPicPr preferRelativeResize="0"/>
          <p:nvPr/>
        </p:nvPicPr>
        <p:blipFill rotWithShape="1">
          <a:blip r:embed="rId3">
            <a:alphaModFix/>
          </a:blip>
          <a:srcRect b="0" l="0" r="43854" t="0"/>
          <a:stretch/>
        </p:blipFill>
        <p:spPr>
          <a:xfrm>
            <a:off x="373525" y="1112625"/>
            <a:ext cx="4467074" cy="319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2201" y="1112625"/>
            <a:ext cx="734623" cy="3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0500" y="1470900"/>
            <a:ext cx="2919925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1525" y="2506875"/>
            <a:ext cx="792586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93225" y="2477801"/>
            <a:ext cx="2246205" cy="46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1525" y="2938250"/>
            <a:ext cx="3812042" cy="4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21938" y="3484701"/>
            <a:ext cx="3231230" cy="53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80500" y="1100900"/>
            <a:ext cx="1962498" cy="3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4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Knuth-Morris-Pratt Algorithm</a:t>
            </a:r>
            <a:endParaRPr/>
          </a:p>
        </p:txBody>
      </p:sp>
      <p:sp>
        <p:nvSpPr>
          <p:cNvPr id="756" name="Google Shape;756;p94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5"/>
          <p:cNvSpPr txBox="1"/>
          <p:nvPr>
            <p:ph idx="4" type="title"/>
          </p:nvPr>
        </p:nvSpPr>
        <p:spPr>
          <a:xfrm>
            <a:off x="480425" y="905800"/>
            <a:ext cx="77664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Question: How can we use prefix matching to search for a substring in a string? </a:t>
            </a:r>
            <a:endParaRPr/>
          </a:p>
        </p:txBody>
      </p:sp>
      <p:cxnSp>
        <p:nvCxnSpPr>
          <p:cNvPr id="762" name="Google Shape;762;p95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95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764" name="Google Shape;764;p9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95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</a:t>
            </a:r>
            <a:br>
              <a:rPr lang="en"/>
            </a:br>
            <a:br>
              <a:rPr lang="en"/>
            </a:br>
            <a:r>
              <a:rPr lang="en"/>
              <a:t>Where does this algorithm perform string matching? (In the naive implementation of the prefix function, at what points does it check for equal characters)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96"/>
          <p:cNvSpPr txBox="1"/>
          <p:nvPr>
            <p:ph idx="4" type="title"/>
          </p:nvPr>
        </p:nvSpPr>
        <p:spPr>
          <a:xfrm>
            <a:off x="480425" y="905800"/>
            <a:ext cx="77664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Key Question: How can we use prefix matching to search for a substring in a text?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1" name="Google Shape;771;p96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96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773" name="Google Shape;773;p9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4" name="Google Shape;774;p96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Insight:</a:t>
            </a:r>
            <a:br>
              <a:rPr lang="en"/>
            </a:br>
            <a:br>
              <a:rPr lang="en"/>
            </a:br>
            <a:r>
              <a:rPr lang="en"/>
              <a:t>Where does this algorithm perform string matching? (In the naive implementation of the prefix function, at what points does it check for equal characters)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The prefix matching algorithm compares the strings at the start (the prefix) and the end (the suffix) at the current position.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Each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occurrence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of the substring will be a suffix at some position - so put the substring before the text!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7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780" name="Google Shape;780;p9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1" name="Google Shape;781;p97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substring before the text, separated by a separator that is present in neither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(substring is needle, separator is #):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50" y="2057650"/>
            <a:ext cx="6566095" cy="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type="title"/>
          </p:nvPr>
        </p:nvSpPr>
        <p:spPr>
          <a:xfrm>
            <a:off x="702825" y="15757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Summary: Ctrl + F</a:t>
            </a:r>
            <a:endParaRPr/>
          </a:p>
        </p:txBody>
      </p:sp>
      <p:sp>
        <p:nvSpPr>
          <p:cNvPr id="400" name="Google Shape;400;p62"/>
          <p:cNvSpPr txBox="1"/>
          <p:nvPr>
            <p:ph idx="2" type="title"/>
          </p:nvPr>
        </p:nvSpPr>
        <p:spPr>
          <a:xfrm>
            <a:off x="702825" y="2374900"/>
            <a:ext cx="30159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matching is fundamental computer science problem</a:t>
            </a:r>
            <a:endParaRPr/>
          </a:p>
        </p:txBody>
      </p:sp>
      <p:sp>
        <p:nvSpPr>
          <p:cNvPr id="401" name="Google Shape;401;p62"/>
          <p:cNvSpPr txBox="1"/>
          <p:nvPr>
            <p:ph idx="3" type="title"/>
          </p:nvPr>
        </p:nvSpPr>
        <p:spPr>
          <a:xfrm>
            <a:off x="702825" y="3194100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in data retrieval systems, text editing software, and network security</a:t>
            </a:r>
            <a:endParaRPr/>
          </a:p>
        </p:txBody>
      </p:sp>
      <p:sp>
        <p:nvSpPr>
          <p:cNvPr id="402" name="Google Shape;402;p62"/>
          <p:cNvSpPr txBox="1"/>
          <p:nvPr>
            <p:ph idx="4" type="title"/>
          </p:nvPr>
        </p:nvSpPr>
        <p:spPr>
          <a:xfrm>
            <a:off x="702825" y="4025075"/>
            <a:ext cx="3786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used in bioinformatics to match DNA sequences</a:t>
            </a:r>
            <a:endParaRPr/>
          </a:p>
        </p:txBody>
      </p:sp>
      <p:cxnSp>
        <p:nvCxnSpPr>
          <p:cNvPr id="403" name="Google Shape;403;p62"/>
          <p:cNvCxnSpPr/>
          <p:nvPr/>
        </p:nvCxnSpPr>
        <p:spPr>
          <a:xfrm>
            <a:off x="833150" y="1480949"/>
            <a:ext cx="3582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62"/>
          <p:cNvCxnSpPr/>
          <p:nvPr/>
        </p:nvCxnSpPr>
        <p:spPr>
          <a:xfrm flipH="1" rot="10800000">
            <a:off x="791150" y="2168734"/>
            <a:ext cx="3677400" cy="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62"/>
          <p:cNvCxnSpPr/>
          <p:nvPr/>
        </p:nvCxnSpPr>
        <p:spPr>
          <a:xfrm>
            <a:off x="791150" y="3011023"/>
            <a:ext cx="3656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62"/>
          <p:cNvCxnSpPr/>
          <p:nvPr/>
        </p:nvCxnSpPr>
        <p:spPr>
          <a:xfrm flipH="1" rot="10800000">
            <a:off x="791150" y="3805428"/>
            <a:ext cx="36669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62"/>
          <p:cNvCxnSpPr/>
          <p:nvPr/>
        </p:nvCxnSpPr>
        <p:spPr>
          <a:xfrm>
            <a:off x="791150" y="4625125"/>
            <a:ext cx="3698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62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Core Problem: Searching for Occurrences of a Word “W” within the Main String “S”</a:t>
            </a:r>
            <a:endParaRPr sz="1800"/>
          </a:p>
        </p:txBody>
      </p:sp>
      <p:sp>
        <p:nvSpPr>
          <p:cNvPr id="409" name="Google Shape;409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900" y="1772500"/>
            <a:ext cx="3281625" cy="24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8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788" name="Google Shape;788;p9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9" name="Google Shape;789;p98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substring before the text, separated by a separator that is present in neither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(substring is needle, separator is #):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0" name="Google Shape;79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50" y="2057650"/>
            <a:ext cx="6566095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950" y="2719675"/>
            <a:ext cx="6566100" cy="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9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797" name="Google Shape;797;p9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8" name="Google Shape;798;p99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the substring before the text, separated by a separator that is present in neither 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(substring is needle, separator is #):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π[18] = 6, so the first 6 letters (the full substring) matches the last 6 letters (the occurrence of the substring). Therefore,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i=18-6+1=13</a:t>
            </a:r>
            <a:r>
              <a:rPr lang="en"/>
              <a:t> must be the starting index of an occurrence of the substring.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9" name="Google Shape;79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950" y="2057650"/>
            <a:ext cx="6566095" cy="4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950" y="2719675"/>
            <a:ext cx="6566100" cy="4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100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</a:t>
            </a:r>
            <a:endParaRPr sz="1800"/>
          </a:p>
        </p:txBody>
      </p:sp>
      <p:sp>
        <p:nvSpPr>
          <p:cNvPr id="806" name="Google Shape;806;p10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7" name="Google Shape;807;p100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separator, π[i] must always be &lt;= n (there is no way the # could be part of the prefix and suffix because it only occurs once and the prefix/suffix must not overlap).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π[i] = n</a:t>
            </a:r>
            <a:r>
              <a:rPr lang="en"/>
              <a:t>, we must have found the  substring!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50" y="1559750"/>
            <a:ext cx="5843113" cy="699425"/>
          </a:xfrm>
          <a:prstGeom prst="rect">
            <a:avLst/>
          </a:prstGeom>
          <a:noFill/>
          <a:ln>
            <a:noFill/>
          </a:ln>
        </p:spPr>
      </p:pic>
      <p:sp>
        <p:nvSpPr>
          <p:cNvPr id="813" name="Google Shape;813;p101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Algorithm: Walkthrough Example</a:t>
            </a:r>
            <a:endParaRPr sz="1800"/>
          </a:p>
        </p:txBody>
      </p:sp>
      <p:sp>
        <p:nvSpPr>
          <p:cNvPr id="814" name="Google Shape;814;p10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5" name="Google Shape;815;p101"/>
          <p:cNvSpPr txBox="1"/>
          <p:nvPr>
            <p:ph idx="4" type="title"/>
          </p:nvPr>
        </p:nvSpPr>
        <p:spPr>
          <a:xfrm>
            <a:off x="1632413" y="877250"/>
            <a:ext cx="5462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What would the prefix function of this string be?</a:t>
            </a:r>
            <a:endParaRPr b="1" sz="19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2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Algorithm: Walkthrough Example</a:t>
            </a:r>
            <a:endParaRPr sz="1800"/>
          </a:p>
        </p:txBody>
      </p:sp>
      <p:sp>
        <p:nvSpPr>
          <p:cNvPr id="821" name="Google Shape;821;p10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2" name="Google Shape;822;p102"/>
          <p:cNvSpPr txBox="1"/>
          <p:nvPr>
            <p:ph idx="4" type="title"/>
          </p:nvPr>
        </p:nvSpPr>
        <p:spPr>
          <a:xfrm>
            <a:off x="1632413" y="877250"/>
            <a:ext cx="5462400" cy="6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Barlow"/>
                <a:ea typeface="Barlow"/>
                <a:cs typeface="Barlow"/>
                <a:sym typeface="Barlow"/>
              </a:rPr>
              <a:t>What would the prefix function of this string be?</a:t>
            </a:r>
            <a:endParaRPr b="1" sz="19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23" name="Google Shape;82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462" y="2318200"/>
            <a:ext cx="5843075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0463" y="1559752"/>
            <a:ext cx="5843075" cy="69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3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Algorithm: Complexity</a:t>
            </a:r>
            <a:endParaRPr sz="1800"/>
          </a:p>
        </p:txBody>
      </p:sp>
      <p:sp>
        <p:nvSpPr>
          <p:cNvPr id="830" name="Google Shape;830;p10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1" name="Google Shape;831;p103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earlier: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If we know the prefix values never are higher than m, we don’t need to store the entire string/function but only beginning.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We store: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 (with separator character) -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Values of prefix function for last m+1 characters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Space complexity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O(m)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Still need to build prefix for equivalent of entire string m+n+1 length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/>
              <a:t>Time complexity is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O(m+n)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04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Examples of KMP</a:t>
            </a:r>
            <a:endParaRPr/>
          </a:p>
        </p:txBody>
      </p:sp>
      <p:sp>
        <p:nvSpPr>
          <p:cNvPr id="837" name="Google Shape;837;p104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5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43" name="Google Shape;843;p105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“abababcababc”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/>
              <a:t>i</a:t>
            </a:r>
            <a:r>
              <a:rPr lang="en" sz="2800"/>
              <a:t> keeps track of the text index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/>
              <a:t>j </a:t>
            </a:r>
            <a:r>
              <a:rPr lang="en" sz="2800"/>
              <a:t>keeps track of the patterns index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0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106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50" name="Google Shape;850;p10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106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</a:t>
            </a:r>
            <a:r>
              <a:rPr lang="en" sz="2800">
                <a:solidFill>
                  <a:schemeClr val="accent2"/>
                </a:solidFill>
              </a:rPr>
              <a:t>a</a:t>
            </a:r>
            <a:r>
              <a:rPr lang="en" sz="2800"/>
              <a:t>bababcababc”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</a:t>
            </a:r>
            <a:r>
              <a:rPr lang="en" sz="2800"/>
              <a:t>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/>
              <a:t>Since the two match we iterate </a:t>
            </a:r>
            <a:r>
              <a:rPr i="1" lang="en" sz="2800"/>
              <a:t>i </a:t>
            </a:r>
            <a:r>
              <a:rPr lang="en" sz="2800"/>
              <a:t>and </a:t>
            </a:r>
            <a:r>
              <a:rPr i="1" lang="en" sz="2800"/>
              <a:t>j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107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57" name="Google Shape;857;p10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107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</a:t>
            </a:r>
            <a:r>
              <a:rPr lang="en" sz="2800">
                <a:solidFill>
                  <a:schemeClr val="accent2"/>
                </a:solidFill>
              </a:rPr>
              <a:t>ab</a:t>
            </a:r>
            <a:r>
              <a:rPr lang="en" sz="2800"/>
              <a:t>ababcababc”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ab</a:t>
            </a:r>
            <a:r>
              <a:rPr lang="en" sz="2800"/>
              <a:t>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Since the two continue to match we iterate </a:t>
            </a:r>
            <a:r>
              <a:rPr i="1" lang="en" sz="2800"/>
              <a:t>i </a:t>
            </a:r>
            <a:r>
              <a:rPr lang="en" sz="2800"/>
              <a:t>and </a:t>
            </a:r>
            <a:r>
              <a:rPr i="1" lang="en" sz="2800"/>
              <a:t>j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Naïve Approach</a:t>
            </a:r>
            <a:endParaRPr/>
          </a:p>
        </p:txBody>
      </p:sp>
      <p:sp>
        <p:nvSpPr>
          <p:cNvPr id="416" name="Google Shape;416;p63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8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64" name="Google Shape;864;p10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5" name="Google Shape;865;p108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</a:t>
            </a:r>
            <a:r>
              <a:rPr lang="en" sz="2800">
                <a:solidFill>
                  <a:schemeClr val="accent2"/>
                </a:solidFill>
              </a:rPr>
              <a:t>abab</a:t>
            </a:r>
            <a:r>
              <a:rPr lang="en" sz="2800"/>
              <a:t>abcababc”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abab</a:t>
            </a:r>
            <a:r>
              <a:rPr lang="en" sz="2800"/>
              <a:t>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/>
              <a:t>Since the two continue to match we iterate </a:t>
            </a:r>
            <a:r>
              <a:rPr i="1" lang="en" sz="2800"/>
              <a:t>i </a:t>
            </a:r>
            <a:r>
              <a:rPr lang="en" sz="2800"/>
              <a:t>and </a:t>
            </a:r>
            <a:r>
              <a:rPr i="1" lang="en" sz="2800"/>
              <a:t>j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109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71" name="Google Shape;871;p10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2" name="Google Shape;872;p109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</a:t>
            </a:r>
            <a:r>
              <a:rPr lang="en" sz="2800">
                <a:solidFill>
                  <a:schemeClr val="accent2"/>
                </a:solidFill>
              </a:rPr>
              <a:t>abab</a:t>
            </a:r>
            <a:r>
              <a:rPr lang="en" sz="2800">
                <a:solidFill>
                  <a:srgbClr val="990000"/>
                </a:solidFill>
              </a:rPr>
              <a:t>a</a:t>
            </a:r>
            <a:r>
              <a:rPr lang="en" sz="2800"/>
              <a:t>bcababc”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abab</a:t>
            </a:r>
            <a:r>
              <a:rPr lang="en" sz="2800">
                <a:solidFill>
                  <a:srgbClr val="990000"/>
                </a:solidFill>
              </a:rPr>
              <a:t>c</a:t>
            </a:r>
            <a:r>
              <a:rPr lang="en" sz="2800"/>
              <a:t>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/>
              <a:t>Since the two mismatch we set </a:t>
            </a:r>
            <a:r>
              <a:rPr i="1" lang="en" sz="2800"/>
              <a:t>j = lps[i-1] = 2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10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78" name="Google Shape;878;p11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Google Shape;879;p110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“ab</a:t>
            </a:r>
            <a:r>
              <a:rPr lang="en" sz="2800">
                <a:solidFill>
                  <a:schemeClr val="accent2"/>
                </a:solidFill>
              </a:rPr>
              <a:t>aba</a:t>
            </a:r>
            <a:r>
              <a:rPr lang="en" sz="2800"/>
              <a:t>bcababc”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aba</a:t>
            </a:r>
            <a:r>
              <a:rPr lang="en" sz="2800"/>
              <a:t>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11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85" name="Google Shape;885;p11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Google Shape;886;p111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“ab</a:t>
            </a:r>
            <a:r>
              <a:rPr lang="en" sz="2800">
                <a:solidFill>
                  <a:schemeClr val="accent2"/>
                </a:solidFill>
              </a:rPr>
              <a:t>abab</a:t>
            </a:r>
            <a:r>
              <a:rPr lang="en" sz="2800"/>
              <a:t>cababc”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abab</a:t>
            </a:r>
            <a:r>
              <a:rPr lang="en" sz="2800"/>
              <a:t>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800"/>
              <a:t>Since the two continue to match we iterate </a:t>
            </a:r>
            <a:r>
              <a:rPr i="1" lang="en" sz="2800"/>
              <a:t>i </a:t>
            </a:r>
            <a:r>
              <a:rPr lang="en" sz="2800"/>
              <a:t>and </a:t>
            </a:r>
            <a:r>
              <a:rPr i="1" lang="en" sz="2800"/>
              <a:t>j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12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Knuth-Morris-Pratt Example</a:t>
            </a:r>
            <a:endParaRPr sz="1800"/>
          </a:p>
        </p:txBody>
      </p:sp>
      <p:sp>
        <p:nvSpPr>
          <p:cNvPr id="892" name="Google Shape;892;p11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3" name="Google Shape;893;p112"/>
          <p:cNvSpPr txBox="1"/>
          <p:nvPr>
            <p:ph idx="4" type="title"/>
          </p:nvPr>
        </p:nvSpPr>
        <p:spPr>
          <a:xfrm>
            <a:off x="480425" y="853725"/>
            <a:ext cx="83589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Text = “ab</a:t>
            </a:r>
            <a:r>
              <a:rPr lang="en" sz="2800">
                <a:solidFill>
                  <a:schemeClr val="accent2"/>
                </a:solidFill>
              </a:rPr>
              <a:t>ababc</a:t>
            </a:r>
            <a:r>
              <a:rPr lang="en" sz="2800"/>
              <a:t>ababc”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Pattern = “</a:t>
            </a:r>
            <a:r>
              <a:rPr lang="en" sz="2800">
                <a:solidFill>
                  <a:schemeClr val="accent2"/>
                </a:solidFill>
              </a:rPr>
              <a:t>ababc</a:t>
            </a:r>
            <a:r>
              <a:rPr lang="en" sz="2800"/>
              <a:t>”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Corresponding LPS = [0,0,1,2,0]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Since the two match completely we append 2 to our results array: Result = [2] and repeat form the next index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13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Comparisons with other Algorithms</a:t>
            </a:r>
            <a:endParaRPr/>
          </a:p>
        </p:txBody>
      </p:sp>
      <p:sp>
        <p:nvSpPr>
          <p:cNvPr id="899" name="Google Shape;899;p113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14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Algorithms</a:t>
            </a:r>
            <a:endParaRPr sz="1800"/>
          </a:p>
        </p:txBody>
      </p:sp>
      <p:sp>
        <p:nvSpPr>
          <p:cNvPr id="905" name="Google Shape;905;p11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6" name="Google Shape;906;p114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Rabin-Karp String Matching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Uses hash values of individual characters and strings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Requires being able to hash sequential elements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Might produce spurious hits (equal hashes but not equal substrings)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5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 Algorithms</a:t>
            </a:r>
            <a:endParaRPr sz="1800"/>
          </a:p>
        </p:txBody>
      </p:sp>
      <p:sp>
        <p:nvSpPr>
          <p:cNvPr id="912" name="Google Shape;912;p11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3" name="Google Shape;913;p115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Aho-Corasick Algorithms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Builds a search trie to keep track of suffix/prefix patterns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Requires high initial overhead to build trie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16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Key Differences</a:t>
            </a:r>
            <a:endParaRPr sz="1800"/>
          </a:p>
        </p:txBody>
      </p:sp>
      <p:sp>
        <p:nvSpPr>
          <p:cNvPr id="919" name="Google Shape;919;p11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0" name="Google Shape;920;p116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Knuth-Morris-Pratt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Does not require being able to hash objects (only testing for equality)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Relatively low memory overhead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Doesn’t produce spurious hits (no need to check substring again)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Cannot natively handle matching multiple patterns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17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26" name="Google Shape;926;p117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4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22" name="Google Shape;422;p64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64"/>
          <p:cNvSpPr txBox="1"/>
          <p:nvPr>
            <p:ph idx="1" type="subTitle"/>
          </p:nvPr>
        </p:nvSpPr>
        <p:spPr>
          <a:xfrm>
            <a:off x="480425" y="290624"/>
            <a:ext cx="7766400" cy="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Naïve Approach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6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64"/>
          <p:cNvSpPr txBox="1"/>
          <p:nvPr>
            <p:ph idx="4" type="title"/>
          </p:nvPr>
        </p:nvSpPr>
        <p:spPr>
          <a:xfrm>
            <a:off x="480425" y="1349000"/>
            <a:ext cx="6585600" cy="31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vector&lt;int&gt; find_substrings(string haystack, string needle)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int n = needle.length;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vector&lt;int&gt; solution;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(haystack.length &lt; needle.length)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return {};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for (int i = 0; i &lt; haystack.length; i++)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if (haystack.substr(i, n) == needle)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solution.push_back(i);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solution;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18"/>
          <p:cNvSpPr txBox="1"/>
          <p:nvPr>
            <p:ph idx="1" type="subTitle"/>
          </p:nvPr>
        </p:nvSpPr>
        <p:spPr>
          <a:xfrm>
            <a:off x="480425" y="290625"/>
            <a:ext cx="77664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Conclusions</a:t>
            </a:r>
            <a:endParaRPr sz="1800"/>
          </a:p>
        </p:txBody>
      </p:sp>
      <p:sp>
        <p:nvSpPr>
          <p:cNvPr id="932" name="Google Shape;932;p11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3" name="Google Shape;933;p118"/>
          <p:cNvSpPr txBox="1"/>
          <p:nvPr>
            <p:ph idx="4" type="title"/>
          </p:nvPr>
        </p:nvSpPr>
        <p:spPr>
          <a:xfrm>
            <a:off x="480425" y="853725"/>
            <a:ext cx="6585600" cy="3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Knuth-Morris-Pratt algorithm identifies substrings of a string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It uses an efficient way of finding the prefix function of a string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Runs in O(n+m) time and uses O(m) space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5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</a:t>
            </a:r>
            <a:r>
              <a:rPr lang="en"/>
              <a:t>occurrence</a:t>
            </a:r>
            <a:r>
              <a:rPr lang="en"/>
              <a:t> at every point</a:t>
            </a:r>
            <a:endParaRPr/>
          </a:p>
        </p:txBody>
      </p:sp>
      <p:cxnSp>
        <p:nvCxnSpPr>
          <p:cNvPr id="431" name="Google Shape;431;p65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65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6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4" name="Google Shape;43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34315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6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40" name="Google Shape;440;p66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66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6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3" name="Google Shape;44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34315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>
            <p:ph idx="4" type="title"/>
          </p:nvPr>
        </p:nvSpPr>
        <p:spPr>
          <a:xfrm>
            <a:off x="480425" y="905800"/>
            <a:ext cx="50247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Idea: Check for string occurrence at every point</a:t>
            </a:r>
            <a:endParaRPr/>
          </a:p>
        </p:txBody>
      </p:sp>
      <p:cxnSp>
        <p:nvCxnSpPr>
          <p:cNvPr id="449" name="Google Shape;449;p67"/>
          <p:cNvCxnSpPr/>
          <p:nvPr/>
        </p:nvCxnSpPr>
        <p:spPr>
          <a:xfrm>
            <a:off x="556050" y="1292500"/>
            <a:ext cx="49926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67"/>
          <p:cNvSpPr txBox="1"/>
          <p:nvPr>
            <p:ph idx="1" type="subTitle"/>
          </p:nvPr>
        </p:nvSpPr>
        <p:spPr>
          <a:xfrm>
            <a:off x="480425" y="290625"/>
            <a:ext cx="7766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/>
              <a:t>Naïve Example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1" name="Google Shape;451;p6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2343150"/>
            <a:ext cx="48006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