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dea32a473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4dea32a473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dea32a473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4dea32a473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dea32a473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dea32a473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e597e7692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e597e7692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dea32a473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dea32a473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node has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key: BST ordering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priority: heap ordering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Simplicity Balance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Compared to AVL or red-black trees (which are more commonly used for balancing), treaps are simpler.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 need for rotations or color flipping — probabilistic balancing through random priorities.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Page cache is implemented as address_space mappings.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Each file’s page cache is organized per file offset (logical page index).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These pages need fast lookup, insertion, and removal — especially under high concurrency or memory pressure. 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dea32a47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dea32a47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dea32a473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dea32a473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 Heap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dea32a47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dea32a47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dea32a473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dea32a473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dea32a473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dea32a473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dea32a473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dea32a473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dea32a473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4dea32a473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p-algorithms.com/data_structures/treap.html" TargetMode="External"/><Relationship Id="rId4" Type="http://schemas.openxmlformats.org/officeDocument/2006/relationships/hyperlink" Target="https://www.youtube.com/watch?v=6x0UlIBLRsc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451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TREAP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540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Huarui Liu, Jingzhou Qiu, Zicheng He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Split-Example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8450" y="1238525"/>
            <a:ext cx="3320925" cy="363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2" title="Group 6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2725" y="4564475"/>
            <a:ext cx="1676650" cy="3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r>
              <a:rPr lang="en"/>
              <a:t>(Min-heap)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11700" y="1219725"/>
            <a:ext cx="3054900" cy="2997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Merges two treaps (left and right) assuming all keys in left are less than those in right.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Chooses the root with l</a:t>
            </a:r>
            <a:r>
              <a:rPr lang="en">
                <a:solidFill>
                  <a:schemeClr val="dk1"/>
                </a:solidFill>
              </a:rPr>
              <a:t>arger/smaller</a:t>
            </a:r>
            <a:r>
              <a:rPr lang="en">
                <a:solidFill>
                  <a:schemeClr val="dk1"/>
                </a:solidFill>
              </a:rPr>
              <a:t> priority to maintain the heap property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1375800" y="4419625"/>
            <a:ext cx="1990800" cy="490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Runtime: O(logN)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2400" y="2571750"/>
            <a:ext cx="3479300" cy="227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 title="Screenshot 2025-04-22 at 7.17.11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1675" y="830575"/>
            <a:ext cx="3640751" cy="15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Merge</a:t>
            </a:r>
            <a:r>
              <a:rPr lang="en"/>
              <a:t>-Example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4" title="Untitled (Draft)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25" y="1144900"/>
            <a:ext cx="733549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https://cp-algorithms.com/data_structures/treap.html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https://www.youtube.com/watch?v=6x0UlIBLRsc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https://courses.cs.washington.edu/courses/cse326/00wi/handouts/lecture19/sld017.htm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Treap?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253163"/>
            <a:ext cx="3692700" cy="3416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>
                <a:solidFill>
                  <a:schemeClr val="dk1"/>
                </a:solidFill>
              </a:rPr>
              <a:t>Randomized BST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Combines BST and heap properties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 type of </a:t>
            </a:r>
            <a:r>
              <a:rPr lang="en">
                <a:solidFill>
                  <a:schemeClr val="dk1"/>
                </a:solidFill>
              </a:rPr>
              <a:t>Cartesian Tree</a:t>
            </a:r>
            <a:endParaRPr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lookup, insertion, and removal in O(logN)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Additional Operations: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Split: O(logN)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Merge: O(logN)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2" name="Google Shape;62;p14" title="Group 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428" y="1152475"/>
            <a:ext cx="4471872" cy="361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4879797" y="186425"/>
            <a:ext cx="3692700" cy="83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FF"/>
                </a:solidFill>
                <a:highlight>
                  <a:schemeClr val="dk1"/>
                </a:highlight>
              </a:rPr>
              <a:t>K</a:t>
            </a:r>
            <a:r>
              <a:rPr b="1" lang="en" sz="1600">
                <a:solidFill>
                  <a:srgbClr val="0000FF"/>
                </a:solidFill>
                <a:highlight>
                  <a:schemeClr val="dk1"/>
                </a:highlight>
              </a:rPr>
              <a:t>eys</a:t>
            </a:r>
            <a:r>
              <a:rPr lang="en" sz="1600">
                <a:solidFill>
                  <a:schemeClr val="dk1"/>
                </a:solidFill>
              </a:rPr>
              <a:t> in sorted order like a </a:t>
            </a:r>
            <a:r>
              <a:rPr b="1" lang="en" sz="1600">
                <a:solidFill>
                  <a:srgbClr val="A4C2F4"/>
                </a:solidFill>
              </a:rPr>
              <a:t>BST</a:t>
            </a:r>
            <a:endParaRPr b="1" sz="1600">
              <a:solidFill>
                <a:srgbClr val="A4C2F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rgbClr val="FF0000"/>
                </a:solidFill>
                <a:highlight>
                  <a:srgbClr val="FFFFFF"/>
                </a:highlight>
              </a:rPr>
              <a:t>Priorities</a:t>
            </a:r>
            <a:r>
              <a:rPr lang="en" sz="1600">
                <a:solidFill>
                  <a:schemeClr val="dk1"/>
                </a:solidFill>
              </a:rPr>
              <a:t> follow the</a:t>
            </a:r>
            <a:r>
              <a:rPr b="1" lang="en" sz="1600">
                <a:solidFill>
                  <a:srgbClr val="A4C2F4"/>
                </a:solidFill>
              </a:rPr>
              <a:t> </a:t>
            </a:r>
            <a:r>
              <a:rPr b="1" lang="en" sz="1600">
                <a:solidFill>
                  <a:srgbClr val="E06666"/>
                </a:solidFill>
              </a:rPr>
              <a:t>heap property</a:t>
            </a:r>
            <a:endParaRPr b="1" sz="1200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Treap?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482775" y="1152475"/>
            <a:ext cx="4005000" cy="3654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Self-Balancing via random priorities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Simpler to implement than AVL or Red-Black trees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Can be modified to support segment tree operations and even more– all in O(logN) </a:t>
            </a:r>
            <a:endParaRPr sz="1700">
              <a:solidFill>
                <a:schemeClr val="dk1"/>
              </a:solidFill>
            </a:endParaRPr>
          </a:p>
          <a:p>
            <a:pPr indent="-32845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700">
                <a:solidFill>
                  <a:schemeClr val="dk1"/>
                </a:solidFill>
              </a:rPr>
              <a:t>Reverse on the interval.</a:t>
            </a:r>
            <a:endParaRPr sz="1700">
              <a:solidFill>
                <a:schemeClr val="dk1"/>
              </a:solidFill>
            </a:endParaRPr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700">
                <a:solidFill>
                  <a:schemeClr val="dk1"/>
                </a:solidFill>
              </a:rPr>
              <a:t>Addition / painting on the interval.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Applications</a:t>
            </a:r>
            <a:endParaRPr>
              <a:solidFill>
                <a:schemeClr val="dk1"/>
              </a:solidFill>
            </a:endParaRPr>
          </a:p>
          <a:p>
            <a:pPr indent="-32845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4444"/>
              <a:buChar char="●"/>
            </a:pPr>
            <a:r>
              <a:rPr lang="en">
                <a:solidFill>
                  <a:schemeClr val="dk1"/>
                </a:solidFill>
              </a:rPr>
              <a:t>Linux kernel page cache management</a:t>
            </a:r>
            <a:endParaRPr>
              <a:solidFill>
                <a:schemeClr val="dk1"/>
              </a:solidFill>
            </a:endParaRPr>
          </a:p>
          <a:p>
            <a:pPr indent="-32845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General Purpose Allocator (GPA)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70" name="Google Shape;70;p15" title="截屏2025-04-22 00.50.5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175" y="1017725"/>
            <a:ext cx="401172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428550" y="1017725"/>
            <a:ext cx="4143300" cy="1981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Pick a random priority/specify a priority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Insert as inserting in BST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Rotate until the heap order is maintained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28550" y="3257563"/>
            <a:ext cx="1990800" cy="490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Runtime: O(logN)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 (Min-heap)</a:t>
            </a:r>
            <a:endParaRPr/>
          </a:p>
        </p:txBody>
      </p:sp>
      <p:pic>
        <p:nvPicPr>
          <p:cNvPr id="78" name="Google Shape;78;p16" title="截屏2025-04-22 00.37.5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0300" y="1017725"/>
            <a:ext cx="3931851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Insert-</a:t>
            </a:r>
            <a:r>
              <a:rPr lang="en"/>
              <a:t>Example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9000" y="1726050"/>
            <a:ext cx="7217701" cy="233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 title="Group 6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4850" y="3705850"/>
            <a:ext cx="1902750" cy="35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889000" y="1126650"/>
            <a:ext cx="3413700" cy="490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Insert(15) -&gt;Random priority=9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</a:t>
            </a:r>
            <a:r>
              <a:rPr lang="en"/>
              <a:t>(Min-heap)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428550" y="1210500"/>
            <a:ext cx="4550400" cy="20229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Find the node by key (BST-style).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If the node has 0 or 1 child: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return non-null child or null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If the node has 2 children: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Rotate the child with the smaller priority up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Recurse on the same key to delete it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428550" y="3646850"/>
            <a:ext cx="1990800" cy="490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Runtime: O(logN)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4" name="Google Shape;94;p18" title="截屏2025-04-22 01.03.0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4275" y="934900"/>
            <a:ext cx="3468225" cy="3273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Delete-Example</a:t>
            </a:r>
            <a:endParaRPr/>
          </a:p>
        </p:txBody>
      </p:sp>
      <p:pic>
        <p:nvPicPr>
          <p:cNvPr id="100" name="Google Shape;100;p19" title="Group 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200" y="2191825"/>
            <a:ext cx="6823200" cy="26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 title="Group 6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9273" y="4298243"/>
            <a:ext cx="2226971" cy="460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1419275" y="1359525"/>
            <a:ext cx="1530300" cy="4905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Delete</a:t>
            </a:r>
            <a:r>
              <a:rPr lang="en">
                <a:solidFill>
                  <a:schemeClr val="dk1"/>
                </a:solidFill>
              </a:rPr>
              <a:t> ( </a:t>
            </a:r>
            <a:r>
              <a:rPr lang="en">
                <a:solidFill>
                  <a:schemeClr val="dk1"/>
                </a:solidFill>
              </a:rPr>
              <a:t>15 )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331000"/>
            <a:ext cx="85206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Builds a tree from a list of values.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4134325" y="573225"/>
            <a:ext cx="4698000" cy="1048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Heapify ensures the parent node has the highest/lowest priority by recursively swapping with the larger/smaller-priority child</a:t>
            </a:r>
            <a:endParaRPr sz="1300"/>
          </a:p>
        </p:txBody>
      </p:sp>
      <p:sp>
        <p:nvSpPr>
          <p:cNvPr id="110" name="Google Shape;110;p20"/>
          <p:cNvSpPr txBox="1"/>
          <p:nvPr/>
        </p:nvSpPr>
        <p:spPr>
          <a:xfrm>
            <a:off x="311700" y="1839200"/>
            <a:ext cx="7334400" cy="1406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Case 1: Input Keys Are Sorted -&gt; Build in O(N) time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Select the middle element to construct BST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Use heapify to ensure the heap property based on priorities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3589900"/>
            <a:ext cx="7334400" cy="10482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Case 2: Input Keys Are NOT Sorted -&gt; O(N log N) time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	N insert calls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12" name="Google Shape;112;p20"/>
          <p:cNvCxnSpPr/>
          <p:nvPr/>
        </p:nvCxnSpPr>
        <p:spPr>
          <a:xfrm flipH="1">
            <a:off x="7000850" y="1778000"/>
            <a:ext cx="1349400" cy="120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53850" y="1266600"/>
            <a:ext cx="3484200" cy="26376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Decide which subtree the root node would belong to (left or right)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Recursively call split on one of its children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Create the final result by reusing the recursive split call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>
                <a:solidFill>
                  <a:schemeClr val="dk1"/>
                </a:solidFill>
              </a:rPr>
              <a:t>Runtime: O(logN)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19" name="Google Shape;119;p21" title="截屏2025-04-22 12.38.4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5250" y="1832975"/>
            <a:ext cx="3150975" cy="27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 title="Screenshot 2025-04-22 at 7.24.09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5250" y="325700"/>
            <a:ext cx="3150974" cy="1309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