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358" r:id="rId3"/>
    <p:sldId id="362" r:id="rId4"/>
    <p:sldId id="366" r:id="rId5"/>
    <p:sldId id="357" r:id="rId6"/>
    <p:sldId id="359" r:id="rId7"/>
    <p:sldId id="361" r:id="rId8"/>
    <p:sldId id="363" r:id="rId9"/>
    <p:sldId id="364" r:id="rId10"/>
    <p:sldId id="367" r:id="rId11"/>
    <p:sldId id="365" r:id="rId12"/>
    <p:sldId id="370" r:id="rId13"/>
    <p:sldId id="369" r:id="rId14"/>
    <p:sldId id="371" r:id="rId15"/>
    <p:sldId id="3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67F5-888C-448A-8BF9-DB36B1A72B1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0CB5-EA74-4B6A-9BAC-9B76E93A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DE956-AECE-4A49-8BC2-51A8C013B7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8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26" Type="http://schemas.openxmlformats.org/officeDocument/2006/relationships/image" Target="../media/image34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29.png"/><Relationship Id="rId25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28" Type="http://schemas.openxmlformats.org/officeDocument/2006/relationships/image" Target="../media/image125.png"/><Relationship Id="rId10" Type="http://schemas.openxmlformats.org/officeDocument/2006/relationships/image" Target="../media/image110.png"/><Relationship Id="rId19" Type="http://schemas.openxmlformats.org/officeDocument/2006/relationships/image" Target="../media/image30.png"/><Relationship Id="rId4" Type="http://schemas.openxmlformats.org/officeDocument/2006/relationships/image" Target="../media/image105.png"/><Relationship Id="rId9" Type="http://schemas.openxmlformats.org/officeDocument/2006/relationships/image" Target="../media/image31.png"/><Relationship Id="rId14" Type="http://schemas.openxmlformats.org/officeDocument/2006/relationships/image" Target="../media/image114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29.png"/><Relationship Id="rId26" Type="http://schemas.openxmlformats.org/officeDocument/2006/relationships/image" Target="../media/image123.png"/><Relationship Id="rId3" Type="http://schemas.openxmlformats.org/officeDocument/2006/relationships/image" Target="../media/image33.png"/><Relationship Id="rId21" Type="http://schemas.openxmlformats.org/officeDocument/2006/relationships/image" Target="../media/image118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10" Type="http://schemas.openxmlformats.org/officeDocument/2006/relationships/image" Target="../media/image31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19.png"/><Relationship Id="rId27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png"/><Relationship Id="rId16" Type="http://schemas.openxmlformats.org/officeDocument/2006/relationships/image" Target="../media/image22.png"/><Relationship Id="rId11" Type="http://schemas.openxmlformats.org/officeDocument/2006/relationships/image" Target="../media/image1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png"/><Relationship Id="rId5" Type="http://schemas.openxmlformats.org/officeDocument/2006/relationships/image" Target="../media/image11.png"/><Relationship Id="rId90" Type="http://schemas.openxmlformats.org/officeDocument/2006/relationships/image" Target="../media/image96.png"/><Relationship Id="rId95" Type="http://schemas.openxmlformats.org/officeDocument/2006/relationships/image" Target="../media/image10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0" Type="http://schemas.openxmlformats.org/officeDocument/2006/relationships/image" Target="../media/image86.png"/><Relationship Id="rId85" Type="http://schemas.openxmlformats.org/officeDocument/2006/relationships/image" Target="../media/image91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png"/><Relationship Id="rId83" Type="http://schemas.openxmlformats.org/officeDocument/2006/relationships/image" Target="../media/image89.png"/><Relationship Id="rId88" Type="http://schemas.openxmlformats.org/officeDocument/2006/relationships/image" Target="../media/image94.png"/><Relationship Id="rId91" Type="http://schemas.openxmlformats.org/officeDocument/2006/relationships/image" Target="../media/image97.png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78" Type="http://schemas.openxmlformats.org/officeDocument/2006/relationships/image" Target="../media/image84.png"/><Relationship Id="rId81" Type="http://schemas.openxmlformats.org/officeDocument/2006/relationships/image" Target="../media/image87.pn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13.png"/><Relationship Id="rId71" Type="http://schemas.openxmlformats.org/officeDocument/2006/relationships/image" Target="../media/image77.png"/><Relationship Id="rId92" Type="http://schemas.openxmlformats.org/officeDocument/2006/relationships/image" Target="../media/image98.png"/><Relationship Id="rId2" Type="http://schemas.openxmlformats.org/officeDocument/2006/relationships/image" Target="../media/image8.png"/><Relationship Id="rId29" Type="http://schemas.openxmlformats.org/officeDocument/2006/relationships/image" Target="../media/image35.pn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66" Type="http://schemas.openxmlformats.org/officeDocument/2006/relationships/image" Target="../media/image72.png"/><Relationship Id="rId87" Type="http://schemas.openxmlformats.org/officeDocument/2006/relationships/image" Target="../media/image93.png"/><Relationship Id="rId61" Type="http://schemas.openxmlformats.org/officeDocument/2006/relationships/image" Target="../media/image67.png"/><Relationship Id="rId82" Type="http://schemas.openxmlformats.org/officeDocument/2006/relationships/image" Target="../media/image8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56" Type="http://schemas.openxmlformats.org/officeDocument/2006/relationships/image" Target="../media/image62.png"/><Relationship Id="rId77" Type="http://schemas.openxmlformats.org/officeDocument/2006/relationships/image" Target="../media/image83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72" Type="http://schemas.openxmlformats.org/officeDocument/2006/relationships/image" Target="../media/image78.png"/><Relationship Id="rId93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BURROWS-WHEELER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Advanced Algorithms</a:t>
            </a:r>
            <a:br>
              <a:rPr lang="en-US"/>
            </a:br>
            <a:r>
              <a:rPr lang="en-US"/>
              <a:t>Luke Del giudice, 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4483-9C29-401B-9E59-262F72D8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004C-6ABA-43B3-4D19-F79B552A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err="1"/>
              <a:t>lf</a:t>
            </a:r>
            <a:r>
              <a:rPr lang="en-US"/>
              <a:t> mapping definition/implication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2A4E8-FC9A-096C-205A-50A9F18A1D56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EE0CD-A773-0B4A-2202-7A2D5F7FF480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B182-D541-0AEE-041D-D54F36778BF8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21B3-50F1-6A3B-6848-05A8261E593F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34469D-05E9-158B-9CBF-C348B30EECD0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863CB-1D91-6143-A99B-3805F8FD43DD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236EF-AAD2-DFFC-5297-BBE5A5C3973A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03C2A-DB4A-A16C-A4D0-2156033CD7F2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B5D00C4-F7B7-AC8C-3B4F-52B68B94F779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6E4A239-0B9C-F296-C7AB-6563D8542CEE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6B8B33-8E0F-F5DC-6385-25A61CC22288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8482BD21-A784-46A1-754D-90875BFB2FE3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A6A5604-B0F6-BF29-2781-6C769A6329C4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81B7DD4D-1723-7CF3-C212-4D762722B34D}"/>
              </a:ext>
            </a:extLst>
          </p:cNvPr>
          <p:cNvSpPr txBox="1">
            <a:spLocks/>
          </p:cNvSpPr>
          <p:nvPr/>
        </p:nvSpPr>
        <p:spPr>
          <a:xfrm>
            <a:off x="4416448" y="1098101"/>
            <a:ext cx="6734665" cy="14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LF Mapping:</a:t>
            </a:r>
            <a:r>
              <a:rPr lang="en-US" dirty="0"/>
              <a:t>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a character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and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correspond to the same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645-D994-F556-8CEF-73185FE7A4D0}"/>
              </a:ext>
            </a:extLst>
          </p:cNvPr>
          <p:cNvSpPr txBox="1">
            <a:spLocks/>
          </p:cNvSpPr>
          <p:nvPr/>
        </p:nvSpPr>
        <p:spPr>
          <a:xfrm>
            <a:off x="9280271" y="5630644"/>
            <a:ext cx="4314331" cy="42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39FD5-96E2-6D34-A33A-1C99AD06FBF7}"/>
              </a:ext>
            </a:extLst>
          </p:cNvPr>
          <p:cNvCxnSpPr>
            <a:cxnSpLocks/>
          </p:cNvCxnSpPr>
          <p:nvPr/>
        </p:nvCxnSpPr>
        <p:spPr>
          <a:xfrm>
            <a:off x="4202757" y="3576758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09F8A-5256-60DF-4AC0-629D4CF51547}"/>
              </a:ext>
            </a:extLst>
          </p:cNvPr>
          <p:cNvCxnSpPr>
            <a:cxnSpLocks/>
          </p:cNvCxnSpPr>
          <p:nvPr/>
        </p:nvCxnSpPr>
        <p:spPr>
          <a:xfrm>
            <a:off x="4202757" y="2540394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8BA56-2F2D-705C-4BF5-B99A11F4341B}"/>
              </a:ext>
            </a:extLst>
          </p:cNvPr>
          <p:cNvSpPr txBox="1">
            <a:spLocks/>
          </p:cNvSpPr>
          <p:nvPr/>
        </p:nvSpPr>
        <p:spPr>
          <a:xfrm>
            <a:off x="4413400" y="2540394"/>
            <a:ext cx="6734665" cy="111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know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since it’s the result of BWT, and we can find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since it’s just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sorted with order preserved.</a:t>
            </a:r>
            <a:endParaRPr lang="en-US" dirty="0">
              <a:solidFill>
                <a:srgbClr val="4FD0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4FD093"/>
                    </a:solidFill>
                  </a:rPr>
                  <a:t>Start </a:t>
                </a:r>
                <a:r>
                  <a:rPr lang="en-US" dirty="0"/>
                  <a:t>in first row. For </a:t>
                </a:r>
                <a:r>
                  <a:rPr lang="en-US" i="1" dirty="0">
                    <a:solidFill>
                      <a:schemeClr val="accent3"/>
                    </a:solidFill>
                  </a:rPr>
                  <a:t>F </a:t>
                </a:r>
                <a:r>
                  <a:rPr lang="en-US" dirty="0"/>
                  <a:t>this will be $ (lowest rotated string by definition).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L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will contain character just prior to $: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LF Mapping, this is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as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chemeClr val="accent3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Next, we </a:t>
                </a:r>
                <a:r>
                  <a:rPr lang="en-US" dirty="0">
                    <a:solidFill>
                      <a:srgbClr val="4FD093"/>
                    </a:solidFill>
                  </a:rPr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 to get the character that comes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. And repeat…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  <a:blipFill>
                <a:blip r:embed="rId28"/>
                <a:stretch>
                  <a:fillRect l="-1357" t="-1046" b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1A5A7-50DC-967A-B051-7E8742CDE3C5}"/>
              </a:ext>
            </a:extLst>
          </p:cNvPr>
          <p:cNvCxnSpPr>
            <a:cxnSpLocks/>
          </p:cNvCxnSpPr>
          <p:nvPr/>
        </p:nvCxnSpPr>
        <p:spPr>
          <a:xfrm flipV="1">
            <a:off x="9374400" y="4526280"/>
            <a:ext cx="222269" cy="20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2A503B-9D15-C065-D747-3736CD2178A6}"/>
              </a:ext>
            </a:extLst>
          </p:cNvPr>
          <p:cNvSpPr txBox="1">
            <a:spLocks/>
          </p:cNvSpPr>
          <p:nvPr/>
        </p:nvSpPr>
        <p:spPr>
          <a:xfrm>
            <a:off x="9599764" y="4131768"/>
            <a:ext cx="2589348" cy="64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character before $ in </a:t>
            </a:r>
            <a:r>
              <a:rPr kumimoji="0" lang="en-US" sz="2000" i="1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</a:t>
            </a:r>
            <a:endParaRPr kumimoji="0" lang="en-US" sz="2400" i="1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3" grpId="0" animBg="1"/>
      <p:bldP spid="14" grpId="0"/>
      <p:bldP spid="15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299" grpId="0"/>
      <p:bldP spid="9" grpId="0"/>
      <p:bldP spid="10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9E79-ED12-17C0-8586-287B145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850-9BC6-6033-C982-CEBB0E36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Trace reverse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1DCE6-CF90-9749-ED22-1D40EB429598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tx1"/>
                    </a:solidFill>
                  </a:rPr>
                  <a:t>Trace path: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$ </a:t>
                </a:r>
                <a:r>
                  <a:rPr lang="en-US" dirty="0"/>
                  <a:t>= </a:t>
                </a:r>
                <a:r>
                  <a:rPr lang="en-US" sz="3200" i="1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  <a:blipFill>
                <a:blip r:embed="rId2"/>
                <a:stretch>
                  <a:fillRect t="-283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8C1C6-2531-0F1A-0B38-4B9EA2BC1C63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B8397-F45C-EA6F-81D9-40D769E585AB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D31A6-5CB6-4FBE-520A-560AA3B685BD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AE96C1-F1FA-9472-BB0C-5C422D23002A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14EC33-E0E0-43D7-9FAD-ABE784B34686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A45AC-B40C-4212-EC3F-EE17FDFEAC36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5EFBF-C4A1-C26E-F01C-554C4DBAE54B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474C86C-0DE5-DEC0-425E-9EE6D7EE442E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732DD3-9664-347A-9062-7CBD73B85BE5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0F5C5-6C7B-7ABA-508B-9C49BB3C714C}"/>
              </a:ext>
            </a:extLst>
          </p:cNvPr>
          <p:cNvSpPr/>
          <p:nvPr/>
        </p:nvSpPr>
        <p:spPr>
          <a:xfrm>
            <a:off x="4130107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85A174B9-798E-AFF2-1D04-7DA88DE5E6EC}"/>
              </a:ext>
            </a:extLst>
          </p:cNvPr>
          <p:cNvSpPr txBox="1">
            <a:spLocks/>
          </p:cNvSpPr>
          <p:nvPr/>
        </p:nvSpPr>
        <p:spPr>
          <a:xfrm>
            <a:off x="3721421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626632C-4286-0B8E-9D71-B240B81761B8}"/>
              </a:ext>
            </a:extLst>
          </p:cNvPr>
          <p:cNvSpPr txBox="1">
            <a:spLocks/>
          </p:cNvSpPr>
          <p:nvPr/>
        </p:nvSpPr>
        <p:spPr>
          <a:xfrm>
            <a:off x="4111565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AFECB66-4C20-809E-17EA-AB42AF798448}"/>
              </a:ext>
            </a:extLst>
          </p:cNvPr>
          <p:cNvSpPr/>
          <p:nvPr/>
        </p:nvSpPr>
        <p:spPr>
          <a:xfrm>
            <a:off x="5580955" y="185696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6751A68A-0030-5940-1CAD-8540432D841D}"/>
              </a:ext>
            </a:extLst>
          </p:cNvPr>
          <p:cNvSpPr txBox="1">
            <a:spLocks/>
          </p:cNvSpPr>
          <p:nvPr/>
        </p:nvSpPr>
        <p:spPr>
          <a:xfrm>
            <a:off x="5172269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1AE8542C-3AA0-9252-7348-605729951F1D}"/>
              </a:ext>
            </a:extLst>
          </p:cNvPr>
          <p:cNvSpPr txBox="1">
            <a:spLocks/>
          </p:cNvSpPr>
          <p:nvPr/>
        </p:nvSpPr>
        <p:spPr>
          <a:xfrm>
            <a:off x="5562413" y="120300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18DCB-5B33-1373-F0A7-90B1DEC581EF}"/>
              </a:ext>
            </a:extLst>
          </p:cNvPr>
          <p:cNvCxnSpPr>
            <a:cxnSpLocks/>
          </p:cNvCxnSpPr>
          <p:nvPr/>
        </p:nvCxnSpPr>
        <p:spPr>
          <a:xfrm>
            <a:off x="4533668" y="50665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9CD0CEBE-413B-4216-4658-B4694E36902F}"/>
              </a:ext>
            </a:extLst>
          </p:cNvPr>
          <p:cNvSpPr txBox="1">
            <a:spLocks/>
          </p:cNvSpPr>
          <p:nvPr/>
        </p:nvSpPr>
        <p:spPr>
          <a:xfrm>
            <a:off x="4594819" y="4207663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6D38D46F-516B-B8FF-ECEA-2CA15245D543}"/>
              </a:ext>
            </a:extLst>
          </p:cNvPr>
          <p:cNvSpPr txBox="1">
            <a:spLocks/>
          </p:cNvSpPr>
          <p:nvPr/>
        </p:nvSpPr>
        <p:spPr>
          <a:xfrm>
            <a:off x="6045667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FA7CA02-8FE4-46DE-AEA8-8F2A2867BF28}"/>
              </a:ext>
            </a:extLst>
          </p:cNvPr>
          <p:cNvSpPr/>
          <p:nvPr/>
        </p:nvSpPr>
        <p:spPr>
          <a:xfrm>
            <a:off x="7056187" y="184172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0B792EE9-3477-C507-8497-8AA146D8A733}"/>
              </a:ext>
            </a:extLst>
          </p:cNvPr>
          <p:cNvSpPr txBox="1">
            <a:spLocks/>
          </p:cNvSpPr>
          <p:nvPr/>
        </p:nvSpPr>
        <p:spPr>
          <a:xfrm>
            <a:off x="6647501" y="118166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46658421-5692-ED18-0647-86D0BD50D7C7}"/>
              </a:ext>
            </a:extLst>
          </p:cNvPr>
          <p:cNvSpPr txBox="1">
            <a:spLocks/>
          </p:cNvSpPr>
          <p:nvPr/>
        </p:nvSpPr>
        <p:spPr>
          <a:xfrm>
            <a:off x="7037645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35A35E-BC60-0715-B3CE-5E7DE5DE9FD9}"/>
              </a:ext>
            </a:extLst>
          </p:cNvPr>
          <p:cNvSpPr/>
          <p:nvPr/>
        </p:nvSpPr>
        <p:spPr>
          <a:xfrm>
            <a:off x="8507035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5261F701-1117-D990-222F-8647A9B3E2AA}"/>
              </a:ext>
            </a:extLst>
          </p:cNvPr>
          <p:cNvSpPr txBox="1">
            <a:spLocks/>
          </p:cNvSpPr>
          <p:nvPr/>
        </p:nvSpPr>
        <p:spPr>
          <a:xfrm>
            <a:off x="8098349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8BB6984E-CDD3-F372-1CD8-DB27DA13693A}"/>
              </a:ext>
            </a:extLst>
          </p:cNvPr>
          <p:cNvSpPr txBox="1">
            <a:spLocks/>
          </p:cNvSpPr>
          <p:nvPr/>
        </p:nvSpPr>
        <p:spPr>
          <a:xfrm>
            <a:off x="8488493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021A07-E7B9-EB38-7192-DCDBDE701417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A47561C9-F434-F98E-6D2D-2E2C2DAD09CA}"/>
              </a:ext>
            </a:extLst>
          </p:cNvPr>
          <p:cNvSpPr txBox="1">
            <a:spLocks/>
          </p:cNvSpPr>
          <p:nvPr/>
        </p:nvSpPr>
        <p:spPr>
          <a:xfrm>
            <a:off x="7520899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8C77B4D4-081A-2F0D-8CAA-0F93EC6D6DC2}"/>
              </a:ext>
            </a:extLst>
          </p:cNvPr>
          <p:cNvSpPr txBox="1">
            <a:spLocks/>
          </p:cNvSpPr>
          <p:nvPr/>
        </p:nvSpPr>
        <p:spPr>
          <a:xfrm>
            <a:off x="8971747" y="4195471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1BA7FFC5-E849-8CAA-39B2-F6142F35C16D}"/>
              </a:ext>
            </a:extLst>
          </p:cNvPr>
          <p:cNvSpPr/>
          <p:nvPr/>
        </p:nvSpPr>
        <p:spPr>
          <a:xfrm>
            <a:off x="9988363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DED575-2E35-3292-8D98-F5FFBB4B5791}"/>
              </a:ext>
            </a:extLst>
          </p:cNvPr>
          <p:cNvSpPr txBox="1">
            <a:spLocks/>
          </p:cNvSpPr>
          <p:nvPr/>
        </p:nvSpPr>
        <p:spPr>
          <a:xfrm>
            <a:off x="9579677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247EAF5F-20A0-87AC-3060-E735AF115512}"/>
              </a:ext>
            </a:extLst>
          </p:cNvPr>
          <p:cNvSpPr txBox="1">
            <a:spLocks/>
          </p:cNvSpPr>
          <p:nvPr/>
        </p:nvSpPr>
        <p:spPr>
          <a:xfrm>
            <a:off x="9969821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EA106C7-EE3D-2DCE-55E7-9D34F1C79334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0AC089-240A-BB02-561F-B09DF2E8D9E4}"/>
              </a:ext>
            </a:extLst>
          </p:cNvPr>
          <p:cNvCxnSpPr>
            <a:cxnSpLocks/>
          </p:cNvCxnSpPr>
          <p:nvPr/>
        </p:nvCxnSpPr>
        <p:spPr>
          <a:xfrm>
            <a:off x="10404624" y="449376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ontent Placeholder 2">
            <a:extLst>
              <a:ext uri="{FF2B5EF4-FFF2-40B4-BE49-F238E27FC236}">
                <a16:creationId xmlns:a16="http://schemas.microsoft.com/office/drawing/2014/main" id="{4B8A6278-1E06-6927-F2DA-ED2D836B5392}"/>
              </a:ext>
            </a:extLst>
          </p:cNvPr>
          <p:cNvSpPr txBox="1">
            <a:spLocks/>
          </p:cNvSpPr>
          <p:nvPr/>
        </p:nvSpPr>
        <p:spPr>
          <a:xfrm>
            <a:off x="10453075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57B081-0CD8-FE80-993A-1EF8B979315E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72B90C-109C-C78B-89E6-0763B6997390}"/>
              </a:ext>
            </a:extLst>
          </p:cNvPr>
          <p:cNvCxnSpPr>
            <a:cxnSpLocks/>
          </p:cNvCxnSpPr>
          <p:nvPr/>
        </p:nvCxnSpPr>
        <p:spPr>
          <a:xfrm>
            <a:off x="3558499" y="2997200"/>
            <a:ext cx="650889" cy="1911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1EE4CA3-7D2D-EB08-1A6F-977F809EDD0D}"/>
              </a:ext>
            </a:extLst>
          </p:cNvPr>
          <p:cNvCxnSpPr>
            <a:cxnSpLocks/>
          </p:cNvCxnSpPr>
          <p:nvPr/>
        </p:nvCxnSpPr>
        <p:spPr>
          <a:xfrm flipV="1">
            <a:off x="4967021" y="3511550"/>
            <a:ext cx="709193" cy="14541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28FFC93-C7AB-0B40-9B02-EED481A1CF97}"/>
              </a:ext>
            </a:extLst>
          </p:cNvPr>
          <p:cNvCxnSpPr>
            <a:cxnSpLocks/>
          </p:cNvCxnSpPr>
          <p:nvPr/>
        </p:nvCxnSpPr>
        <p:spPr>
          <a:xfrm>
            <a:off x="5968768" y="33774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459738-B8A2-3113-7F3F-B5D7F2377ECA}"/>
              </a:ext>
            </a:extLst>
          </p:cNvPr>
          <p:cNvCxnSpPr>
            <a:cxnSpLocks/>
          </p:cNvCxnSpPr>
          <p:nvPr/>
        </p:nvCxnSpPr>
        <p:spPr>
          <a:xfrm>
            <a:off x="6467761" y="3556000"/>
            <a:ext cx="660592" cy="19177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B69270-FD70-F9F5-DEA9-D4C833E8D64B}"/>
              </a:ext>
            </a:extLst>
          </p:cNvPr>
          <p:cNvCxnSpPr>
            <a:cxnSpLocks/>
          </p:cNvCxnSpPr>
          <p:nvPr/>
        </p:nvCxnSpPr>
        <p:spPr>
          <a:xfrm>
            <a:off x="7454668" y="56189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03EF1C-81E6-3EF1-D098-29BFA97CB82A}"/>
              </a:ext>
            </a:extLst>
          </p:cNvPr>
          <p:cNvCxnSpPr>
            <a:cxnSpLocks/>
          </p:cNvCxnSpPr>
          <p:nvPr/>
        </p:nvCxnSpPr>
        <p:spPr>
          <a:xfrm flipV="1">
            <a:off x="7899400" y="4038600"/>
            <a:ext cx="734665" cy="14795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4C12CB5-016B-B2E0-0AA6-ED0C087A4FC0}"/>
              </a:ext>
            </a:extLst>
          </p:cNvPr>
          <p:cNvCxnSpPr>
            <a:cxnSpLocks/>
          </p:cNvCxnSpPr>
          <p:nvPr/>
        </p:nvCxnSpPr>
        <p:spPr>
          <a:xfrm>
            <a:off x="8921518" y="39044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9968AF0-9EDE-B4A2-B746-4CAA03FC1975}"/>
              </a:ext>
            </a:extLst>
          </p:cNvPr>
          <p:cNvCxnSpPr>
            <a:cxnSpLocks/>
          </p:cNvCxnSpPr>
          <p:nvPr/>
        </p:nvCxnSpPr>
        <p:spPr>
          <a:xfrm>
            <a:off x="9448800" y="4006850"/>
            <a:ext cx="571500" cy="400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ACF3-6D86-D6B8-2B99-2B2D3CC3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1AC0-3E2A-52DC-5872-06CB5093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can we improve runtime?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02BA2AE2-5994-27F7-6B89-44D4E1070AE6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5B45-FC2E-6C84-EDEB-E4DC16D4FF7B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Suffix Array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Data structure to store the rotation information through the starting indexes of all the suffixes after sorting.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7F5610-616C-D99B-F092-8CA2A02F43E5}"/>
              </a:ext>
            </a:extLst>
          </p:cNvPr>
          <p:cNvSpPr txBox="1">
            <a:spLocks/>
          </p:cNvSpPr>
          <p:nvPr/>
        </p:nvSpPr>
        <p:spPr>
          <a:xfrm>
            <a:off x="2335867" y="2730202"/>
            <a:ext cx="3083299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DAE8D0-F9CB-DAF0-0825-203CB6FC639E}"/>
              </a:ext>
            </a:extLst>
          </p:cNvPr>
          <p:cNvSpPr txBox="1">
            <a:spLocks/>
          </p:cNvSpPr>
          <p:nvPr/>
        </p:nvSpPr>
        <p:spPr>
          <a:xfrm>
            <a:off x="1869416" y="2745289"/>
            <a:ext cx="360524" cy="39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FCCB90-C2A7-4DDA-3FBC-222CEB9D3C2D}"/>
              </a:ext>
            </a:extLst>
          </p:cNvPr>
          <p:cNvCxnSpPr>
            <a:cxnSpLocks/>
          </p:cNvCxnSpPr>
          <p:nvPr/>
        </p:nvCxnSpPr>
        <p:spPr>
          <a:xfrm>
            <a:off x="5170233" y="4711805"/>
            <a:ext cx="1665280" cy="754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01A2074-7BC3-FE8E-1A6B-86621AC067A0}"/>
              </a:ext>
            </a:extLst>
          </p:cNvPr>
          <p:cNvSpPr txBox="1">
            <a:spLocks/>
          </p:cNvSpPr>
          <p:nvPr/>
        </p:nvSpPr>
        <p:spPr>
          <a:xfrm>
            <a:off x="7550897" y="2715115"/>
            <a:ext cx="3083299" cy="399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anana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 spc="2000" dirty="0" err="1">
                <a:solidFill>
                  <a:prstClr val="white"/>
                </a:solidFill>
              </a:rPr>
              <a:t>na</a:t>
            </a:r>
            <a:r>
              <a:rPr lang="en-US" spc="2000" dirty="0">
                <a:solidFill>
                  <a:prstClr val="white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dirty="0">
                <a:solidFill>
                  <a:prstClr val="white"/>
                </a:solidFill>
              </a:rPr>
              <a:t>nana$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C506BF-9D57-2E26-8A52-5BF4E368FC51}"/>
              </a:ext>
            </a:extLst>
          </p:cNvPr>
          <p:cNvSpPr txBox="1">
            <a:spLocks/>
          </p:cNvSpPr>
          <p:nvPr/>
        </p:nvSpPr>
        <p:spPr>
          <a:xfrm>
            <a:off x="7084446" y="2730202"/>
            <a:ext cx="360524" cy="397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6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C3454F-11C3-FDB3-68BF-B16E3B00BE47}"/>
              </a:ext>
            </a:extLst>
          </p:cNvPr>
          <p:cNvCxnSpPr>
            <a:cxnSpLocks/>
          </p:cNvCxnSpPr>
          <p:nvPr/>
        </p:nvCxnSpPr>
        <p:spPr>
          <a:xfrm flipV="1">
            <a:off x="5603225" y="2054352"/>
            <a:ext cx="1232288" cy="10314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41EC5CD-A6AC-02B7-953A-BBBE0B4C2840}"/>
              </a:ext>
            </a:extLst>
          </p:cNvPr>
          <p:cNvSpPr txBox="1">
            <a:spLocks/>
          </p:cNvSpPr>
          <p:nvPr/>
        </p:nvSpPr>
        <p:spPr>
          <a:xfrm>
            <a:off x="7006223" y="1741387"/>
            <a:ext cx="3083299" cy="6465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800" dirty="0">
                <a:solidFill>
                  <a:srgbClr val="FF0000"/>
                </a:solidFill>
                <a:latin typeface="TW Cen MT"/>
              </a:rPr>
              <a:t>(6, 5, 3, 1, 0, 4, 3)</a:t>
            </a:r>
            <a:endParaRPr lang="en-US" sz="280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3D77A8-8E03-424E-1B7D-CA9B7BD7CDD1}"/>
              </a:ext>
            </a:extLst>
          </p:cNvPr>
          <p:cNvSpPr txBox="1">
            <a:spLocks/>
          </p:cNvSpPr>
          <p:nvPr/>
        </p:nvSpPr>
        <p:spPr>
          <a:xfrm>
            <a:off x="5367403" y="1261673"/>
            <a:ext cx="6382637" cy="485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This gives the same result for BWT, so where’s the speedup?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5BC9E4-3135-DE0E-11F0-DF4DDC4E0985}"/>
              </a:ext>
            </a:extLst>
          </p:cNvPr>
          <p:cNvSpPr/>
          <p:nvPr/>
        </p:nvSpPr>
        <p:spPr>
          <a:xfrm>
            <a:off x="1869416" y="2715115"/>
            <a:ext cx="8536456" cy="39933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6C1245-4471-D805-D25F-657B382053C6}"/>
              </a:ext>
            </a:extLst>
          </p:cNvPr>
          <p:cNvSpPr/>
          <p:nvPr/>
        </p:nvSpPr>
        <p:spPr>
          <a:xfrm>
            <a:off x="5367403" y="1248828"/>
            <a:ext cx="6199757" cy="48543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02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8" grpId="0"/>
      <p:bldP spid="20" grpId="0"/>
      <p:bldP spid="4" grpId="0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BA69-793E-42DA-55AC-B132FD321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381BF-B4BC-DEBB-3200-3B59BDEE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67E6EE59-1DED-29AE-6074-4C024E49CDB2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F8C8-12A0-40CC-FBA5-9515871F971F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55974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1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Split Suffixes by Modulo 3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 mod 3 = 1 or 2  [1, 2, 4, 5]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is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mod 3 = 0 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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[0, 3, 6]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98AD4D-A7C8-0307-FAC1-20F6D446FF1B}"/>
              </a:ext>
            </a:extLst>
          </p:cNvPr>
          <p:cNvSpPr txBox="1">
            <a:spLocks/>
          </p:cNvSpPr>
          <p:nvPr/>
        </p:nvSpPr>
        <p:spPr>
          <a:xfrm>
            <a:off x="1103578" y="2991997"/>
            <a:ext cx="676940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2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Represent each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by triplets (S[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], S[i+1], S[i+2])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Radix sort these triplets to get the order of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E7A9671-8279-3D93-110D-6C788D51F6E7}"/>
              </a:ext>
            </a:extLst>
          </p:cNvPr>
          <p:cNvSpPr txBox="1">
            <a:spLocks/>
          </p:cNvSpPr>
          <p:nvPr/>
        </p:nvSpPr>
        <p:spPr>
          <a:xfrm>
            <a:off x="1103578" y="1040349"/>
            <a:ext cx="3544622" cy="4949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Still using the example S = banana$</a:t>
            </a:r>
            <a:endParaRPr lang="en-US" sz="1800" dirty="0">
              <a:latin typeface="Tw Cen MT" panose="020B0602020104020603"/>
              <a:sym typeface="Wingdings" panose="05000000000000000000" pitchFamily="2" charset="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9B05CC-00AC-3A17-2561-5869A1054069}"/>
              </a:ext>
            </a:extLst>
          </p:cNvPr>
          <p:cNvSpPr txBox="1">
            <a:spLocks/>
          </p:cNvSpPr>
          <p:nvPr/>
        </p:nvSpPr>
        <p:spPr>
          <a:xfrm>
            <a:off x="1103578" y="4396441"/>
            <a:ext cx="6769406" cy="24279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3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Recurse on Reduced String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Map the sorted triplets to ranks and create a new string: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a$$  0, ana  1, 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na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$  2, nan  3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New string becomes [0, 1, 2, 3]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Recursively compute the suffix array of this new string (solves ties)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DC7E6A3-34CB-D6FA-F605-04B937B6D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64248"/>
              </p:ext>
            </p:extLst>
          </p:nvPr>
        </p:nvGraphicFramePr>
        <p:xfrm>
          <a:off x="7388352" y="1089196"/>
          <a:ext cx="24140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712">
                  <a:extLst>
                    <a:ext uri="{9D8B030D-6E8A-4147-A177-3AD203B41FA5}">
                      <a16:colId xmlns:a16="http://schemas.microsoft.com/office/drawing/2014/main" val="3178209179"/>
                    </a:ext>
                  </a:extLst>
                </a:gridCol>
                <a:gridCol w="1289304">
                  <a:extLst>
                    <a:ext uri="{9D8B030D-6E8A-4147-A177-3AD203B41FA5}">
                      <a16:colId xmlns:a16="http://schemas.microsoft.com/office/drawing/2014/main" val="110004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Triplet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62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n,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6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4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(n, a,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7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(a, $, 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891846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EC981D-5A7E-43E5-5966-F6B6B94401BE}"/>
              </a:ext>
            </a:extLst>
          </p:cNvPr>
          <p:cNvCxnSpPr>
            <a:cxnSpLocks/>
          </p:cNvCxnSpPr>
          <p:nvPr/>
        </p:nvCxnSpPr>
        <p:spPr>
          <a:xfrm flipV="1">
            <a:off x="5486400" y="2100049"/>
            <a:ext cx="1707720" cy="13989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FFE5A3-0B50-5444-9CB7-DE833782ED69}"/>
              </a:ext>
            </a:extLst>
          </p:cNvPr>
          <p:cNvCxnSpPr>
            <a:cxnSpLocks/>
          </p:cNvCxnSpPr>
          <p:nvPr/>
        </p:nvCxnSpPr>
        <p:spPr>
          <a:xfrm flipV="1">
            <a:off x="7324345" y="3766161"/>
            <a:ext cx="1417319" cy="34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393AF36-75B8-0607-AAF9-DB279EF1D595}"/>
              </a:ext>
            </a:extLst>
          </p:cNvPr>
          <p:cNvSpPr txBox="1">
            <a:spLocks/>
          </p:cNvSpPr>
          <p:nvPr/>
        </p:nvSpPr>
        <p:spPr>
          <a:xfrm>
            <a:off x="8747558" y="3498964"/>
            <a:ext cx="3127248" cy="534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Sorted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[5, 1, 4, 2]</a:t>
            </a:r>
          </a:p>
        </p:txBody>
      </p:sp>
    </p:spTree>
    <p:extLst>
      <p:ext uri="{BB962C8B-B14F-4D97-AF65-F5344CB8AC3E}">
        <p14:creationId xmlns:p14="http://schemas.microsoft.com/office/powerpoint/2010/main" val="36089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3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B882D-4753-B505-8352-ECEEF91EE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66B8-AEE4-0C40-4DFA-8A25E73B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Suffix array construction (dc3)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10F81FB3-3EA8-FC76-1A3A-3E3548FD555B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3E49EEB-5A56-4B89-13F8-73D54946D7F7}"/>
              </a:ext>
            </a:extLst>
          </p:cNvPr>
          <p:cNvSpPr txBox="1">
            <a:spLocks/>
          </p:cNvSpPr>
          <p:nvPr/>
        </p:nvSpPr>
        <p:spPr>
          <a:xfrm>
            <a:off x="1103578" y="1287122"/>
            <a:ext cx="9183422" cy="24344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4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Sort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using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The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 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positions are [0, 3, 6]. To compare two positions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j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Compare S[</a:t>
            </a:r>
            <a:r>
              <a:rPr lang="en-US" sz="14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] vs S[j]</a:t>
            </a:r>
          </a:p>
          <a:p>
            <a:pPr lvl="1">
              <a:defRPr/>
            </a:pP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If equal, compare the suffixes starting at i+1 and j+1 (already sorted in </a:t>
            </a:r>
            <a:r>
              <a:rPr lang="en-US" sz="14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400" dirty="0">
                <a:latin typeface="Tw Cen MT" panose="020B0602020104020603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0 is b,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3 is a, </a:t>
            </a:r>
            <a:r>
              <a:rPr lang="en-US" sz="1800" dirty="0" err="1">
                <a:latin typeface="Tw Cen MT" panose="020B0602020104020603"/>
                <a:sym typeface="Wingdings" panose="05000000000000000000" pitchFamily="2" charset="2"/>
              </a:rPr>
              <a:t>i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= 6 is $</a:t>
            </a:r>
          </a:p>
          <a:p>
            <a:pPr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a &lt; b so 3 comes before 0, $ &lt; a so 6 comes first  [6, 3, 0]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B453D4-00F6-6254-B440-8833419E480E}"/>
              </a:ext>
            </a:extLst>
          </p:cNvPr>
          <p:cNvCxnSpPr>
            <a:cxnSpLocks/>
          </p:cNvCxnSpPr>
          <p:nvPr/>
        </p:nvCxnSpPr>
        <p:spPr>
          <a:xfrm flipV="1">
            <a:off x="8041630" y="2189211"/>
            <a:ext cx="543880" cy="347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AA7D5-515E-FD74-7032-25DF88BB65BD}"/>
              </a:ext>
            </a:extLst>
          </p:cNvPr>
          <p:cNvSpPr txBox="1">
            <a:spLocks/>
          </p:cNvSpPr>
          <p:nvPr/>
        </p:nvSpPr>
        <p:spPr>
          <a:xfrm>
            <a:off x="8518957" y="1236842"/>
            <a:ext cx="3127248" cy="97876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This works because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suffixes start with a character followed by a suffix in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, which is already sorted so comparisons are O(1)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76205-53DF-F2FB-AD6E-FE8406F965B5}"/>
              </a:ext>
            </a:extLst>
          </p:cNvPr>
          <p:cNvSpPr txBox="1">
            <a:spLocks/>
          </p:cNvSpPr>
          <p:nvPr/>
        </p:nvSpPr>
        <p:spPr>
          <a:xfrm>
            <a:off x="1103578" y="3721608"/>
            <a:ext cx="9183422" cy="5550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noProof="0" dirty="0">
                <a:solidFill>
                  <a:prstClr val="white"/>
                </a:solidFill>
                <a:latin typeface="Tw Cen MT" panose="020B0602020104020603"/>
              </a:rPr>
              <a:t>Step 5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: Merge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0 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[6, 3, 0]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and </a:t>
            </a:r>
            <a:r>
              <a:rPr lang="en-US" sz="1800" noProof="0" dirty="0">
                <a:solidFill>
                  <a:srgbClr val="FF0000"/>
                </a:solidFill>
                <a:latin typeface="Tw Cen MT" panose="020B0602020104020603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[5, 1, 4, 2] by comparing suffixes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2ADFE-A6CC-D131-1450-4321BAABFF8C}"/>
              </a:ext>
            </a:extLst>
          </p:cNvPr>
          <p:cNvSpPr txBox="1">
            <a:spLocks/>
          </p:cNvSpPr>
          <p:nvPr/>
        </p:nvSpPr>
        <p:spPr>
          <a:xfrm>
            <a:off x="1103578" y="4368070"/>
            <a:ext cx="9183422" cy="23070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Why DC3 runs in </a:t>
            </a:r>
            <a:r>
              <a:rPr lang="en-US" sz="1800" noProof="0" dirty="0">
                <a:solidFill>
                  <a:srgbClr val="00B0F0"/>
                </a:solidFill>
                <a:latin typeface="Tw Cen MT" panose="020B0602020104020603"/>
              </a:rPr>
              <a:t>O(n)</a:t>
            </a:r>
            <a:r>
              <a:rPr lang="en-US" sz="1800" noProof="0" dirty="0">
                <a:solidFill>
                  <a:prstClr val="white"/>
                </a:solidFill>
                <a:latin typeface="Tw Cen MT" panose="020B0602020104020603"/>
              </a:rPr>
              <a:t> time?</a:t>
            </a:r>
            <a:endParaRPr lang="en-US" sz="1800" noProof="0" dirty="0">
              <a:solidFill>
                <a:srgbClr val="FF0000"/>
              </a:solidFill>
              <a:latin typeface="Tw Cen MT" panose="020B0602020104020603"/>
            </a:endParaRP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Radix Sort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sorting triplets takes O(n) time (fixed-length keys)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Recursion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the reduced string has size 2n/3, so T(n) = T(2n/3) + O(n)  T(n) = O(n)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Induced Sorting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0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is sorted in O(n) using precomputed </a:t>
            </a:r>
            <a:r>
              <a:rPr lang="en-US" sz="1800" dirty="0">
                <a:solidFill>
                  <a:srgbClr val="FF0000"/>
                </a:solidFill>
                <a:latin typeface="Tw Cen MT" panose="020B0602020104020603"/>
                <a:sym typeface="Wingdings" panose="05000000000000000000" pitchFamily="2" charset="2"/>
              </a:rPr>
              <a:t>Group 1+2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 order</a:t>
            </a:r>
          </a:p>
          <a:p>
            <a:pPr marL="342900" indent="-342900">
              <a:buAutoNum type="arabicParenR"/>
              <a:defRPr/>
            </a:pPr>
            <a:r>
              <a:rPr lang="en-US" sz="1800" u="sng" dirty="0">
                <a:latin typeface="Tw Cen MT" panose="020B0602020104020603"/>
                <a:sym typeface="Wingdings" panose="05000000000000000000" pitchFamily="2" charset="2"/>
              </a:rPr>
              <a:t>Merge Step</a:t>
            </a:r>
            <a:r>
              <a:rPr lang="en-US" sz="1800" dirty="0">
                <a:latin typeface="Tw Cen MT" panose="020B0602020104020603"/>
                <a:sym typeface="Wingdings" panose="05000000000000000000" pitchFamily="2" charset="2"/>
              </a:rPr>
              <a:t>: each comparison is O(1) due to precomputed ranks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43DA5-121C-A4C5-18EB-C93884FFEADF}"/>
              </a:ext>
            </a:extLst>
          </p:cNvPr>
          <p:cNvCxnSpPr>
            <a:cxnSpLocks/>
          </p:cNvCxnSpPr>
          <p:nvPr/>
        </p:nvCxnSpPr>
        <p:spPr>
          <a:xfrm>
            <a:off x="1103578" y="4272466"/>
            <a:ext cx="7866686" cy="41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ECC2-68DF-D857-798B-F8406F1D0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5DF4-6154-C665-AA43-2F257852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11760F-D6FB-890C-D514-26535E399E3A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41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Burrows-Wheeler Transform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is a reversible text transformation that rearranges characters in a string to group similar characters together, enabling more efficient compression.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Original Naive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</a:t>
            </a:r>
            <a:r>
              <a:rPr lang="en-US" sz="2000" dirty="0" err="1">
                <a:solidFill>
                  <a:prstClr val="white"/>
                </a:solidFill>
                <a:latin typeface="Tw Cen MT" panose="020B0602020104020603"/>
              </a:rPr>
              <a:t>nlogn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), space is O(</a:t>
            </a:r>
            <a:r>
              <a:rPr lang="en-US" sz="2000" dirty="0" err="1">
                <a:solidFill>
                  <a:prstClr val="white"/>
                </a:solidFill>
                <a:latin typeface="Tw Cen MT" panose="020B0602020104020603"/>
              </a:rPr>
              <a:t>nlogn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Suffix Array Optimization </a:t>
            </a: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O(n), space is O(n)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When to use: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For data containing frequent redundant substrings; otherwise, BWT is useless</a:t>
            </a:r>
          </a:p>
          <a:p>
            <a:pPr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Combines best with: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Run-length encoding based on the compression algorithms simulated</a:t>
            </a:r>
          </a:p>
          <a:p>
            <a:pPr marL="0" indent="0">
              <a:buNone/>
              <a:defRPr/>
            </a:pPr>
            <a:endParaRPr lang="en-US" sz="2000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08951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3D0A-0832-69D2-3F01-7F73A618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972-74F2-E641-C448-D02B4C1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1EF89-B2B3-9AE4-745A-24ECFF42E2F3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32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Goal: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Given a string, rearrange the elements of the string to cluster similar characters together.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Why: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Compression algorithms work best with redundant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Twist: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How do we recover information? We need to be able to reverse the transform.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25C81C-62CA-A62E-544D-5117D86A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31"/>
              </p:ext>
            </p:extLst>
          </p:nvPr>
        </p:nvGraphicFramePr>
        <p:xfrm>
          <a:off x="2967449" y="3715947"/>
          <a:ext cx="625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961">
                  <a:extLst>
                    <a:ext uri="{9D8B030D-6E8A-4147-A177-3AD203B41FA5}">
                      <a16:colId xmlns:a16="http://schemas.microsoft.com/office/drawing/2014/main" val="2446610320"/>
                    </a:ext>
                  </a:extLst>
                </a:gridCol>
                <a:gridCol w="3126961">
                  <a:extLst>
                    <a:ext uri="{9D8B030D-6E8A-4147-A177-3AD203B41FA5}">
                      <a16:colId xmlns:a16="http://schemas.microsoft.com/office/drawing/2014/main" val="422411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with BWT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annb$aa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3906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C843F8-DCF3-F1A2-5109-8EDAFBEA9144}"/>
              </a:ext>
            </a:extLst>
          </p:cNvPr>
          <p:cNvSpPr txBox="1">
            <a:spLocks/>
          </p:cNvSpPr>
          <p:nvPr/>
        </p:nvSpPr>
        <p:spPr>
          <a:xfrm>
            <a:off x="4043841" y="5599338"/>
            <a:ext cx="5624376" cy="55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Process: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original string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BWT  compression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3594E-5BCF-8455-E401-6F28E6659602}"/>
              </a:ext>
            </a:extLst>
          </p:cNvPr>
          <p:cNvCxnSpPr>
            <a:cxnSpLocks/>
          </p:cNvCxnSpPr>
          <p:nvPr/>
        </p:nvCxnSpPr>
        <p:spPr>
          <a:xfrm flipH="1" flipV="1">
            <a:off x="6094410" y="4632606"/>
            <a:ext cx="489270" cy="84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5BB4-A1FC-3B8A-456B-9D4001DB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6BA-42BD-533F-94D7-8AF43B9E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Forward 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BA3B-6943-2595-144F-B1CDAD7615AB}"/>
              </a:ext>
            </a:extLst>
          </p:cNvPr>
          <p:cNvSpPr txBox="1">
            <a:spLocks/>
          </p:cNvSpPr>
          <p:nvPr/>
        </p:nvSpPr>
        <p:spPr>
          <a:xfrm>
            <a:off x="1103579" y="5013531"/>
            <a:ext cx="2704363" cy="1086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Rotation: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Move the last character to the front of the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07F23-E7E3-AEB3-3289-69563B82DC4D}"/>
              </a:ext>
            </a:extLst>
          </p:cNvPr>
          <p:cNvCxnSpPr>
            <a:cxnSpLocks/>
          </p:cNvCxnSpPr>
          <p:nvPr/>
        </p:nvCxnSpPr>
        <p:spPr>
          <a:xfrm flipH="1" flipV="1">
            <a:off x="1972370" y="4261197"/>
            <a:ext cx="170466" cy="64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E1A9C-23A0-9C6F-AF5F-BB3083F9C253}"/>
              </a:ext>
            </a:extLst>
          </p:cNvPr>
          <p:cNvSpPr/>
          <p:nvPr/>
        </p:nvSpPr>
        <p:spPr>
          <a:xfrm>
            <a:off x="3994350" y="1807686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F64BF6-5AC2-1D6D-9BFC-19D1BEA65EAE}"/>
              </a:ext>
            </a:extLst>
          </p:cNvPr>
          <p:cNvSpPr txBox="1">
            <a:spLocks/>
          </p:cNvSpPr>
          <p:nvPr/>
        </p:nvSpPr>
        <p:spPr>
          <a:xfrm>
            <a:off x="4111743" y="1893148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anana$b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0B29FA-2E2A-6B76-842E-9D07BC04149E}"/>
              </a:ext>
            </a:extLst>
          </p:cNvPr>
          <p:cNvSpPr txBox="1">
            <a:spLocks/>
          </p:cNvSpPr>
          <p:nvPr/>
        </p:nvSpPr>
        <p:spPr>
          <a:xfrm>
            <a:off x="3212538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1) Full list of rotated strings: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345296-AC16-E197-D974-2AF6A74411A8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2EEBC0-5ACF-DAA0-6A12-771A7D85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44234" r="41150" b="37490"/>
          <a:stretch/>
        </p:blipFill>
        <p:spPr>
          <a:xfrm>
            <a:off x="890329" y="2884967"/>
            <a:ext cx="2164082" cy="125340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5044D28-CFF4-FC48-D4E0-8B7CAD6E6247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691735-01E0-B29F-E742-3BB9CDA84F30}"/>
              </a:ext>
            </a:extLst>
          </p:cNvPr>
          <p:cNvSpPr txBox="1">
            <a:spLocks/>
          </p:cNvSpPr>
          <p:nvPr/>
        </p:nvSpPr>
        <p:spPr>
          <a:xfrm>
            <a:off x="31978" y="1242818"/>
            <a:ext cx="3975521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i="1" u="sng" dirty="0">
                <a:solidFill>
                  <a:prstClr val="white"/>
                </a:solidFill>
                <a:latin typeface="TW Cen MT"/>
              </a:rPr>
              <a:t>0.5) Add $ to the end: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E054B-D72A-12BF-BBC3-7C8C6FF2D21F}"/>
              </a:ext>
            </a:extLst>
          </p:cNvPr>
          <p:cNvSpPr/>
          <p:nvPr/>
        </p:nvSpPr>
        <p:spPr>
          <a:xfrm>
            <a:off x="980675" y="1807687"/>
            <a:ext cx="1901953" cy="80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FB1C76-4F36-3A59-98C1-841569C9C8AA}"/>
              </a:ext>
            </a:extLst>
          </p:cNvPr>
          <p:cNvSpPr txBox="1">
            <a:spLocks/>
          </p:cNvSpPr>
          <p:nvPr/>
        </p:nvSpPr>
        <p:spPr>
          <a:xfrm>
            <a:off x="1215462" y="1893148"/>
            <a:ext cx="1432375" cy="6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D5096-4593-B670-6216-E2538A3ED492}"/>
              </a:ext>
            </a:extLst>
          </p:cNvPr>
          <p:cNvCxnSpPr>
            <a:cxnSpLocks/>
          </p:cNvCxnSpPr>
          <p:nvPr/>
        </p:nvCxnSpPr>
        <p:spPr>
          <a:xfrm>
            <a:off x="3289901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0FC38-0B0A-F2E3-3604-68BC262351BC}"/>
              </a:ext>
            </a:extLst>
          </p:cNvPr>
          <p:cNvCxnSpPr>
            <a:cxnSpLocks/>
          </p:cNvCxnSpPr>
          <p:nvPr/>
        </p:nvCxnSpPr>
        <p:spPr>
          <a:xfrm>
            <a:off x="5895165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8C6176-9F7D-02D5-1A6B-565C49427884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71A44-594B-1752-BA1F-8B526DA69436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annb$aa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99E97-62F4-2B91-D86A-01990F1BE216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EF49A-3D0A-208E-B8F6-950190743A95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BD5D34-8A0B-4A24-E535-7558EEE81726}"/>
              </a:ext>
            </a:extLst>
          </p:cNvPr>
          <p:cNvSpPr txBox="1">
            <a:spLocks/>
          </p:cNvSpPr>
          <p:nvPr/>
        </p:nvSpPr>
        <p:spPr>
          <a:xfrm>
            <a:off x="8808517" y="4938254"/>
            <a:ext cx="2589874" cy="184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Final string: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BWT attempts to create runs of similar characters (</a:t>
            </a:r>
            <a:r>
              <a:rPr lang="en-US" sz="2000" u="sng" noProof="0">
                <a:solidFill>
                  <a:prstClr val="white"/>
                </a:solidFill>
                <a:latin typeface="Tw Cen MT" panose="020B0602020104020603"/>
              </a:rPr>
              <a:t>not perfect!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2400" b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2938C-4E96-8DBA-248E-45AB575A8221}"/>
              </a:ext>
            </a:extLst>
          </p:cNvPr>
          <p:cNvCxnSpPr>
            <a:cxnSpLocks/>
          </p:cNvCxnSpPr>
          <p:nvPr/>
        </p:nvCxnSpPr>
        <p:spPr>
          <a:xfrm flipV="1">
            <a:off x="9892145" y="3738236"/>
            <a:ext cx="263515" cy="10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1" grpId="0"/>
      <p:bldP spid="40" grpId="0"/>
      <p:bldP spid="7" grpId="0" animBg="1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CDD-6CC6-1BD5-9DA9-1CEC23F0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4D-5174-4412-7805-5493CA1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how does clustering work?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1DE479-7406-C49B-D577-9312527B2B2A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E628429-E5A9-DFDE-EC71-142624BFD785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24CC3-07F9-2028-541F-5F846F15A843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AE3D2F-42AC-5B7B-3AC1-F654D8236D65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112C8-CF75-44A1-C3BB-58EE4F979754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7176E-323F-C999-D46E-DC066247D102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F70A40-8CF3-1905-5015-08453917E302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Intuition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When a character is followed by a similar substring, those substrings will be next to each other in the sorted list.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A82572-6970-6E64-EE7D-FC4184F44CF3}"/>
              </a:ext>
            </a:extLst>
          </p:cNvPr>
          <p:cNvSpPr/>
          <p:nvPr/>
        </p:nvSpPr>
        <p:spPr>
          <a:xfrm>
            <a:off x="6145697" y="2611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CFBE-E533-8DDB-F069-210AF43A47B1}"/>
              </a:ext>
            </a:extLst>
          </p:cNvPr>
          <p:cNvSpPr txBox="1">
            <a:spLocks/>
          </p:cNvSpPr>
          <p:nvPr/>
        </p:nvSpPr>
        <p:spPr>
          <a:xfrm>
            <a:off x="5565125" y="2765163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B2703B-B70A-987B-5A89-24E1A33E33A6}"/>
              </a:ext>
            </a:extLst>
          </p:cNvPr>
          <p:cNvSpPr/>
          <p:nvPr/>
        </p:nvSpPr>
        <p:spPr>
          <a:xfrm>
            <a:off x="6145697" y="4897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EE935-2BDD-A803-A114-6FAFBDCB0542}"/>
              </a:ext>
            </a:extLst>
          </p:cNvPr>
          <p:cNvSpPr txBox="1">
            <a:spLocks/>
          </p:cNvSpPr>
          <p:nvPr/>
        </p:nvSpPr>
        <p:spPr>
          <a:xfrm>
            <a:off x="5460350" y="5041638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FFFF00"/>
                </a:solidFill>
              </a:rPr>
              <a:t>a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C7E69A-1DB1-3795-33B8-5DE1A4EF1CF4}"/>
              </a:ext>
            </a:extLst>
          </p:cNvPr>
          <p:cNvSpPr txBox="1">
            <a:spLocks/>
          </p:cNvSpPr>
          <p:nvPr/>
        </p:nvSpPr>
        <p:spPr>
          <a:xfrm>
            <a:off x="1103579" y="3124585"/>
            <a:ext cx="4499646" cy="1904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w Cen MT" panose="020B0602020104020603"/>
              </a:rPr>
              <a:t>Both </a:t>
            </a:r>
            <a:r>
              <a:rPr lang="en-US" dirty="0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>
                <a:latin typeface="Tw Cen MT" panose="020B0602020104020603"/>
              </a:rPr>
              <a:t>’s are followed by an </a:t>
            </a:r>
            <a:r>
              <a:rPr lang="en-US" dirty="0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, so they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be next to each other in the final string. The </a:t>
            </a:r>
            <a:r>
              <a:rPr kumimoji="0" lang="en-US" sz="2400" b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</a:t>
            </a:r>
            <a:r>
              <a:rPr lang="en-US" dirty="0">
                <a:latin typeface="Tw Cen MT" panose="020B0602020104020603"/>
              </a:rPr>
              <a:t>me is true for the two </a:t>
            </a:r>
            <a:r>
              <a:rPr lang="en-US" dirty="0">
                <a:solidFill>
                  <a:srgbClr val="FFFF0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’s being followed by </a:t>
            </a:r>
            <a:r>
              <a:rPr lang="en-US" dirty="0" err="1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 err="1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 err="1">
                <a:latin typeface="Tw Cen MT" panose="020B0602020104020603"/>
              </a:rPr>
              <a:t>.</a:t>
            </a:r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2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7" grpId="0" animBg="1"/>
      <p:bldP spid="9" grpId="0"/>
      <p:bldP spid="14" grpId="0"/>
      <p:bldP spid="3" grpId="0" animBg="1"/>
      <p:bldP spid="4" grpId="0"/>
      <p:bldP spid="5" grpId="0" animBg="1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4E6F-999E-0201-0E87-7F16089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73FF-A7B1-FB50-4FA5-C6F3B6ED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Compression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FADE-932B-8E14-4177-02D3FA0988B2}"/>
              </a:ext>
            </a:extLst>
          </p:cNvPr>
          <p:cNvSpPr txBox="1">
            <a:spLocks/>
          </p:cNvSpPr>
          <p:nvPr/>
        </p:nvSpPr>
        <p:spPr>
          <a:xfrm>
            <a:off x="3381692" y="3172380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4E9EEF-60B1-611F-948D-468D195DCBD3}"/>
              </a:ext>
            </a:extLst>
          </p:cNvPr>
          <p:cNvCxnSpPr>
            <a:cxnSpLocks/>
          </p:cNvCxnSpPr>
          <p:nvPr/>
        </p:nvCxnSpPr>
        <p:spPr>
          <a:xfrm>
            <a:off x="5429650" y="3602593"/>
            <a:ext cx="861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7659B-EEFD-EBD2-6468-45E15FFDE335}"/>
              </a:ext>
            </a:extLst>
          </p:cNvPr>
          <p:cNvSpPr txBox="1">
            <a:spLocks/>
          </p:cNvSpPr>
          <p:nvPr/>
        </p:nvSpPr>
        <p:spPr>
          <a:xfrm>
            <a:off x="6368732" y="3172380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n2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DCC532-EC28-47D2-9DE3-0294C51D51F8}"/>
              </a:ext>
            </a:extLst>
          </p:cNvPr>
          <p:cNvSpPr txBox="1">
            <a:spLocks/>
          </p:cNvSpPr>
          <p:nvPr/>
        </p:nvSpPr>
        <p:spPr>
          <a:xfrm>
            <a:off x="2122736" y="10538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Run-Length Encoding (RLE)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21695-E9AD-53B2-1E75-B86AEAD0A6B1}"/>
              </a:ext>
            </a:extLst>
          </p:cNvPr>
          <p:cNvSpPr txBox="1">
            <a:spLocks/>
          </p:cNvSpPr>
          <p:nvPr/>
        </p:nvSpPr>
        <p:spPr>
          <a:xfrm>
            <a:off x="1396286" y="1446756"/>
            <a:ext cx="9396247" cy="10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prstClr val="white"/>
                </a:solidFill>
                <a:latin typeface="Tw Cen MT" panose="020B0602020104020603"/>
              </a:rPr>
              <a:t>Run-length encoding is a simple compression technique that replaces consecutive repeated characters with a single instance of the character followed by the number of times it repeats. This compression works best when the same characters appear many times in a row.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25E1E7-E5C9-EB43-4B04-03269507CB51}"/>
              </a:ext>
            </a:extLst>
          </p:cNvPr>
          <p:cNvSpPr txBox="1">
            <a:spLocks/>
          </p:cNvSpPr>
          <p:nvPr/>
        </p:nvSpPr>
        <p:spPr>
          <a:xfrm>
            <a:off x="4310090" y="5294190"/>
            <a:ext cx="4452910" cy="106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reduction will be more significant for strings with MANY repeated substrings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882E80-ACA6-F35C-8EEA-7C6EF75F705A}"/>
              </a:ext>
            </a:extLst>
          </p:cNvPr>
          <p:cNvCxnSpPr>
            <a:cxnSpLocks/>
          </p:cNvCxnSpPr>
          <p:nvPr/>
        </p:nvCxnSpPr>
        <p:spPr>
          <a:xfrm flipV="1">
            <a:off x="6531934" y="3937556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86E88-94F4-47C8-57AE-2D8E970F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Simulation Measuring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𝑐𝑜𝑚𝑝𝑟𝑒𝑠𝑠𝑒𝑑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num>
                      <m:den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𝑜𝑟𝑖𝑔𝑖𝑛𝑎𝑙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𝑠𝑡𝑟𝑖𝑛𝑔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𝑙𝑒𝑛𝑔𝑡h</m:t>
                        </m:r>
                      </m:den>
                    </m:f>
                    <m:r>
                      <a:rPr kumimoji="0" lang="en-US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∗100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5FD625-66BF-BDF5-F1E2-3EFC0A663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28903"/>
                <a:ext cx="9905998" cy="860425"/>
              </a:xfrm>
              <a:blipFill>
                <a:blip r:embed="rId2"/>
                <a:stretch>
                  <a:fillRect t="-638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35DE97-424B-E147-ACAD-B1281162C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35363"/>
              </p:ext>
            </p:extLst>
          </p:nvPr>
        </p:nvGraphicFramePr>
        <p:xfrm>
          <a:off x="1645887" y="2698292"/>
          <a:ext cx="8897047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30">
                  <a:extLst>
                    <a:ext uri="{9D8B030D-6E8A-4147-A177-3AD203B41FA5}">
                      <a16:colId xmlns:a16="http://schemas.microsoft.com/office/drawing/2014/main" val="2970103831"/>
                    </a:ext>
                  </a:extLst>
                </a:gridCol>
                <a:gridCol w="1578007">
                  <a:extLst>
                    <a:ext uri="{9D8B030D-6E8A-4147-A177-3AD203B41FA5}">
                      <a16:colId xmlns:a16="http://schemas.microsoft.com/office/drawing/2014/main" val="1230452881"/>
                    </a:ext>
                  </a:extLst>
                </a:gridCol>
                <a:gridCol w="1523170">
                  <a:extLst>
                    <a:ext uri="{9D8B030D-6E8A-4147-A177-3AD203B41FA5}">
                      <a16:colId xmlns:a16="http://schemas.microsoft.com/office/drawing/2014/main" val="3937009695"/>
                    </a:ext>
                  </a:extLst>
                </a:gridCol>
                <a:gridCol w="1567404">
                  <a:extLst>
                    <a:ext uri="{9D8B030D-6E8A-4147-A177-3AD203B41FA5}">
                      <a16:colId xmlns:a16="http://schemas.microsoft.com/office/drawing/2014/main" val="276685886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320081270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Substrings Likely Repeated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1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Compression Algorithm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Run-Length Encoding (RLE)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Huffman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34375.87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34369.04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Move-to-Front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Arithmetic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Lempel-Ziv (LZ77 / LZ78)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341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5CC944-2F85-6704-F2EE-2FCD0E3938BA}"/>
              </a:ext>
            </a:extLst>
          </p:cNvPr>
          <p:cNvSpPr txBox="1">
            <a:spLocks/>
          </p:cNvSpPr>
          <p:nvPr/>
        </p:nvSpPr>
        <p:spPr>
          <a:xfrm>
            <a:off x="1093448" y="1273020"/>
            <a:ext cx="10001923" cy="7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Simulation: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Compression algorithms run on 5,000 randomized strings (5,000 characters in length).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BFC8-5B75-FBC8-80B5-C891170A447A}"/>
              </a:ext>
            </a:extLst>
          </p:cNvPr>
          <p:cNvSpPr txBox="1">
            <a:spLocks/>
          </p:cNvSpPr>
          <p:nvPr/>
        </p:nvSpPr>
        <p:spPr>
          <a:xfrm>
            <a:off x="1645887" y="6043039"/>
            <a:ext cx="4626897" cy="586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Overhead from additional metadata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0D258D4-D0E0-6EFF-48F8-841F8B67D02B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V="1">
            <a:off x="850064" y="4809415"/>
            <a:ext cx="2533512" cy="941865"/>
          </a:xfrm>
          <a:prstGeom prst="bentConnector4">
            <a:avLst>
              <a:gd name="adj1" fmla="val -4471"/>
              <a:gd name="adj2" fmla="val 1766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A1A49C2-108C-7999-F8CE-76D950E5D298}"/>
              </a:ext>
            </a:extLst>
          </p:cNvPr>
          <p:cNvSpPr txBox="1">
            <a:spLocks/>
          </p:cNvSpPr>
          <p:nvPr/>
        </p:nvSpPr>
        <p:spPr>
          <a:xfrm>
            <a:off x="5093208" y="1830804"/>
            <a:ext cx="4334256" cy="890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Repeating substrings leads to repeating characters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with BWT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FCF39FE-22BD-6205-1478-B6F11945AF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886" y="2316378"/>
            <a:ext cx="3447322" cy="1314166"/>
          </a:xfrm>
          <a:prstGeom prst="bentConnector3">
            <a:avLst>
              <a:gd name="adj1" fmla="val 12108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E3A4827D-61F5-4652-2D41-1CF2D0FAF53A}"/>
              </a:ext>
            </a:extLst>
          </p:cNvPr>
          <p:cNvSpPr txBox="1">
            <a:spLocks/>
          </p:cNvSpPr>
          <p:nvPr/>
        </p:nvSpPr>
        <p:spPr>
          <a:xfrm>
            <a:off x="8924544" y="5870717"/>
            <a:ext cx="1527048" cy="6563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Not great!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27168BB-D48A-2D25-0DA2-4CD17DCCBB28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10451592" y="4397640"/>
            <a:ext cx="91342" cy="1801268"/>
          </a:xfrm>
          <a:prstGeom prst="bentConnector3">
            <a:avLst>
              <a:gd name="adj1" fmla="val 82077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B2480F-827D-4C2A-A802-6816471CFE8F}"/>
              </a:ext>
            </a:extLst>
          </p:cNvPr>
          <p:cNvCxnSpPr>
            <a:cxnSpLocks/>
          </p:cNvCxnSpPr>
          <p:nvPr/>
        </p:nvCxnSpPr>
        <p:spPr>
          <a:xfrm flipH="1">
            <a:off x="10542934" y="477716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12D7AF7-95E5-2821-8B97-ADA236FA23D6}"/>
              </a:ext>
            </a:extLst>
          </p:cNvPr>
          <p:cNvCxnSpPr>
            <a:cxnSpLocks/>
          </p:cNvCxnSpPr>
          <p:nvPr/>
        </p:nvCxnSpPr>
        <p:spPr>
          <a:xfrm flipH="1">
            <a:off x="10542934" y="5151022"/>
            <a:ext cx="6632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5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FA36-D80B-A014-C6B8-98C07827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676-9A2C-FEC6-36EB-EF33236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Redundancy visualized</a:t>
            </a:r>
          </a:p>
        </p:txBody>
      </p:sp>
      <p:pic>
        <p:nvPicPr>
          <p:cNvPr id="4" name="Picture 3" descr="A graph with a line">
            <a:extLst>
              <a:ext uri="{FF2B5EF4-FFF2-40B4-BE49-F238E27FC236}">
                <a16:creationId xmlns:a16="http://schemas.microsoft.com/office/drawing/2014/main" id="{767D8D45-EF4B-C0EE-CACC-6936F2D9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6429" r="6972" b="3000"/>
          <a:stretch/>
        </p:blipFill>
        <p:spPr>
          <a:xfrm>
            <a:off x="2058924" y="1120307"/>
            <a:ext cx="8074152" cy="4917399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BF477E-7C81-D754-CF59-054C87E7B014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6096001" y="6037707"/>
            <a:ext cx="1076325" cy="4107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B59CED-D8DF-8FE1-5744-57C1ED452045}"/>
              </a:ext>
            </a:extLst>
          </p:cNvPr>
          <p:cNvSpPr txBox="1">
            <a:spLocks/>
          </p:cNvSpPr>
          <p:nvPr/>
        </p:nvSpPr>
        <p:spPr>
          <a:xfrm>
            <a:off x="7200902" y="6155398"/>
            <a:ext cx="4143374" cy="70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Basically, average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number of redundant substrings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0623EBE-BEC8-F4FA-63D3-994CA6E2DFD4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0800000">
            <a:off x="2058924" y="3579007"/>
            <a:ext cx="474726" cy="2869420"/>
          </a:xfrm>
          <a:prstGeom prst="bentConnector3">
            <a:avLst>
              <a:gd name="adj1" fmla="val 2174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5C97-2081-090B-4843-4C7566F3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407-45DB-4E7F-F09B-112CCE4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Reverse transform: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F78BE-F30E-722A-31AE-FB2D6EBACB09}"/>
              </a:ext>
            </a:extLst>
          </p:cNvPr>
          <p:cNvSpPr txBox="1">
            <a:spLocks/>
          </p:cNvSpPr>
          <p:nvPr/>
        </p:nvSpPr>
        <p:spPr>
          <a:xfrm>
            <a:off x="4360284" y="5745459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Burrows-Wheeler Matrix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6FB3DC-927F-60EF-9890-BA63B16094EF}"/>
              </a:ext>
            </a:extLst>
          </p:cNvPr>
          <p:cNvSpPr/>
          <p:nvPr/>
        </p:nvSpPr>
        <p:spPr>
          <a:xfrm rot="18958378">
            <a:off x="2728330" y="3500878"/>
            <a:ext cx="460478" cy="2341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68A-A336-A240-368B-05F868F364D3}"/>
              </a:ext>
            </a:extLst>
          </p:cNvPr>
          <p:cNvSpPr txBox="1">
            <a:spLocks/>
          </p:cNvSpPr>
          <p:nvPr/>
        </p:nvSpPr>
        <p:spPr>
          <a:xfrm>
            <a:off x="4551422" y="1630984"/>
            <a:ext cx="3083299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$banan</a:t>
            </a:r>
            <a:r>
              <a:rPr lang="en-US" spc="2000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a$bana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ana$ba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anana$</a:t>
            </a:r>
            <a:r>
              <a:rPr lang="en-US" spc="2000" err="1">
                <a:solidFill>
                  <a:srgbClr val="FF0000"/>
                </a:solidFill>
              </a:rPr>
              <a:t>b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banana</a:t>
            </a:r>
            <a:r>
              <a:rPr lang="en-US" spc="2000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na$ban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nana$b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DB2C-4B33-B1C9-1662-238BAD803EE6}"/>
              </a:ext>
            </a:extLst>
          </p:cNvPr>
          <p:cNvSpPr/>
          <p:nvPr/>
        </p:nvSpPr>
        <p:spPr>
          <a:xfrm>
            <a:off x="4434029" y="155902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C2889-2B59-EF60-97A1-46A5826B1898}"/>
              </a:ext>
            </a:extLst>
          </p:cNvPr>
          <p:cNvSpPr txBox="1">
            <a:spLocks/>
          </p:cNvSpPr>
          <p:nvPr/>
        </p:nvSpPr>
        <p:spPr>
          <a:xfrm>
            <a:off x="639977" y="3328963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banana$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8F9E-9FC3-2706-6D75-3F3AAEC6D5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051835"/>
            <a:ext cx="1710123" cy="155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8AC5C-0BE5-FC54-C18B-85A0A39675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58366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148AA-754F-874A-FE78-20EF23F5D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080598"/>
            <a:ext cx="1677927" cy="52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81E2B3-D3D4-B148-B2B6-39993A5BB4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606135"/>
            <a:ext cx="1677927" cy="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FFB8B-E0B7-1E1A-8FA2-81625C9243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5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53828F-7268-38BA-BA8E-05500E639F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9B4A9-1497-B2AC-12D5-0732035AE9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65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4D43254-8B3B-FA20-975C-0E087B3B8056}"/>
              </a:ext>
            </a:extLst>
          </p:cNvPr>
          <p:cNvSpPr txBox="1">
            <a:spLocks/>
          </p:cNvSpPr>
          <p:nvPr/>
        </p:nvSpPr>
        <p:spPr>
          <a:xfrm>
            <a:off x="1613836" y="4813879"/>
            <a:ext cx="174012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1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All rotations</a:t>
            </a:r>
            <a:endParaRPr kumimoji="0" lang="en-US" sz="200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9CFBF0-AF31-8A27-1140-F56D411B43AA}"/>
              </a:ext>
            </a:extLst>
          </p:cNvPr>
          <p:cNvCxnSpPr>
            <a:cxnSpLocks/>
          </p:cNvCxnSpPr>
          <p:nvPr/>
        </p:nvCxnSpPr>
        <p:spPr>
          <a:xfrm flipV="1">
            <a:off x="7504017" y="3616262"/>
            <a:ext cx="1889365" cy="1732823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120C6FA-AA79-3FC6-A2C4-1392CAC514A2}"/>
              </a:ext>
            </a:extLst>
          </p:cNvPr>
          <p:cNvSpPr txBox="1">
            <a:spLocks/>
          </p:cNvSpPr>
          <p:nvPr/>
        </p:nvSpPr>
        <p:spPr>
          <a:xfrm>
            <a:off x="9202113" y="3325587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>
                <a:solidFill>
                  <a:srgbClr val="FF0000"/>
                </a:solidFill>
              </a:rPr>
              <a:t>annb$aa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E7C736-47FE-0F44-E94E-4F5A9ED982BA}"/>
              </a:ext>
            </a:extLst>
          </p:cNvPr>
          <p:cNvSpPr txBox="1">
            <a:spLocks/>
          </p:cNvSpPr>
          <p:nvPr/>
        </p:nvSpPr>
        <p:spPr>
          <a:xfrm>
            <a:off x="4090229" y="89896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F2AD5-1531-D2D9-AED7-72B9CC1B4694}"/>
              </a:ext>
            </a:extLst>
          </p:cNvPr>
          <p:cNvSpPr txBox="1">
            <a:spLocks/>
          </p:cNvSpPr>
          <p:nvPr/>
        </p:nvSpPr>
        <p:spPr>
          <a:xfrm>
            <a:off x="6537773" y="90506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3CDEB1-58F7-B930-9874-63E8BF3C9620}"/>
              </a:ext>
            </a:extLst>
          </p:cNvPr>
          <p:cNvSpPr txBox="1">
            <a:spLocks/>
          </p:cNvSpPr>
          <p:nvPr/>
        </p:nvSpPr>
        <p:spPr>
          <a:xfrm>
            <a:off x="791231" y="280503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31F87-3599-9A32-0AC9-9AAD52EC678F}"/>
              </a:ext>
            </a:extLst>
          </p:cNvPr>
          <p:cNvSpPr txBox="1">
            <a:spLocks/>
          </p:cNvSpPr>
          <p:nvPr/>
        </p:nvSpPr>
        <p:spPr>
          <a:xfrm>
            <a:off x="9191519" y="2801991"/>
            <a:ext cx="1740129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/>
              <a:t>BWT(</a:t>
            </a:r>
            <a:r>
              <a:rPr lang="en-US" sz="3200" i="1">
                <a:solidFill>
                  <a:srgbClr val="00B0F0"/>
                </a:solidFill>
              </a:rPr>
              <a:t>T</a:t>
            </a:r>
            <a:r>
              <a:rPr lang="en-US" sz="3200" i="1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2504A1-BC06-DB53-D830-994330EA01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491754" y="981075"/>
            <a:ext cx="8569831" cy="182396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E26F-BFA7-1D4D-75F7-92F89C7CE8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61584" y="981074"/>
            <a:ext cx="1" cy="182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/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T-ranking:</a:t>
                </a:r>
                <a:r>
                  <a:rPr lang="en-US" dirty="0"/>
                  <a:t> assign characters ranks by # times character occurred previously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blipFill>
                <a:blip r:embed="rId2"/>
                <a:stretch>
                  <a:fillRect l="-5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967BA4CC-07CE-021E-23BF-7C6D757C7AD3}"/>
              </a:ext>
            </a:extLst>
          </p:cNvPr>
          <p:cNvSpPr txBox="1">
            <a:spLocks/>
          </p:cNvSpPr>
          <p:nvPr/>
        </p:nvSpPr>
        <p:spPr>
          <a:xfrm>
            <a:off x="3981943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accent3"/>
                </a:solidFill>
              </a:rPr>
              <a:t>“First”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7C56A0-2903-E756-16BE-33BACBF14CEC}"/>
              </a:ext>
            </a:extLst>
          </p:cNvPr>
          <p:cNvSpPr txBox="1">
            <a:spLocks/>
          </p:cNvSpPr>
          <p:nvPr/>
        </p:nvSpPr>
        <p:spPr>
          <a:xfrm>
            <a:off x="7267261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rgbClr val="FFFF00"/>
                </a:solidFill>
              </a:rPr>
              <a:t>“Last”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0F24D3E-DFF2-790A-C09F-FACE53F062E7}"/>
              </a:ext>
            </a:extLst>
          </p:cNvPr>
          <p:cNvSpPr txBox="1">
            <a:spLocks/>
          </p:cNvSpPr>
          <p:nvPr/>
        </p:nvSpPr>
        <p:spPr>
          <a:xfrm>
            <a:off x="4084971" y="1646071"/>
            <a:ext cx="360524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0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F74-9DD6-9BF3-4569-F729D6FE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4FC-38BA-0972-982B-EFF26640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Last-to-front mapping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13DBC-6142-4156-30C5-DB45141D0DDD}"/>
              </a:ext>
            </a:extLst>
          </p:cNvPr>
          <p:cNvSpPr txBox="1">
            <a:spLocks/>
          </p:cNvSpPr>
          <p:nvPr/>
        </p:nvSpPr>
        <p:spPr>
          <a:xfrm>
            <a:off x="1732220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8FC19-CF2E-B62D-C362-093573887047}"/>
              </a:ext>
            </a:extLst>
          </p:cNvPr>
          <p:cNvSpPr txBox="1">
            <a:spLocks/>
          </p:cNvSpPr>
          <p:nvPr/>
        </p:nvSpPr>
        <p:spPr>
          <a:xfrm>
            <a:off x="4313114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D21D240-405F-6DE0-2A0F-8AD5479CF7D4}"/>
              </a:ext>
            </a:extLst>
          </p:cNvPr>
          <p:cNvSpPr txBox="1">
            <a:spLocks/>
          </p:cNvSpPr>
          <p:nvPr/>
        </p:nvSpPr>
        <p:spPr>
          <a:xfrm>
            <a:off x="4796368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51A2065-4EF9-B8C3-E19B-46747277DFA5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5B04-F1C8-4C4D-E03C-42C2CAD65EF5}"/>
              </a:ext>
            </a:extLst>
          </p:cNvPr>
          <p:cNvSpPr/>
          <p:nvPr/>
        </p:nvSpPr>
        <p:spPr>
          <a:xfrm>
            <a:off x="2138504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971BBC8-6421-8D5A-17A1-5FECE3800EE3}"/>
              </a:ext>
            </a:extLst>
          </p:cNvPr>
          <p:cNvSpPr/>
          <p:nvPr/>
        </p:nvSpPr>
        <p:spPr>
          <a:xfrm>
            <a:off x="2167966" y="2511180"/>
            <a:ext cx="348047" cy="1566519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36D685-AFB6-D946-90D2-87F34325BA16}"/>
              </a:ext>
            </a:extLst>
          </p:cNvPr>
          <p:cNvSpPr/>
          <p:nvPr/>
        </p:nvSpPr>
        <p:spPr>
          <a:xfrm>
            <a:off x="2570532" y="2511180"/>
            <a:ext cx="2725368" cy="1566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14024B-3FD7-F94F-B602-79DD1B2EDFD2}"/>
              </a:ext>
            </a:extLst>
          </p:cNvPr>
          <p:cNvSpPr/>
          <p:nvPr/>
        </p:nvSpPr>
        <p:spPr>
          <a:xfrm>
            <a:off x="1609318" y="2511180"/>
            <a:ext cx="460478" cy="15665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E547424-C657-7DFB-FCF4-D1A299B40DB6}"/>
              </a:ext>
            </a:extLst>
          </p:cNvPr>
          <p:cNvSpPr/>
          <p:nvPr/>
        </p:nvSpPr>
        <p:spPr>
          <a:xfrm rot="16200000">
            <a:off x="3702980" y="4828705"/>
            <a:ext cx="460478" cy="272536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852B539-0800-BB72-D4B0-1F6926C98945}"/>
              </a:ext>
            </a:extLst>
          </p:cNvPr>
          <p:cNvSpPr txBox="1">
            <a:spLocks/>
          </p:cNvSpPr>
          <p:nvPr/>
        </p:nvSpPr>
        <p:spPr>
          <a:xfrm>
            <a:off x="2433199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7902E9-5E4E-4CC0-D4E0-1D58B343CB90}"/>
              </a:ext>
            </a:extLst>
          </p:cNvPr>
          <p:cNvSpPr txBox="1">
            <a:spLocks/>
          </p:cNvSpPr>
          <p:nvPr/>
        </p:nvSpPr>
        <p:spPr>
          <a:xfrm>
            <a:off x="274599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Why are the a’s in this order relative to each other?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FAE297F1-33F7-F28E-602B-B139D01C5ABA}"/>
              </a:ext>
            </a:extLst>
          </p:cNvPr>
          <p:cNvSpPr txBox="1">
            <a:spLocks/>
          </p:cNvSpPr>
          <p:nvPr/>
        </p:nvSpPr>
        <p:spPr>
          <a:xfrm>
            <a:off x="5627948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07621A3-37D1-3B21-382E-5791E60EE10A}"/>
              </a:ext>
            </a:extLst>
          </p:cNvPr>
          <p:cNvSpPr txBox="1">
            <a:spLocks/>
          </p:cNvSpPr>
          <p:nvPr/>
        </p:nvSpPr>
        <p:spPr>
          <a:xfrm>
            <a:off x="8208842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8F834F59-0861-792C-7643-0FA3C19F5C8D}"/>
              </a:ext>
            </a:extLst>
          </p:cNvPr>
          <p:cNvSpPr txBox="1">
            <a:spLocks/>
          </p:cNvSpPr>
          <p:nvPr/>
        </p:nvSpPr>
        <p:spPr>
          <a:xfrm>
            <a:off x="8692096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C155E705-6C26-7697-09C7-FB244E6C3929}"/>
              </a:ext>
            </a:extLst>
          </p:cNvPr>
          <p:cNvSpPr/>
          <p:nvPr/>
        </p:nvSpPr>
        <p:spPr>
          <a:xfrm>
            <a:off x="6034232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41AD2-C189-2DAE-EC32-17E5AE730D4D}"/>
              </a:ext>
            </a:extLst>
          </p:cNvPr>
          <p:cNvSpPr/>
          <p:nvPr/>
        </p:nvSpPr>
        <p:spPr>
          <a:xfrm>
            <a:off x="8803482" y="19255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D86D45-0667-84DC-A23C-F94FA6A4C908}"/>
              </a:ext>
            </a:extLst>
          </p:cNvPr>
          <p:cNvSpPr/>
          <p:nvPr/>
        </p:nvSpPr>
        <p:spPr>
          <a:xfrm>
            <a:off x="6079331" y="19255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9DF59F5-27FF-CA5E-3FAA-7D9DD39AD87F}"/>
              </a:ext>
            </a:extLst>
          </p:cNvPr>
          <p:cNvSpPr/>
          <p:nvPr/>
        </p:nvSpPr>
        <p:spPr>
          <a:xfrm rot="16200000">
            <a:off x="7189544" y="4867606"/>
            <a:ext cx="460478" cy="264756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E76AFB0-DD24-CE5C-70DD-785F1E20E5D4}"/>
              </a:ext>
            </a:extLst>
          </p:cNvPr>
          <p:cNvSpPr txBox="1">
            <a:spLocks/>
          </p:cNvSpPr>
          <p:nvPr/>
        </p:nvSpPr>
        <p:spPr>
          <a:xfrm>
            <a:off x="5919352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B67DF13-B05E-1F82-1B84-E5DEEB79E774}"/>
              </a:ext>
            </a:extLst>
          </p:cNvPr>
          <p:cNvSpPr txBox="1">
            <a:spLocks/>
          </p:cNvSpPr>
          <p:nvPr/>
        </p:nvSpPr>
        <p:spPr>
          <a:xfrm>
            <a:off x="10406027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Why are the a’s in this order relative to each other?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7A0302-A1F7-85D6-4BD1-93A80B2809A6}"/>
              </a:ext>
            </a:extLst>
          </p:cNvPr>
          <p:cNvSpPr/>
          <p:nvPr/>
        </p:nvSpPr>
        <p:spPr>
          <a:xfrm>
            <a:off x="8803482" y="47830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3959CE-BE27-B728-7623-B7E645D7BF85}"/>
              </a:ext>
            </a:extLst>
          </p:cNvPr>
          <p:cNvSpPr/>
          <p:nvPr/>
        </p:nvSpPr>
        <p:spPr>
          <a:xfrm>
            <a:off x="6079331" y="47830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D109EA-9420-75F8-B401-0D1E10EF38E9}"/>
              </a:ext>
            </a:extLst>
          </p:cNvPr>
          <p:cNvSpPr/>
          <p:nvPr/>
        </p:nvSpPr>
        <p:spPr>
          <a:xfrm>
            <a:off x="8802691" y="533309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8C5A61-A70C-4B17-53E7-C5482B856A65}"/>
              </a:ext>
            </a:extLst>
          </p:cNvPr>
          <p:cNvSpPr/>
          <p:nvPr/>
        </p:nvSpPr>
        <p:spPr>
          <a:xfrm>
            <a:off x="6078540" y="533309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573CA48-BF22-052D-C745-984718BA1E66}"/>
              </a:ext>
            </a:extLst>
          </p:cNvPr>
          <p:cNvCxnSpPr>
            <a:cxnSpLocks/>
          </p:cNvCxnSpPr>
          <p:nvPr/>
        </p:nvCxnSpPr>
        <p:spPr>
          <a:xfrm flipH="1" flipV="1">
            <a:off x="9358963" y="2335155"/>
            <a:ext cx="1093137" cy="7255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37BF95-1F33-28B2-1D25-66B0976887F6}"/>
              </a:ext>
            </a:extLst>
          </p:cNvPr>
          <p:cNvCxnSpPr>
            <a:cxnSpLocks/>
          </p:cNvCxnSpPr>
          <p:nvPr/>
        </p:nvCxnSpPr>
        <p:spPr>
          <a:xfrm flipH="1">
            <a:off x="9358963" y="3213100"/>
            <a:ext cx="1074087" cy="15173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52CE451-F9AD-DA52-2653-29F65B47076A}"/>
              </a:ext>
            </a:extLst>
          </p:cNvPr>
          <p:cNvCxnSpPr>
            <a:cxnSpLocks/>
          </p:cNvCxnSpPr>
          <p:nvPr/>
        </p:nvCxnSpPr>
        <p:spPr>
          <a:xfrm flipH="1">
            <a:off x="9358963" y="3284716"/>
            <a:ext cx="1143937" cy="20683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978FA5-FD4D-FED0-5E15-C47A0B3C40AF}"/>
              </a:ext>
            </a:extLst>
          </p:cNvPr>
          <p:cNvSpPr/>
          <p:nvPr/>
        </p:nvSpPr>
        <p:spPr>
          <a:xfrm>
            <a:off x="2253118" y="1230910"/>
            <a:ext cx="348047" cy="453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8CEED-3D7E-6146-BC7E-21B7242F15F0}"/>
              </a:ext>
            </a:extLst>
          </p:cNvPr>
          <p:cNvSpPr/>
          <p:nvPr/>
        </p:nvSpPr>
        <p:spPr>
          <a:xfrm>
            <a:off x="8736468" y="1230910"/>
            <a:ext cx="348047" cy="453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00" grpId="0"/>
      <p:bldP spid="8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40" grpId="0" animBg="1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63" grpId="0" animBg="1"/>
      <p:bldP spid="16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1597</Words>
  <Application>Microsoft Office PowerPoint</Application>
  <PresentationFormat>Widescreen</PresentationFormat>
  <Paragraphs>459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Tw Cen MT</vt:lpstr>
      <vt:lpstr>Tw Cen MT</vt:lpstr>
      <vt:lpstr>Wingdings</vt:lpstr>
      <vt:lpstr>Circuit</vt:lpstr>
      <vt:lpstr>BURROWS-WHEELER TRANSFORM</vt:lpstr>
      <vt:lpstr>motivation</vt:lpstr>
      <vt:lpstr>Forward transform</vt:lpstr>
      <vt:lpstr>how does clustering work?</vt:lpstr>
      <vt:lpstr>Compression example</vt:lpstr>
      <vt:lpstr>Simulation Measuring (compressed string length)/(original string length)∗100</vt:lpstr>
      <vt:lpstr>Redundancy visualized</vt:lpstr>
      <vt:lpstr>Reverse transform: Overview</vt:lpstr>
      <vt:lpstr>Last-to-front mapping</vt:lpstr>
      <vt:lpstr>lf mapping definition/implication</vt:lpstr>
      <vt:lpstr>Trace reverse path</vt:lpstr>
      <vt:lpstr>can we improve runtime?</vt:lpstr>
      <vt:lpstr>Suffix array construction (dc3)</vt:lpstr>
      <vt:lpstr>Suffix array construction (dc3)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Del Giudice</dc:creator>
  <cp:lastModifiedBy>Luke Del Giudice</cp:lastModifiedBy>
  <cp:revision>2</cp:revision>
  <dcterms:created xsi:type="dcterms:W3CDTF">2025-03-30T18:46:46Z</dcterms:created>
  <dcterms:modified xsi:type="dcterms:W3CDTF">2025-04-08T19:19:43Z</dcterms:modified>
</cp:coreProperties>
</file>