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358" r:id="rId3"/>
    <p:sldId id="362" r:id="rId4"/>
    <p:sldId id="366" r:id="rId5"/>
    <p:sldId id="357" r:id="rId6"/>
    <p:sldId id="359" r:id="rId7"/>
    <p:sldId id="361" r:id="rId8"/>
    <p:sldId id="363" r:id="rId9"/>
    <p:sldId id="364" r:id="rId10"/>
    <p:sldId id="367" r:id="rId11"/>
    <p:sldId id="365" r:id="rId12"/>
    <p:sldId id="370" r:id="rId13"/>
    <p:sldId id="369" r:id="rId14"/>
    <p:sldId id="371" r:id="rId15"/>
    <p:sldId id="372" r:id="rId16"/>
    <p:sldId id="3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6" autoAdjust="0"/>
    <p:restoredTop sz="93680" autoAdjust="0"/>
  </p:normalViewPr>
  <p:slideViewPr>
    <p:cSldViewPr snapToGrid="0">
      <p:cViewPr varScale="1">
        <p:scale>
          <a:sx n="116" d="100"/>
          <a:sy n="116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125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BenLangmead/comp-genomics-class/blob/master/notebooks/CG_BWT_Reverse.ipynb" TargetMode="External"/><Relationship Id="rId2" Type="http://schemas.openxmlformats.org/officeDocument/2006/relationships/hyperlink" Target="https://www.youtube.com/watch?v=4n7NPk5lwb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burrows-wheeler-data-transform-algorithm/" TargetMode="External"/><Relationship Id="rId4" Type="http://schemas.openxmlformats.org/officeDocument/2006/relationships/hyperlink" Target="https://en.wikipedia.org/wiki/Burrows%E2%80%93Wheeler_trans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Luke Del </a:t>
            </a:r>
            <a:r>
              <a:rPr lang="en-US" dirty="0" err="1"/>
              <a:t>giudice</a:t>
            </a:r>
            <a:r>
              <a:rPr lang="en-US" dirty="0"/>
              <a:t>, Siddharth Premjith, </a:t>
            </a:r>
            <a:r>
              <a:rPr lang="en-US" dirty="0" err="1"/>
              <a:t>eddie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ACF3-6D86-D6B8-2B99-2B2D3CC3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1AC0-3E2A-52DC-5872-06CB5093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can we improve runtime?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02BA2AE2-5994-27F7-6B89-44D4E1070AE6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5B45-FC2E-6C84-EDEB-E4DC16D4FF7B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Suffix Array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Data structure to store the rotation information through the starting indexes of all the suffixes after sorting.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F5610-616C-D99B-F092-8CA2A02F43E5}"/>
              </a:ext>
            </a:extLst>
          </p:cNvPr>
          <p:cNvSpPr txBox="1">
            <a:spLocks/>
          </p:cNvSpPr>
          <p:nvPr/>
        </p:nvSpPr>
        <p:spPr>
          <a:xfrm>
            <a:off x="2335867" y="2730202"/>
            <a:ext cx="3083299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DAE8D0-F9CB-DAF0-0825-203CB6FC639E}"/>
              </a:ext>
            </a:extLst>
          </p:cNvPr>
          <p:cNvSpPr txBox="1">
            <a:spLocks/>
          </p:cNvSpPr>
          <p:nvPr/>
        </p:nvSpPr>
        <p:spPr>
          <a:xfrm>
            <a:off x="1869416" y="2745289"/>
            <a:ext cx="360524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FCCB90-C2A7-4DDA-3FBC-222CEB9D3C2D}"/>
              </a:ext>
            </a:extLst>
          </p:cNvPr>
          <p:cNvCxnSpPr>
            <a:cxnSpLocks/>
          </p:cNvCxnSpPr>
          <p:nvPr/>
        </p:nvCxnSpPr>
        <p:spPr>
          <a:xfrm>
            <a:off x="5170233" y="4711805"/>
            <a:ext cx="1665280" cy="75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1A2074-7BC3-FE8E-1A6B-86621AC067A0}"/>
              </a:ext>
            </a:extLst>
          </p:cNvPr>
          <p:cNvSpPr txBox="1">
            <a:spLocks/>
          </p:cNvSpPr>
          <p:nvPr/>
        </p:nvSpPr>
        <p:spPr>
          <a:xfrm>
            <a:off x="7550897" y="2715115"/>
            <a:ext cx="3083299" cy="399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506BF-9D57-2E26-8A52-5BF4E368FC51}"/>
              </a:ext>
            </a:extLst>
          </p:cNvPr>
          <p:cNvSpPr txBox="1">
            <a:spLocks/>
          </p:cNvSpPr>
          <p:nvPr/>
        </p:nvSpPr>
        <p:spPr>
          <a:xfrm>
            <a:off x="7084446" y="2730202"/>
            <a:ext cx="360524" cy="39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C3454F-11C3-FDB3-68BF-B16E3B00BE47}"/>
              </a:ext>
            </a:extLst>
          </p:cNvPr>
          <p:cNvCxnSpPr>
            <a:cxnSpLocks/>
          </p:cNvCxnSpPr>
          <p:nvPr/>
        </p:nvCxnSpPr>
        <p:spPr>
          <a:xfrm flipV="1">
            <a:off x="5603225" y="2054352"/>
            <a:ext cx="1232288" cy="1031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41EC5CD-A6AC-02B7-953A-BBBE0B4C2840}"/>
              </a:ext>
            </a:extLst>
          </p:cNvPr>
          <p:cNvSpPr txBox="1">
            <a:spLocks/>
          </p:cNvSpPr>
          <p:nvPr/>
        </p:nvSpPr>
        <p:spPr>
          <a:xfrm>
            <a:off x="7006223" y="1741387"/>
            <a:ext cx="3083299" cy="646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TW Cen MT"/>
              </a:rPr>
              <a:t>(6, 5, 3, 1, 0, 4, 3)</a:t>
            </a:r>
            <a:endParaRPr lang="en-US" sz="280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D77A8-8E03-424E-1B7D-CA9B7BD7CDD1}"/>
              </a:ext>
            </a:extLst>
          </p:cNvPr>
          <p:cNvSpPr txBox="1">
            <a:spLocks/>
          </p:cNvSpPr>
          <p:nvPr/>
        </p:nvSpPr>
        <p:spPr>
          <a:xfrm>
            <a:off x="5367403" y="1261673"/>
            <a:ext cx="6382637" cy="485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This gives the same result for BWT, so where’s the speedup?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BC9E4-3135-DE0E-11F0-DF4DDC4E0985}"/>
              </a:ext>
            </a:extLst>
          </p:cNvPr>
          <p:cNvSpPr/>
          <p:nvPr/>
        </p:nvSpPr>
        <p:spPr>
          <a:xfrm>
            <a:off x="1869416" y="2715115"/>
            <a:ext cx="8536456" cy="39933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6C1245-4471-D805-D25F-657B382053C6}"/>
              </a:ext>
            </a:extLst>
          </p:cNvPr>
          <p:cNvSpPr/>
          <p:nvPr/>
        </p:nvSpPr>
        <p:spPr>
          <a:xfrm>
            <a:off x="5367403" y="1248828"/>
            <a:ext cx="6199757" cy="4854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  <p:bldP spid="20" grpId="0"/>
      <p:bldP spid="4" grpId="0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BA69-793E-42DA-55AC-B132FD321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81BF-B4BC-DEBB-3200-3B59BDEE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67E6EE59-1DED-29AE-6074-4C024E49CDB2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F8C8-12A0-40CC-FBA5-9515871F971F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55974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1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Split Suffixes by Modulo 3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 mod 3 = 1 or 2  [1, 2, 4, 5]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mod 3 = 0 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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[0, 3, 6]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98AD4D-A7C8-0307-FAC1-20F6D446FF1B}"/>
              </a:ext>
            </a:extLst>
          </p:cNvPr>
          <p:cNvSpPr txBox="1">
            <a:spLocks/>
          </p:cNvSpPr>
          <p:nvPr/>
        </p:nvSpPr>
        <p:spPr>
          <a:xfrm>
            <a:off x="1103578" y="2991997"/>
            <a:ext cx="676940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2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Represent each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by triplets (S[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], S[i+1], S[i+2])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Radix sort these triplets to get the order of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7A9671-8279-3D93-110D-6C788D51F6E7}"/>
              </a:ext>
            </a:extLst>
          </p:cNvPr>
          <p:cNvSpPr txBox="1">
            <a:spLocks/>
          </p:cNvSpPr>
          <p:nvPr/>
        </p:nvSpPr>
        <p:spPr>
          <a:xfrm>
            <a:off x="1103578" y="1040349"/>
            <a:ext cx="3544622" cy="49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Still using the example S = banana$</a:t>
            </a:r>
            <a:endParaRPr lang="en-US" sz="1800" dirty="0">
              <a:latin typeface="Tw Cen MT" panose="020B0602020104020603"/>
              <a:sym typeface="Wingdings" panose="05000000000000000000" pitchFamily="2" charset="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9B05CC-00AC-3A17-2561-5869A1054069}"/>
              </a:ext>
            </a:extLst>
          </p:cNvPr>
          <p:cNvSpPr txBox="1">
            <a:spLocks/>
          </p:cNvSpPr>
          <p:nvPr/>
        </p:nvSpPr>
        <p:spPr>
          <a:xfrm>
            <a:off x="1103578" y="4396441"/>
            <a:ext cx="6769406" cy="2427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3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Recurse on Reduced String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Map the sorted triplets to ranks and create a new string: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a$$  0, ana  1, 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na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$  2, nan  3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New string becomes [0, 1, 2, 3]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Recursively compute the suffix array of this new string (solves ties)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DC7E6A3-34CB-D6FA-F605-04B937B6D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64248"/>
              </p:ext>
            </p:extLst>
          </p:nvPr>
        </p:nvGraphicFramePr>
        <p:xfrm>
          <a:off x="7388352" y="1089196"/>
          <a:ext cx="2414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12">
                  <a:extLst>
                    <a:ext uri="{9D8B030D-6E8A-4147-A177-3AD203B41FA5}">
                      <a16:colId xmlns:a16="http://schemas.microsoft.com/office/drawing/2014/main" val="3178209179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1000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2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n,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4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7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$,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91846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EC981D-5A7E-43E5-5966-F6B6B94401BE}"/>
              </a:ext>
            </a:extLst>
          </p:cNvPr>
          <p:cNvCxnSpPr>
            <a:cxnSpLocks/>
          </p:cNvCxnSpPr>
          <p:nvPr/>
        </p:nvCxnSpPr>
        <p:spPr>
          <a:xfrm flipV="1">
            <a:off x="5486400" y="2100049"/>
            <a:ext cx="1707720" cy="139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FFE5A3-0B50-5444-9CB7-DE833782ED69}"/>
              </a:ext>
            </a:extLst>
          </p:cNvPr>
          <p:cNvCxnSpPr>
            <a:cxnSpLocks/>
          </p:cNvCxnSpPr>
          <p:nvPr/>
        </p:nvCxnSpPr>
        <p:spPr>
          <a:xfrm flipV="1">
            <a:off x="7324345" y="3766161"/>
            <a:ext cx="1417319" cy="34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93AF36-75B8-0607-AAF9-DB279EF1D595}"/>
              </a:ext>
            </a:extLst>
          </p:cNvPr>
          <p:cNvSpPr txBox="1">
            <a:spLocks/>
          </p:cNvSpPr>
          <p:nvPr/>
        </p:nvSpPr>
        <p:spPr>
          <a:xfrm>
            <a:off x="8747558" y="3498964"/>
            <a:ext cx="3127248" cy="534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Sorted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[5, 1, 4, 2]</a:t>
            </a:r>
          </a:p>
        </p:txBody>
      </p:sp>
    </p:spTree>
    <p:extLst>
      <p:ext uri="{BB962C8B-B14F-4D97-AF65-F5344CB8AC3E}">
        <p14:creationId xmlns:p14="http://schemas.microsoft.com/office/powerpoint/2010/main" val="36089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B882D-4753-B505-8352-ECEEF91EE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66B8-AEE4-0C40-4DFA-8A25E73B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10F81FB3-3EA8-FC76-1A3A-3E3548FD555B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3E49EEB-5A56-4B89-13F8-73D54946D7F7}"/>
              </a:ext>
            </a:extLst>
          </p:cNvPr>
          <p:cNvSpPr txBox="1">
            <a:spLocks/>
          </p:cNvSpPr>
          <p:nvPr/>
        </p:nvSpPr>
        <p:spPr>
          <a:xfrm>
            <a:off x="1103578" y="1287122"/>
            <a:ext cx="9183422" cy="24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4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using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The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 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positions are [0, 3, 6]. To compare two positions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j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Compare S[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] vs S[j]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If equal, compare the suffixes starting at i+1 and j+1 (already sorted in </a:t>
            </a:r>
            <a:r>
              <a:rPr lang="en-US" sz="14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0 is b,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3 is a,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6 is $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a &lt; b so 3 comes before 0, $ &lt; a so 6 comes first  [6, 3, 0]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B453D4-00F6-6254-B440-8833419E480E}"/>
              </a:ext>
            </a:extLst>
          </p:cNvPr>
          <p:cNvCxnSpPr>
            <a:cxnSpLocks/>
          </p:cNvCxnSpPr>
          <p:nvPr/>
        </p:nvCxnSpPr>
        <p:spPr>
          <a:xfrm flipV="1">
            <a:off x="8041630" y="2189211"/>
            <a:ext cx="543880" cy="34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AA7D5-515E-FD74-7032-25DF88BB65BD}"/>
              </a:ext>
            </a:extLst>
          </p:cNvPr>
          <p:cNvSpPr txBox="1">
            <a:spLocks/>
          </p:cNvSpPr>
          <p:nvPr/>
        </p:nvSpPr>
        <p:spPr>
          <a:xfrm>
            <a:off x="8518957" y="1236842"/>
            <a:ext cx="3127248" cy="978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This works because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 start with a character followed by a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which is already sorted so comparisons are O(1)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76205-53DF-F2FB-AD6E-FE8406F965B5}"/>
              </a:ext>
            </a:extLst>
          </p:cNvPr>
          <p:cNvSpPr txBox="1">
            <a:spLocks/>
          </p:cNvSpPr>
          <p:nvPr/>
        </p:nvSpPr>
        <p:spPr>
          <a:xfrm>
            <a:off x="1103578" y="3721608"/>
            <a:ext cx="9183422" cy="55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5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Merge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 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[6, 3, 0]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and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[5, 1, 4, 2] by comparing suffixes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2ADFE-A6CC-D131-1450-4321BAABFF8C}"/>
              </a:ext>
            </a:extLst>
          </p:cNvPr>
          <p:cNvSpPr txBox="1">
            <a:spLocks/>
          </p:cNvSpPr>
          <p:nvPr/>
        </p:nvSpPr>
        <p:spPr>
          <a:xfrm>
            <a:off x="1103578" y="4368070"/>
            <a:ext cx="9183422" cy="23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Why DC3 runs in </a:t>
            </a:r>
            <a:r>
              <a:rPr lang="en-US" sz="1800" noProof="0" dirty="0">
                <a:solidFill>
                  <a:srgbClr val="00B0F0"/>
                </a:solidFill>
                <a:latin typeface="Tw Cen MT" panose="020B0602020104020603"/>
              </a:rPr>
              <a:t>O(n)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time?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Radix Sort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sorting triplets takes O(n) time (fixed-length keys)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Recursion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the reduced string has size 2n/3, so T(n) = T(2n/3) + O(n)  T(n) = O(n)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Induced Sorting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is sorted in O(n) using precomputed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order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Merge Step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each comparison is O(1) due to precomputed ranks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43DA5-121C-A4C5-18EB-C93884FFEADF}"/>
              </a:ext>
            </a:extLst>
          </p:cNvPr>
          <p:cNvCxnSpPr>
            <a:cxnSpLocks/>
          </p:cNvCxnSpPr>
          <p:nvPr/>
        </p:nvCxnSpPr>
        <p:spPr>
          <a:xfrm>
            <a:off x="1103578" y="4272466"/>
            <a:ext cx="7866686" cy="4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ECC2-68DF-D857-798B-F8406F1D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5DF4-6154-C665-AA43-2F257852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11760F-D6FB-890C-D514-26535E399E3A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41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Original Naive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</a:t>
            </a:r>
            <a:r>
              <a:rPr lang="en-US" sz="2000" baseline="3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logn), space is O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(n</a:t>
            </a:r>
            <a:r>
              <a:rPr lang="en-US" sz="2000" baseline="3000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lang="en-US" sz="2000" dirty="0">
              <a:solidFill>
                <a:prstClr val="white"/>
              </a:solidFill>
              <a:latin typeface="Tw Cen MT" panose="020B0602020104020603"/>
            </a:endParaRP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Suffix Array Optimization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O(n), space is O(n)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Combines best with: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Run-length encoding based on the compression algorithms simulated</a:t>
            </a:r>
          </a:p>
          <a:p>
            <a:pPr marL="0" indent="0">
              <a:buNone/>
              <a:defRPr/>
            </a:pPr>
            <a:endParaRPr lang="en-US" sz="2000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08951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ED9D-1D79-900F-B120-686F9EB8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5B82-6157-B167-6F11-B3155A05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https://www.youtube.com/watch?v=4n7NPk5lwbI</a:t>
            </a:r>
            <a:endParaRPr lang="en-US" dirty="0"/>
          </a:p>
          <a:p>
            <a:r>
              <a:rPr lang="en-US" dirty="0">
                <a:hlinkClick r:id="rId3"/>
              </a:rPr>
              <a:t>https://nbviewer.org/github/BenLangmead/comp-genomics-class/blob/master/notebooks/CG_BWT_Reverse.ipynb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https://en.wikipedia.org/wiki/Burrows%E2%80%93Wheeler_transform</a:t>
            </a:r>
            <a:endParaRPr lang="en-US" dirty="0"/>
          </a:p>
          <a:p>
            <a:r>
              <a:rPr lang="en-US" dirty="0">
                <a:hlinkClick r:id="rId5"/>
              </a:rPr>
              <a:t>https://www.geeksforgeeks.org/burrows-wheeler-data-transform-algorithm/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4E6F-999E-0201-0E87-7F16089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73FF-A7B1-FB50-4FA5-C6F3B6ED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Compression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FADE-932B-8E14-4177-02D3FA0988B2}"/>
              </a:ext>
            </a:extLst>
          </p:cNvPr>
          <p:cNvSpPr txBox="1">
            <a:spLocks/>
          </p:cNvSpPr>
          <p:nvPr/>
        </p:nvSpPr>
        <p:spPr>
          <a:xfrm>
            <a:off x="3051672" y="3172379"/>
            <a:ext cx="2399762" cy="947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nnnn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E9EEF-60B1-611F-948D-468D195DCBD3}"/>
              </a:ext>
            </a:extLst>
          </p:cNvPr>
          <p:cNvCxnSpPr>
            <a:cxnSpLocks/>
          </p:cNvCxnSpPr>
          <p:nvPr/>
        </p:nvCxnSpPr>
        <p:spPr>
          <a:xfrm>
            <a:off x="5429650" y="3602593"/>
            <a:ext cx="861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7659B-EEFD-EBD2-6468-45E15FFDE335}"/>
              </a:ext>
            </a:extLst>
          </p:cNvPr>
          <p:cNvSpPr txBox="1">
            <a:spLocks/>
          </p:cNvSpPr>
          <p:nvPr/>
        </p:nvSpPr>
        <p:spPr>
          <a:xfrm>
            <a:off x="636873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DCC532-EC28-47D2-9DE3-0294C51D51F8}"/>
              </a:ext>
            </a:extLst>
          </p:cNvPr>
          <p:cNvSpPr txBox="1">
            <a:spLocks/>
          </p:cNvSpPr>
          <p:nvPr/>
        </p:nvSpPr>
        <p:spPr>
          <a:xfrm>
            <a:off x="2122736" y="10538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Run-Length Encoding (RLE)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21695-E9AD-53B2-1E75-B86AEAD0A6B1}"/>
              </a:ext>
            </a:extLst>
          </p:cNvPr>
          <p:cNvSpPr txBox="1">
            <a:spLocks/>
          </p:cNvSpPr>
          <p:nvPr/>
        </p:nvSpPr>
        <p:spPr>
          <a:xfrm>
            <a:off x="1396286" y="1446756"/>
            <a:ext cx="9396247" cy="10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prstClr val="white"/>
                </a:solidFill>
                <a:latin typeface="Tw Cen MT" panose="020B0602020104020603"/>
              </a:rPr>
              <a:t>Run-length encoding is a simple compression technique that replaces consecutive repeated characters with a single instance of the character followed by the number of times it repeats. This compression works best when the same characters appear many times in a row.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25E1E7-E5C9-EB43-4B04-03269507CB51}"/>
              </a:ext>
            </a:extLst>
          </p:cNvPr>
          <p:cNvSpPr txBox="1">
            <a:spLocks/>
          </p:cNvSpPr>
          <p:nvPr/>
        </p:nvSpPr>
        <p:spPr>
          <a:xfrm>
            <a:off x="4310090" y="5294190"/>
            <a:ext cx="4452910" cy="106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reduction will be more significant for strings with MANY repeated substrings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882E80-ACA6-F35C-8EEA-7C6EF75F705A}"/>
              </a:ext>
            </a:extLst>
          </p:cNvPr>
          <p:cNvCxnSpPr>
            <a:cxnSpLocks/>
          </p:cNvCxnSpPr>
          <p:nvPr/>
        </p:nvCxnSpPr>
        <p:spPr>
          <a:xfrm flipV="1">
            <a:off x="6531934" y="3937556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86E88-94F4-47C8-57AE-2D8E970F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Simulation Measuring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𝑐𝑜𝑚𝑝𝑟𝑒𝑠𝑠𝑒𝑑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num>
                      <m:den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𝑜𝑟𝑖𝑔𝑖𝑛𝑎𝑙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den>
                    </m:f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∗100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  <a:blipFill>
                <a:blip r:embed="rId2"/>
                <a:stretch>
                  <a:fillRect t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35DE97-424B-E147-ACAD-B1281162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35363"/>
              </p:ext>
            </p:extLst>
          </p:nvPr>
        </p:nvGraphicFramePr>
        <p:xfrm>
          <a:off x="1645887" y="2698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5CC944-2F85-6704-F2EE-2FCD0E3938BA}"/>
              </a:ext>
            </a:extLst>
          </p:cNvPr>
          <p:cNvSpPr txBox="1">
            <a:spLocks/>
          </p:cNvSpPr>
          <p:nvPr/>
        </p:nvSpPr>
        <p:spPr>
          <a:xfrm>
            <a:off x="1093448" y="1273020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BFC8-5B75-FBC8-80B5-C891170A447A}"/>
              </a:ext>
            </a:extLst>
          </p:cNvPr>
          <p:cNvSpPr txBox="1">
            <a:spLocks/>
          </p:cNvSpPr>
          <p:nvPr/>
        </p:nvSpPr>
        <p:spPr>
          <a:xfrm>
            <a:off x="1645887" y="6043039"/>
            <a:ext cx="4626897" cy="586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Overhead from additional metadata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0D258D4-D0E0-6EFF-48F8-841F8B67D02B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850064" y="4809415"/>
            <a:ext cx="2533512" cy="941865"/>
          </a:xfrm>
          <a:prstGeom prst="bentConnector4">
            <a:avLst>
              <a:gd name="adj1" fmla="val -4471"/>
              <a:gd name="adj2" fmla="val 1766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1A49C2-108C-7999-F8CE-76D950E5D298}"/>
              </a:ext>
            </a:extLst>
          </p:cNvPr>
          <p:cNvSpPr txBox="1">
            <a:spLocks/>
          </p:cNvSpPr>
          <p:nvPr/>
        </p:nvSpPr>
        <p:spPr>
          <a:xfrm>
            <a:off x="5093208" y="1830804"/>
            <a:ext cx="4334256" cy="89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Repeating substrings leads to repeating characters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with BWT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FCF39FE-22BD-6205-1478-B6F11945AF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886" y="2316378"/>
            <a:ext cx="3447322" cy="1314166"/>
          </a:xfrm>
          <a:prstGeom prst="bentConnector3">
            <a:avLst>
              <a:gd name="adj1" fmla="val 1210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3A4827D-61F5-4652-2D41-1CF2D0FAF53A}"/>
              </a:ext>
            </a:extLst>
          </p:cNvPr>
          <p:cNvSpPr txBox="1">
            <a:spLocks/>
          </p:cNvSpPr>
          <p:nvPr/>
        </p:nvSpPr>
        <p:spPr>
          <a:xfrm>
            <a:off x="8924544" y="5870717"/>
            <a:ext cx="1527048" cy="656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Not great!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27168BB-D48A-2D25-0DA2-4CD17DCCBB28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451592" y="4397640"/>
            <a:ext cx="91342" cy="1801268"/>
          </a:xfrm>
          <a:prstGeom prst="bentConnector3">
            <a:avLst>
              <a:gd name="adj1" fmla="val 8207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B2480F-827D-4C2A-A802-6816471CFE8F}"/>
              </a:ext>
            </a:extLst>
          </p:cNvPr>
          <p:cNvCxnSpPr>
            <a:cxnSpLocks/>
          </p:cNvCxnSpPr>
          <p:nvPr/>
        </p:nvCxnSpPr>
        <p:spPr>
          <a:xfrm flipH="1">
            <a:off x="10542934" y="477716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2D7AF7-95E5-2821-8B97-ADA236FA23D6}"/>
              </a:ext>
            </a:extLst>
          </p:cNvPr>
          <p:cNvCxnSpPr>
            <a:cxnSpLocks/>
          </p:cNvCxnSpPr>
          <p:nvPr/>
        </p:nvCxnSpPr>
        <p:spPr>
          <a:xfrm flipH="1">
            <a:off x="10542934" y="515102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FA36-D80B-A014-C6B8-98C07827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676-9A2C-FEC6-36EB-EF33236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Redundancy visualized</a:t>
            </a:r>
          </a:p>
        </p:txBody>
      </p:sp>
      <p:pic>
        <p:nvPicPr>
          <p:cNvPr id="4" name="Picture 3" descr="A graph with a line">
            <a:extLst>
              <a:ext uri="{FF2B5EF4-FFF2-40B4-BE49-F238E27FC236}">
                <a16:creationId xmlns:a16="http://schemas.microsoft.com/office/drawing/2014/main" id="{767D8D45-EF4B-C0EE-CACC-6936F2D9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6429" r="6972" b="3000"/>
          <a:stretch/>
        </p:blipFill>
        <p:spPr>
          <a:xfrm>
            <a:off x="2058924" y="1120307"/>
            <a:ext cx="8074152" cy="4917399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BF477E-7C81-D754-CF59-054C87E7B014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6096001" y="6037707"/>
            <a:ext cx="1076325" cy="4107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B59CED-D8DF-8FE1-5744-57C1ED452045}"/>
              </a:ext>
            </a:extLst>
          </p:cNvPr>
          <p:cNvSpPr txBox="1">
            <a:spLocks/>
          </p:cNvSpPr>
          <p:nvPr/>
        </p:nvSpPr>
        <p:spPr>
          <a:xfrm>
            <a:off x="7200902" y="6155398"/>
            <a:ext cx="4143374" cy="70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Basically, average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number of redundant substrings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0623EBE-BEC8-F4FA-63D3-994CA6E2DFD4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>
            <a:off x="2058924" y="3579007"/>
            <a:ext cx="474726" cy="2869420"/>
          </a:xfrm>
          <a:prstGeom prst="bentConnector3">
            <a:avLst>
              <a:gd name="adj1" fmla="val 2174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1666</Words>
  <Application>Microsoft Macintosh PowerPoint</Application>
  <PresentationFormat>Widescreen</PresentationFormat>
  <Paragraphs>464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Compression example</vt:lpstr>
      <vt:lpstr>Simulation Measuring (compressed string length)/(original string length)∗100</vt:lpstr>
      <vt:lpstr>Redundancy visualized</vt:lpstr>
      <vt:lpstr>Reverse transform: Overview</vt:lpstr>
      <vt:lpstr>Last-to-front mapping</vt:lpstr>
      <vt:lpstr>lf mapping definition/implication</vt:lpstr>
      <vt:lpstr>Trace reverse path</vt:lpstr>
      <vt:lpstr>can we improve runtime?</vt:lpstr>
      <vt:lpstr>Suffix array construction (dc3)</vt:lpstr>
      <vt:lpstr>Suffix array construction (dc3)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Li, Eddie Hanshu (grc4rz)</cp:lastModifiedBy>
  <cp:revision>11</cp:revision>
  <dcterms:created xsi:type="dcterms:W3CDTF">2025-03-30T18:46:46Z</dcterms:created>
  <dcterms:modified xsi:type="dcterms:W3CDTF">2025-04-24T19:44:07Z</dcterms:modified>
</cp:coreProperties>
</file>