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Barlow ExtraLight"/>
      <p:regular r:id="rId21"/>
      <p:bold r:id="rId22"/>
      <p:italic r:id="rId23"/>
      <p:boldItalic r:id="rId24"/>
    </p:embeddedFont>
    <p:embeddedFont>
      <p:font typeface="Hepta Slab Medium"/>
      <p:regular r:id="rId25"/>
      <p:bold r:id="rId26"/>
    </p:embeddedFont>
    <p:embeddedFont>
      <p:font typeface="Hepta Slab Light"/>
      <p:regular r:id="rId27"/>
      <p:bold r:id="rId28"/>
    </p:embeddedFont>
    <p:embeddedFont>
      <p:font typeface="Hepta Slab"/>
      <p:regular r:id="rId29"/>
      <p:bold r:id="rId30"/>
    </p:embeddedFont>
    <p:embeddedFont>
      <p:font typeface="Barlow Medium"/>
      <p:regular r:id="rId31"/>
      <p:bold r:id="rId32"/>
      <p:italic r:id="rId33"/>
      <p:boldItalic r:id="rId34"/>
    </p:embeddedFont>
    <p:embeddedFont>
      <p:font typeface="Barlow Light"/>
      <p:regular r:id="rId35"/>
      <p:bold r:id="rId36"/>
      <p:italic r:id="rId37"/>
      <p:boldItalic r:id="rId38"/>
    </p:embeddedFont>
    <p:embeddedFont>
      <p:font typeface="Barlow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bold.fntdata"/><Relationship Id="rId20" Type="http://schemas.openxmlformats.org/officeDocument/2006/relationships/slide" Target="slides/slide14.xml"/><Relationship Id="rId42" Type="http://schemas.openxmlformats.org/officeDocument/2006/relationships/font" Target="fonts/Barlow-boldItalic.fntdata"/><Relationship Id="rId41" Type="http://schemas.openxmlformats.org/officeDocument/2006/relationships/font" Target="fonts/Barlow-italic.fntdata"/><Relationship Id="rId22" Type="http://schemas.openxmlformats.org/officeDocument/2006/relationships/font" Target="fonts/BarlowExtraLight-bold.fntdata"/><Relationship Id="rId21" Type="http://schemas.openxmlformats.org/officeDocument/2006/relationships/font" Target="fonts/BarlowExtraLight-regular.fntdata"/><Relationship Id="rId24" Type="http://schemas.openxmlformats.org/officeDocument/2006/relationships/font" Target="fonts/BarlowExtraLight-boldItalic.fntdata"/><Relationship Id="rId23" Type="http://schemas.openxmlformats.org/officeDocument/2006/relationships/font" Target="fonts/BarlowExtraLight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ptaSlabMedium-bold.fntdata"/><Relationship Id="rId25" Type="http://schemas.openxmlformats.org/officeDocument/2006/relationships/font" Target="fonts/HeptaSlabMedium-regular.fntdata"/><Relationship Id="rId28" Type="http://schemas.openxmlformats.org/officeDocument/2006/relationships/font" Target="fonts/HeptaSlabLight-bold.fntdata"/><Relationship Id="rId27" Type="http://schemas.openxmlformats.org/officeDocument/2006/relationships/font" Target="fonts/HeptaSlabLigh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ptaSlab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Medium-regular.fntdata"/><Relationship Id="rId30" Type="http://schemas.openxmlformats.org/officeDocument/2006/relationships/font" Target="fonts/HeptaSlab-bold.fntdata"/><Relationship Id="rId11" Type="http://schemas.openxmlformats.org/officeDocument/2006/relationships/slide" Target="slides/slide5.xml"/><Relationship Id="rId33" Type="http://schemas.openxmlformats.org/officeDocument/2006/relationships/font" Target="fonts/BarlowMedium-italic.fntdata"/><Relationship Id="rId10" Type="http://schemas.openxmlformats.org/officeDocument/2006/relationships/slide" Target="slides/slide4.xml"/><Relationship Id="rId32" Type="http://schemas.openxmlformats.org/officeDocument/2006/relationships/font" Target="fonts/BarlowMedium-bold.fntdata"/><Relationship Id="rId13" Type="http://schemas.openxmlformats.org/officeDocument/2006/relationships/slide" Target="slides/slide7.xml"/><Relationship Id="rId35" Type="http://schemas.openxmlformats.org/officeDocument/2006/relationships/font" Target="fonts/BarlowLight-regular.fntdata"/><Relationship Id="rId12" Type="http://schemas.openxmlformats.org/officeDocument/2006/relationships/slide" Target="slides/slide6.xml"/><Relationship Id="rId34" Type="http://schemas.openxmlformats.org/officeDocument/2006/relationships/font" Target="fonts/BarlowMedium-boldItalic.fntdata"/><Relationship Id="rId15" Type="http://schemas.openxmlformats.org/officeDocument/2006/relationships/slide" Target="slides/slide9.xml"/><Relationship Id="rId37" Type="http://schemas.openxmlformats.org/officeDocument/2006/relationships/font" Target="fonts/BarlowLight-italic.fntdata"/><Relationship Id="rId14" Type="http://schemas.openxmlformats.org/officeDocument/2006/relationships/slide" Target="slides/slide8.xml"/><Relationship Id="rId36" Type="http://schemas.openxmlformats.org/officeDocument/2006/relationships/font" Target="fonts/BarlowLight-bold.fntdata"/><Relationship Id="rId17" Type="http://schemas.openxmlformats.org/officeDocument/2006/relationships/slide" Target="slides/slide11.xml"/><Relationship Id="rId39" Type="http://schemas.openxmlformats.org/officeDocument/2006/relationships/font" Target="fonts/Barlow-regular.fntdata"/><Relationship Id="rId16" Type="http://schemas.openxmlformats.org/officeDocument/2006/relationships/slide" Target="slides/slide10.xml"/><Relationship Id="rId38" Type="http://schemas.openxmlformats.org/officeDocument/2006/relationships/font" Target="fonts/BarlowLigh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4d94e16aa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4d94e16aa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Tanush 1-6, aleesha 7-9, alex 10-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4d9962fad7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4d9962fad7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4d9962fad7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4d9962fad7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4d9962fad7_2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4d9962fad7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4ff042468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4ff042468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5009827a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5009827a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4d94e16aa1_1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4d94e16aa1_1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4d94e16aa1_1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4d94e16aa1_1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4d9962fad7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4d9962fad7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4d9962fad7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4d9962fad7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4d94e16aa1_1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4d94e16aa1_1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4d94e16aa1_1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4d94e16aa1_1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4d94e16aa1_1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4d94e16aa1_1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4d94e16aa1_1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4d94e16aa1_1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Credit: CP-Algorithms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7" name="Google Shape;187;p37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8" name="Google Shape;188;p37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9" name="Google Shape;189;p37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0" name="Google Shape;190;p37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1" name="Google Shape;191;p37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2" name="Google Shape;192;p37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3" name="Google Shape;193;p37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6" name="Google Shape;196;p37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7" name="Google Shape;197;p37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8" name="Google Shape;198;p37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9" name="Google Shape;199;p37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0" name="Google Shape;200;p37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1" name="Google Shape;201;p37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8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9" name="Google Shape;209;p38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2" name="Google Shape;212;p3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9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0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0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0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5" name="Google Shape;225;p40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8" name="Google Shape;228;p40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9" name="Google Shape;229;p40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0" name="Google Shape;230;p40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1" name="Google Shape;231;p40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3" name="Google Shape;233;p40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4" name="Google Shape;234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7" name="Google Shape;237;p41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8" name="Google Shape;238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6" name="Google Shape;246;p43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8" name="Google Shape;248;p43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43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0" name="Google Shape;250;p43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51" name="Google Shape;251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58" name="Google Shape;258;p4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9" name="Google Shape;25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6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3" name="Google Shape;263;p46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69" name="Google Shape;269;p47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70" name="Google Shape;270;p47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72" name="Google Shape;272;p47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3" name="Google Shape;273;p47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4" name="Google Shape;274;p4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7" name="Google Shape;277;p48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8" name="Google Shape;2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9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2" name="Google Shape;282;p49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7" name="Google Shape;287;p50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8" name="Google Shape;288;p50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9" name="Google Shape;289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2" name="Google Shape;292;p51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7" name="Google Shape;297;p52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8" name="Google Shape;298;p52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9" name="Google Shape;299;p52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0" name="Google Shape;300;p52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1" name="Google Shape;301;p52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02" name="Google Shape;302;p52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52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4" name="Google Shape;304;p52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5" name="Google Shape;305;p52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6" name="Google Shape;306;p52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7" name="Google Shape;307;p52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8" name="Google Shape;308;p52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9" name="Google Shape;309;p52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10" name="Google Shape;310;p52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52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52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52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4" name="Google Shape;314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7" name="Google Shape;317;p53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18" name="Google Shape;318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54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22" name="Google Shape;32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6" name="Google Shape;326;p55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7" name="Google Shape;327;p55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8" name="Google Shape;328;p55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9" name="Google Shape;329;p55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0" name="Google Shape;330;p55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1" name="Google Shape;331;p55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2" name="Google Shape;332;p55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3" name="Google Shape;333;p55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4" name="Google Shape;334;p55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5" name="Google Shape;335;p55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6" name="Google Shape;336;p55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7" name="Google Shape;337;p55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8" name="Google Shape;338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1" name="Google Shape;341;p56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42" name="Google Shape;342;p56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56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4" name="Google Shape;344;p56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5" name="Google Shape;345;p56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6" name="Google Shape;346;p56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7" name="Google Shape;347;p56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8" name="Google Shape;348;p56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49" name="Google Shape;349;p56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50" name="Google Shape;350;p56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1" name="Google Shape;351;p56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2" name="Google Shape;352;p56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3" name="Google Shape;353;p56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4" name="Google Shape;354;p56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5" name="Google Shape;355;p56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6" name="Google Shape;356;p56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7" name="Google Shape;357;p56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1" name="Google Shape;361;p57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2" name="Google Shape;362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5" name="Google Shape;365;p58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66" name="Google Shape;366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27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24.png"/><Relationship Id="rId8" Type="http://schemas.openxmlformats.org/officeDocument/2006/relationships/image" Target="../media/image3.png"/><Relationship Id="rId11" Type="http://schemas.openxmlformats.org/officeDocument/2006/relationships/image" Target="../media/image19.png"/><Relationship Id="rId10" Type="http://schemas.openxmlformats.org/officeDocument/2006/relationships/image" Target="../media/image25.png"/><Relationship Id="rId13" Type="http://schemas.openxmlformats.org/officeDocument/2006/relationships/image" Target="../media/image22.png"/><Relationship Id="rId12" Type="http://schemas.openxmlformats.org/officeDocument/2006/relationships/image" Target="../media/image7.png"/><Relationship Id="rId1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Knuth-Morris-Pratt Algorithm</a:t>
            </a:r>
            <a:endParaRPr/>
          </a:p>
        </p:txBody>
      </p:sp>
      <p:sp>
        <p:nvSpPr>
          <p:cNvPr id="372" name="Google Shape;372;p59"/>
          <p:cNvSpPr txBox="1"/>
          <p:nvPr>
            <p:ph idx="2" type="subTitle"/>
          </p:nvPr>
        </p:nvSpPr>
        <p:spPr>
          <a:xfrm>
            <a:off x="1205825" y="2902000"/>
            <a:ext cx="6652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Aleesha Khurram, Tanush Siotia, Alex Suh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8"/>
          <p:cNvSpPr txBox="1"/>
          <p:nvPr>
            <p:ph idx="4" type="title"/>
          </p:nvPr>
        </p:nvSpPr>
        <p:spPr>
          <a:xfrm>
            <a:off x="480425" y="905800"/>
            <a:ext cx="77664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Key Question: How can we use prefix matching to search for a substring in a text?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7" name="Google Shape;497;p68"/>
          <p:cNvCxnSpPr/>
          <p:nvPr/>
        </p:nvCxnSpPr>
        <p:spPr>
          <a:xfrm>
            <a:off x="556050" y="1292500"/>
            <a:ext cx="4992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8" name="Google Shape;498;p68"/>
          <p:cNvSpPr txBox="1"/>
          <p:nvPr>
            <p:ph idx="1" type="subTitle"/>
          </p:nvPr>
        </p:nvSpPr>
        <p:spPr>
          <a:xfrm>
            <a:off x="480425" y="290625"/>
            <a:ext cx="77664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Knuth-Morris-Pratt Algorithm</a:t>
            </a:r>
            <a:endParaRPr sz="1800"/>
          </a:p>
        </p:txBody>
      </p:sp>
      <p:sp>
        <p:nvSpPr>
          <p:cNvPr id="499" name="Google Shape;499;p6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0" name="Google Shape;500;p68"/>
          <p:cNvSpPr txBox="1"/>
          <p:nvPr>
            <p:ph idx="4" type="title"/>
          </p:nvPr>
        </p:nvSpPr>
        <p:spPr>
          <a:xfrm>
            <a:off x="480425" y="1349000"/>
            <a:ext cx="6585600" cy="31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Insight:</a:t>
            </a:r>
            <a:br>
              <a:rPr lang="en"/>
            </a:br>
            <a:br>
              <a:rPr lang="en"/>
            </a:br>
            <a:r>
              <a:rPr lang="en"/>
              <a:t>Where does this algorithm perform string matching? (In the naive implementation of the prefix function, at what points does it check for equal characters)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The prefix matching algorithm compares the strings at the start (the prefix) and the end (the suffix) at the current position. 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Each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occurrence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 of the substring will be a suffix at some position - so put the substring before the text!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01" name="Google Shape;50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150" y="3936925"/>
            <a:ext cx="3232700" cy="6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9"/>
          <p:cNvSpPr txBox="1"/>
          <p:nvPr>
            <p:ph idx="1" type="subTitle"/>
          </p:nvPr>
        </p:nvSpPr>
        <p:spPr>
          <a:xfrm>
            <a:off x="480425" y="290625"/>
            <a:ext cx="77664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Knuth-Morris-Pratt Algorithm</a:t>
            </a:r>
            <a:endParaRPr sz="1800"/>
          </a:p>
        </p:txBody>
      </p:sp>
      <p:sp>
        <p:nvSpPr>
          <p:cNvPr id="507" name="Google Shape;507;p6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8" name="Google Shape;508;p69"/>
          <p:cNvSpPr txBox="1"/>
          <p:nvPr>
            <p:ph idx="4" type="title"/>
          </p:nvPr>
        </p:nvSpPr>
        <p:spPr>
          <a:xfrm>
            <a:off x="480425" y="853725"/>
            <a:ext cx="6585600" cy="3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 the substring before the text, separated by a separator that is present in neither string.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(substring is aab, separator is #):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9" name="Google Shape;50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325" y="2098550"/>
            <a:ext cx="5281350" cy="8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0"/>
          <p:cNvSpPr txBox="1"/>
          <p:nvPr>
            <p:ph idx="1" type="subTitle"/>
          </p:nvPr>
        </p:nvSpPr>
        <p:spPr>
          <a:xfrm>
            <a:off x="480425" y="290625"/>
            <a:ext cx="77664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Knuth-Morris-Pratt Algorithm: Complexity</a:t>
            </a:r>
            <a:endParaRPr sz="1800"/>
          </a:p>
        </p:txBody>
      </p:sp>
      <p:sp>
        <p:nvSpPr>
          <p:cNvPr id="515" name="Google Shape;515;p7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70"/>
          <p:cNvSpPr txBox="1"/>
          <p:nvPr>
            <p:ph idx="4" type="title"/>
          </p:nvPr>
        </p:nvSpPr>
        <p:spPr>
          <a:xfrm>
            <a:off x="480425" y="853725"/>
            <a:ext cx="6585600" cy="3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earlier: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If we know the prefix values never are higher than m, we don’t need to store the entire string/function but only beginning.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We store: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s (with separator character) -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O(m)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Values of prefix function for last m+1 characters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O(m)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Space complexity is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O(m)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Still need to build prefix for equivalent of entire string m+n+1 length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Time complexity is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O(m+n)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1"/>
          <p:cNvSpPr txBox="1"/>
          <p:nvPr>
            <p:ph idx="1" type="subTitle"/>
          </p:nvPr>
        </p:nvSpPr>
        <p:spPr>
          <a:xfrm>
            <a:off x="480425" y="290625"/>
            <a:ext cx="77664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Similar Algorithms</a:t>
            </a:r>
            <a:endParaRPr sz="1800"/>
          </a:p>
        </p:txBody>
      </p:sp>
      <p:sp>
        <p:nvSpPr>
          <p:cNvPr id="522" name="Google Shape;522;p7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3" name="Google Shape;523;p71"/>
          <p:cNvSpPr txBox="1"/>
          <p:nvPr>
            <p:ph idx="4" type="title"/>
          </p:nvPr>
        </p:nvSpPr>
        <p:spPr>
          <a:xfrm>
            <a:off x="480425" y="727200"/>
            <a:ext cx="6585600" cy="3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Rabin-Karp String Matching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Uses hash values of individual characters and strings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Requires being able to hash sequential elements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Might produce spurious hits (equal hashes but not equal substrings)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Aho-Corasick Algorithms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Builds a search trie to keep track of suffix/prefix patterns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Requires high initial overhead to build trie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2"/>
          <p:cNvSpPr txBox="1"/>
          <p:nvPr>
            <p:ph idx="1" type="subTitle"/>
          </p:nvPr>
        </p:nvSpPr>
        <p:spPr>
          <a:xfrm>
            <a:off x="480425" y="290625"/>
            <a:ext cx="77664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Conclusions</a:t>
            </a:r>
            <a:endParaRPr sz="1800"/>
          </a:p>
        </p:txBody>
      </p:sp>
      <p:sp>
        <p:nvSpPr>
          <p:cNvPr id="529" name="Google Shape;529;p7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0" name="Google Shape;530;p72"/>
          <p:cNvSpPr txBox="1"/>
          <p:nvPr>
            <p:ph idx="4" type="title"/>
          </p:nvPr>
        </p:nvSpPr>
        <p:spPr>
          <a:xfrm>
            <a:off x="480425" y="853725"/>
            <a:ext cx="6585600" cy="3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The Knuth-Morris-Pratt algorithm identifies substrings of a string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It uses an efficient way of finding the prefix function of a string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Runs in O(n+m) time and uses O(m) space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Overview</a:t>
            </a:r>
            <a:endParaRPr/>
          </a:p>
        </p:txBody>
      </p:sp>
      <p:sp>
        <p:nvSpPr>
          <p:cNvPr id="378" name="Google Shape;378;p60"/>
          <p:cNvSpPr txBox="1"/>
          <p:nvPr>
            <p:ph idx="2" type="body"/>
          </p:nvPr>
        </p:nvSpPr>
        <p:spPr>
          <a:xfrm>
            <a:off x="787297" y="980279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9" name="Google Shape;379;p60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Problem</a:t>
            </a:r>
            <a:endParaRPr/>
          </a:p>
        </p:txBody>
      </p:sp>
      <p:sp>
        <p:nvSpPr>
          <p:cNvPr id="380" name="Google Shape;380;p60"/>
          <p:cNvSpPr txBox="1"/>
          <p:nvPr>
            <p:ph idx="5" type="body"/>
          </p:nvPr>
        </p:nvSpPr>
        <p:spPr>
          <a:xfrm>
            <a:off x="787297" y="209981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1" name="Google Shape;381;p60"/>
          <p:cNvSpPr txBox="1"/>
          <p:nvPr>
            <p:ph idx="6" type="subTitle"/>
          </p:nvPr>
        </p:nvSpPr>
        <p:spPr>
          <a:xfrm>
            <a:off x="1699221" y="209954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</a:t>
            </a:r>
            <a:r>
              <a:rPr lang="en"/>
              <a:t>ïve Approach</a:t>
            </a:r>
            <a:endParaRPr/>
          </a:p>
        </p:txBody>
      </p:sp>
      <p:sp>
        <p:nvSpPr>
          <p:cNvPr id="382" name="Google Shape;382;p60"/>
          <p:cNvSpPr txBox="1"/>
          <p:nvPr>
            <p:ph idx="8" type="body"/>
          </p:nvPr>
        </p:nvSpPr>
        <p:spPr>
          <a:xfrm>
            <a:off x="7872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3" name="Google Shape;383;p60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Prefix Matching</a:t>
            </a:r>
            <a:endParaRPr/>
          </a:p>
        </p:txBody>
      </p:sp>
      <p:sp>
        <p:nvSpPr>
          <p:cNvPr id="384" name="Google Shape;384;p60"/>
          <p:cNvSpPr txBox="1"/>
          <p:nvPr>
            <p:ph idx="14" type="body"/>
          </p:nvPr>
        </p:nvSpPr>
        <p:spPr>
          <a:xfrm>
            <a:off x="48227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85" name="Google Shape;385;p60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Knuth-Morris-Pratt Algorithm</a:t>
            </a:r>
            <a:endParaRPr/>
          </a:p>
        </p:txBody>
      </p:sp>
      <p:sp>
        <p:nvSpPr>
          <p:cNvPr id="386" name="Google Shape;386;p60"/>
          <p:cNvSpPr txBox="1"/>
          <p:nvPr>
            <p:ph idx="17" type="body"/>
          </p:nvPr>
        </p:nvSpPr>
        <p:spPr>
          <a:xfrm>
            <a:off x="4822781" y="2099679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87" name="Google Shape;387;p60"/>
          <p:cNvSpPr txBox="1"/>
          <p:nvPr>
            <p:ph idx="18" type="subTitle"/>
          </p:nvPr>
        </p:nvSpPr>
        <p:spPr>
          <a:xfrm>
            <a:off x="5734705" y="2099404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KMP</a:t>
            </a:r>
            <a:endParaRPr/>
          </a:p>
        </p:txBody>
      </p:sp>
      <p:sp>
        <p:nvSpPr>
          <p:cNvPr id="388" name="Google Shape;388;p6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1"/>
          <p:cNvSpPr txBox="1"/>
          <p:nvPr>
            <p:ph type="title"/>
          </p:nvPr>
        </p:nvSpPr>
        <p:spPr>
          <a:xfrm>
            <a:off x="702825" y="15757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Summary: Ctrl + F</a:t>
            </a:r>
            <a:endParaRPr/>
          </a:p>
        </p:txBody>
      </p:sp>
      <p:sp>
        <p:nvSpPr>
          <p:cNvPr id="394" name="Google Shape;394;p61"/>
          <p:cNvSpPr txBox="1"/>
          <p:nvPr>
            <p:ph idx="2" type="title"/>
          </p:nvPr>
        </p:nvSpPr>
        <p:spPr>
          <a:xfrm>
            <a:off x="702825" y="2374900"/>
            <a:ext cx="30159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matching is fundamental computer science problem</a:t>
            </a:r>
            <a:endParaRPr/>
          </a:p>
        </p:txBody>
      </p:sp>
      <p:sp>
        <p:nvSpPr>
          <p:cNvPr id="395" name="Google Shape;395;p61"/>
          <p:cNvSpPr txBox="1"/>
          <p:nvPr>
            <p:ph idx="3" type="title"/>
          </p:nvPr>
        </p:nvSpPr>
        <p:spPr>
          <a:xfrm>
            <a:off x="702825" y="3194100"/>
            <a:ext cx="37866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in data retrieval systems, text editing software, and network security</a:t>
            </a:r>
            <a:endParaRPr/>
          </a:p>
        </p:txBody>
      </p:sp>
      <p:sp>
        <p:nvSpPr>
          <p:cNvPr id="396" name="Google Shape;396;p61"/>
          <p:cNvSpPr txBox="1"/>
          <p:nvPr>
            <p:ph idx="4" type="title"/>
          </p:nvPr>
        </p:nvSpPr>
        <p:spPr>
          <a:xfrm>
            <a:off x="702825" y="4025075"/>
            <a:ext cx="37866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used in bioinformatics to match DNA sequences</a:t>
            </a:r>
            <a:endParaRPr/>
          </a:p>
        </p:txBody>
      </p:sp>
      <p:cxnSp>
        <p:nvCxnSpPr>
          <p:cNvPr id="397" name="Google Shape;397;p61"/>
          <p:cNvCxnSpPr/>
          <p:nvPr/>
        </p:nvCxnSpPr>
        <p:spPr>
          <a:xfrm>
            <a:off x="833150" y="1480949"/>
            <a:ext cx="35826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61"/>
          <p:cNvCxnSpPr/>
          <p:nvPr/>
        </p:nvCxnSpPr>
        <p:spPr>
          <a:xfrm flipH="1" rot="10800000">
            <a:off x="791150" y="2168734"/>
            <a:ext cx="36774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61"/>
          <p:cNvCxnSpPr/>
          <p:nvPr/>
        </p:nvCxnSpPr>
        <p:spPr>
          <a:xfrm>
            <a:off x="791150" y="3011023"/>
            <a:ext cx="36564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61"/>
          <p:cNvCxnSpPr/>
          <p:nvPr/>
        </p:nvCxnSpPr>
        <p:spPr>
          <a:xfrm flipH="1" rot="10800000">
            <a:off x="791150" y="3805428"/>
            <a:ext cx="36669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61"/>
          <p:cNvCxnSpPr/>
          <p:nvPr/>
        </p:nvCxnSpPr>
        <p:spPr>
          <a:xfrm>
            <a:off x="791150" y="4625125"/>
            <a:ext cx="36984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61"/>
          <p:cNvSpPr txBox="1"/>
          <p:nvPr>
            <p:ph idx="1" type="subTitle"/>
          </p:nvPr>
        </p:nvSpPr>
        <p:spPr>
          <a:xfrm>
            <a:off x="480425" y="290624"/>
            <a:ext cx="7766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Core Problem: Searching for Occurrences of a Word “W” within the Main String “S”</a:t>
            </a:r>
            <a:endParaRPr sz="1800"/>
          </a:p>
        </p:txBody>
      </p:sp>
      <p:sp>
        <p:nvSpPr>
          <p:cNvPr id="403" name="Google Shape;403;p6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4" name="Google Shape;40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900" y="1772500"/>
            <a:ext cx="3281625" cy="24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2"/>
          <p:cNvSpPr txBox="1"/>
          <p:nvPr>
            <p:ph idx="4" type="title"/>
          </p:nvPr>
        </p:nvSpPr>
        <p:spPr>
          <a:xfrm>
            <a:off x="480425" y="905800"/>
            <a:ext cx="5024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Idea: Check for string </a:t>
            </a:r>
            <a:r>
              <a:rPr lang="en"/>
              <a:t>occurrence</a:t>
            </a:r>
            <a:r>
              <a:rPr lang="en"/>
              <a:t> at every point</a:t>
            </a:r>
            <a:endParaRPr/>
          </a:p>
        </p:txBody>
      </p:sp>
      <p:cxnSp>
        <p:nvCxnSpPr>
          <p:cNvPr id="410" name="Google Shape;410;p62"/>
          <p:cNvCxnSpPr/>
          <p:nvPr/>
        </p:nvCxnSpPr>
        <p:spPr>
          <a:xfrm>
            <a:off x="556050" y="1292500"/>
            <a:ext cx="4992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62"/>
          <p:cNvSpPr txBox="1"/>
          <p:nvPr>
            <p:ph idx="1" type="subTitle"/>
          </p:nvPr>
        </p:nvSpPr>
        <p:spPr>
          <a:xfrm>
            <a:off x="480425" y="290625"/>
            <a:ext cx="77664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/>
              <a:t>Naïve Example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2" name="Google Shape;412;p6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3" name="Google Shape;41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700" y="2343150"/>
            <a:ext cx="48006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3"/>
          <p:cNvSpPr txBox="1"/>
          <p:nvPr>
            <p:ph idx="4" type="title"/>
          </p:nvPr>
        </p:nvSpPr>
        <p:spPr>
          <a:xfrm>
            <a:off x="480425" y="905800"/>
            <a:ext cx="5024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Idea: Check for string occurrence at every point</a:t>
            </a:r>
            <a:endParaRPr/>
          </a:p>
        </p:txBody>
      </p:sp>
      <p:cxnSp>
        <p:nvCxnSpPr>
          <p:cNvPr id="419" name="Google Shape;419;p63"/>
          <p:cNvCxnSpPr/>
          <p:nvPr/>
        </p:nvCxnSpPr>
        <p:spPr>
          <a:xfrm>
            <a:off x="556050" y="1292500"/>
            <a:ext cx="4992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Google Shape;420;p63"/>
          <p:cNvSpPr txBox="1"/>
          <p:nvPr>
            <p:ph idx="1" type="subTitle"/>
          </p:nvPr>
        </p:nvSpPr>
        <p:spPr>
          <a:xfrm>
            <a:off x="480425" y="290625"/>
            <a:ext cx="77664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Naïve Example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1" name="Google Shape;421;p6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63"/>
          <p:cNvSpPr txBox="1"/>
          <p:nvPr>
            <p:ph idx="4" type="title"/>
          </p:nvPr>
        </p:nvSpPr>
        <p:spPr>
          <a:xfrm>
            <a:off x="480425" y="1457675"/>
            <a:ext cx="3720000" cy="19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Time Complexity?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substring is length n, total string is length 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comparison is O(n)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worst case, perform this m times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Complexity: O(n*m)</a:t>
            </a:r>
            <a:endParaRPr/>
          </a:p>
        </p:txBody>
      </p:sp>
      <p:sp>
        <p:nvSpPr>
          <p:cNvPr id="423" name="Google Shape;423;p63"/>
          <p:cNvSpPr txBox="1"/>
          <p:nvPr>
            <p:ph idx="4" type="title"/>
          </p:nvPr>
        </p:nvSpPr>
        <p:spPr>
          <a:xfrm>
            <a:off x="4370175" y="1457675"/>
            <a:ext cx="3720000" cy="23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Example “Bad” Case:</a:t>
            </a:r>
            <a:br>
              <a:rPr lang="en"/>
            </a:br>
            <a:br>
              <a:rPr lang="en"/>
            </a:br>
            <a:r>
              <a:rPr lang="en"/>
              <a:t>AAAAAAAAAAAAAAAAAAAAAAAAAAAAB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AAAAAAAAAAAAAAB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Even if string equals returns early on mismatch, it might have to check the entire substring every time!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4"/>
          <p:cNvSpPr txBox="1"/>
          <p:nvPr>
            <p:ph type="title"/>
          </p:nvPr>
        </p:nvSpPr>
        <p:spPr>
          <a:xfrm>
            <a:off x="702825" y="1575725"/>
            <a:ext cx="30159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string     of length </a:t>
            </a:r>
            <a:endParaRPr/>
          </a:p>
        </p:txBody>
      </p:sp>
      <p:sp>
        <p:nvSpPr>
          <p:cNvPr id="429" name="Google Shape;429;p64"/>
          <p:cNvSpPr txBox="1"/>
          <p:nvPr>
            <p:ph idx="2" type="title"/>
          </p:nvPr>
        </p:nvSpPr>
        <p:spPr>
          <a:xfrm>
            <a:off x="702825" y="2374900"/>
            <a:ext cx="30159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array      of length </a:t>
            </a:r>
            <a:endParaRPr/>
          </a:p>
        </p:txBody>
      </p:sp>
      <p:sp>
        <p:nvSpPr>
          <p:cNvPr id="430" name="Google Shape;430;p64"/>
          <p:cNvSpPr txBox="1"/>
          <p:nvPr>
            <p:ph idx="3" type="title"/>
          </p:nvPr>
        </p:nvSpPr>
        <p:spPr>
          <a:xfrm>
            <a:off x="702825" y="3194100"/>
            <a:ext cx="37866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r>
              <a:rPr lang="en"/>
              <a:t>i</a:t>
            </a:r>
            <a:r>
              <a:rPr lang="en"/>
              <a:t>s length of longest </a:t>
            </a:r>
            <a:r>
              <a:rPr i="1" lang="en" u="sng"/>
              <a:t>proper</a:t>
            </a:r>
            <a:r>
              <a:rPr lang="en"/>
              <a:t> prefix of substring                      that is also a suffix </a:t>
            </a:r>
            <a:r>
              <a:rPr i="1" lang="en"/>
              <a:t> </a:t>
            </a:r>
            <a:endParaRPr i="1"/>
          </a:p>
        </p:txBody>
      </p:sp>
      <p:sp>
        <p:nvSpPr>
          <p:cNvPr id="431" name="Google Shape;431;p64"/>
          <p:cNvSpPr txBox="1"/>
          <p:nvPr>
            <p:ph idx="4" type="title"/>
          </p:nvPr>
        </p:nvSpPr>
        <p:spPr>
          <a:xfrm>
            <a:off x="702825" y="4025075"/>
            <a:ext cx="37866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definition, </a:t>
            </a:r>
            <a:endParaRPr/>
          </a:p>
        </p:txBody>
      </p:sp>
      <p:cxnSp>
        <p:nvCxnSpPr>
          <p:cNvPr id="432" name="Google Shape;432;p64"/>
          <p:cNvCxnSpPr/>
          <p:nvPr/>
        </p:nvCxnSpPr>
        <p:spPr>
          <a:xfrm>
            <a:off x="833150" y="1480949"/>
            <a:ext cx="35826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64"/>
          <p:cNvCxnSpPr/>
          <p:nvPr/>
        </p:nvCxnSpPr>
        <p:spPr>
          <a:xfrm flipH="1" rot="10800000">
            <a:off x="791150" y="2168734"/>
            <a:ext cx="36774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64"/>
          <p:cNvCxnSpPr/>
          <p:nvPr/>
        </p:nvCxnSpPr>
        <p:spPr>
          <a:xfrm>
            <a:off x="791150" y="3011023"/>
            <a:ext cx="36564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64"/>
          <p:cNvCxnSpPr/>
          <p:nvPr/>
        </p:nvCxnSpPr>
        <p:spPr>
          <a:xfrm flipH="1" rot="10800000">
            <a:off x="791150" y="3805428"/>
            <a:ext cx="36669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64"/>
          <p:cNvCxnSpPr/>
          <p:nvPr/>
        </p:nvCxnSpPr>
        <p:spPr>
          <a:xfrm>
            <a:off x="791150" y="4625125"/>
            <a:ext cx="36984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64"/>
          <p:cNvSpPr txBox="1"/>
          <p:nvPr>
            <p:ph idx="1" type="subTitle"/>
          </p:nvPr>
        </p:nvSpPr>
        <p:spPr>
          <a:xfrm>
            <a:off x="480425" y="290624"/>
            <a:ext cx="7766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Prefix Function: Definition</a:t>
            </a:r>
            <a:endParaRPr sz="1800"/>
          </a:p>
        </p:txBody>
      </p:sp>
      <p:sp>
        <p:nvSpPr>
          <p:cNvPr id="438" name="Google Shape;438;p6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9" name="Google Shape;43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575" y="1698200"/>
            <a:ext cx="155160" cy="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2900" y="1698200"/>
            <a:ext cx="188708" cy="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5750" y="2493138"/>
            <a:ext cx="176127" cy="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3100" y="2493125"/>
            <a:ext cx="188708" cy="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1150" y="3216676"/>
            <a:ext cx="396433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24300" y="3510875"/>
            <a:ext cx="779015" cy="26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91737" y="4072087"/>
            <a:ext cx="883313" cy="3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5"/>
          <p:cNvSpPr txBox="1"/>
          <p:nvPr>
            <p:ph idx="1" type="subTitle"/>
          </p:nvPr>
        </p:nvSpPr>
        <p:spPr>
          <a:xfrm>
            <a:off x="480425" y="290624"/>
            <a:ext cx="7766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Prefix Function: Example</a:t>
            </a:r>
            <a:endParaRPr sz="1800"/>
          </a:p>
        </p:txBody>
      </p:sp>
      <p:sp>
        <p:nvSpPr>
          <p:cNvPr id="451" name="Google Shape;451;p6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2" name="Google Shape;45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56624"/>
            <a:ext cx="8839202" cy="63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6"/>
          <p:cNvSpPr txBox="1"/>
          <p:nvPr>
            <p:ph type="title"/>
          </p:nvPr>
        </p:nvSpPr>
        <p:spPr>
          <a:xfrm>
            <a:off x="702825" y="15757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approach time complexity:</a:t>
            </a:r>
            <a:endParaRPr/>
          </a:p>
        </p:txBody>
      </p:sp>
      <p:sp>
        <p:nvSpPr>
          <p:cNvPr id="458" name="Google Shape;458;p66"/>
          <p:cNvSpPr txBox="1"/>
          <p:nvPr>
            <p:ph idx="2" type="title"/>
          </p:nvPr>
        </p:nvSpPr>
        <p:spPr>
          <a:xfrm>
            <a:off x="702825" y="2374900"/>
            <a:ext cx="37866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1: Note that value of prefix function can increase by at most one</a:t>
            </a:r>
            <a:endParaRPr/>
          </a:p>
        </p:txBody>
      </p:sp>
      <p:sp>
        <p:nvSpPr>
          <p:cNvPr id="459" name="Google Shape;459;p66"/>
          <p:cNvSpPr txBox="1"/>
          <p:nvPr>
            <p:ph idx="3" type="title"/>
          </p:nvPr>
        </p:nvSpPr>
        <p:spPr>
          <a:xfrm>
            <a:off x="702825" y="3194100"/>
            <a:ext cx="37866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2: We can reduce string comparisons based on previously computed values</a:t>
            </a:r>
            <a:endParaRPr/>
          </a:p>
        </p:txBody>
      </p:sp>
      <p:cxnSp>
        <p:nvCxnSpPr>
          <p:cNvPr id="460" name="Google Shape;460;p66"/>
          <p:cNvCxnSpPr/>
          <p:nvPr/>
        </p:nvCxnSpPr>
        <p:spPr>
          <a:xfrm>
            <a:off x="833150" y="1480949"/>
            <a:ext cx="35826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66"/>
          <p:cNvCxnSpPr/>
          <p:nvPr/>
        </p:nvCxnSpPr>
        <p:spPr>
          <a:xfrm flipH="1" rot="10800000">
            <a:off x="791150" y="2168734"/>
            <a:ext cx="36774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66"/>
          <p:cNvCxnSpPr/>
          <p:nvPr/>
        </p:nvCxnSpPr>
        <p:spPr>
          <a:xfrm>
            <a:off x="791150" y="3011023"/>
            <a:ext cx="36564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66"/>
          <p:cNvCxnSpPr/>
          <p:nvPr/>
        </p:nvCxnSpPr>
        <p:spPr>
          <a:xfrm flipH="1" rot="10800000">
            <a:off x="785900" y="3969353"/>
            <a:ext cx="36669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p66"/>
          <p:cNvSpPr txBox="1"/>
          <p:nvPr>
            <p:ph idx="1" type="subTitle"/>
          </p:nvPr>
        </p:nvSpPr>
        <p:spPr>
          <a:xfrm>
            <a:off x="480425" y="290624"/>
            <a:ext cx="7766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Prefix Function</a:t>
            </a:r>
            <a:r>
              <a:rPr lang="en" sz="1800"/>
              <a:t>: Optimizations</a:t>
            </a:r>
            <a:endParaRPr sz="1800"/>
          </a:p>
        </p:txBody>
      </p:sp>
      <p:sp>
        <p:nvSpPr>
          <p:cNvPr id="465" name="Google Shape;465;p6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6" name="Google Shape;46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954" y="1832324"/>
            <a:ext cx="679770" cy="3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66"/>
          <p:cNvSpPr txBox="1"/>
          <p:nvPr/>
        </p:nvSpPr>
        <p:spPr>
          <a:xfrm>
            <a:off x="4703850" y="2219025"/>
            <a:ext cx="37866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If                                     , suppose we remove the last character from the suffix ending at index             . Results in suffix of length</a:t>
            </a: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                      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 ending at index</a:t>
            </a: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  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i="1"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(Contradiction)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68" name="Google Shape;468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4875" y="2304425"/>
            <a:ext cx="1018075" cy="1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3825" y="2479719"/>
            <a:ext cx="348900" cy="184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6425" y="2663800"/>
            <a:ext cx="803350" cy="22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93725" y="2675775"/>
            <a:ext cx="99482" cy="2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70825" y="3041024"/>
            <a:ext cx="2499477" cy="2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66"/>
          <p:cNvSpPr txBox="1"/>
          <p:nvPr/>
        </p:nvSpPr>
        <p:spPr>
          <a:xfrm>
            <a:off x="4703850" y="3246600"/>
            <a:ext cx="40020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Otherwise, move to longest length                   such that 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                                                                . Then,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                                                                 . Otherwise, continue process  until              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  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74" name="Google Shape;474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57700" y="3329025"/>
            <a:ext cx="476331" cy="2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6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77351" y="3499700"/>
            <a:ext cx="1856464" cy="1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6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77347" y="3666000"/>
            <a:ext cx="1890675" cy="1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6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098725" y="3844199"/>
            <a:ext cx="348900" cy="191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6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504633" y="3822600"/>
            <a:ext cx="1998093" cy="205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9" name="Google Shape;479;p66"/>
          <p:cNvCxnSpPr/>
          <p:nvPr/>
        </p:nvCxnSpPr>
        <p:spPr>
          <a:xfrm flipH="1" rot="10800000">
            <a:off x="785900" y="4678253"/>
            <a:ext cx="36669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66"/>
          <p:cNvSpPr txBox="1"/>
          <p:nvPr>
            <p:ph type="title"/>
          </p:nvPr>
        </p:nvSpPr>
        <p:spPr>
          <a:xfrm>
            <a:off x="785900" y="40701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time complexity: </a:t>
            </a:r>
            <a:endParaRPr/>
          </a:p>
        </p:txBody>
      </p:sp>
      <p:pic>
        <p:nvPicPr>
          <p:cNvPr id="481" name="Google Shape;481;p6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910175" y="4304419"/>
            <a:ext cx="679775" cy="428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7"/>
          <p:cNvSpPr txBox="1"/>
          <p:nvPr>
            <p:ph idx="1" type="subTitle"/>
          </p:nvPr>
        </p:nvSpPr>
        <p:spPr>
          <a:xfrm>
            <a:off x="480425" y="290624"/>
            <a:ext cx="7766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Prefix Function: Algorithm Walkthrough</a:t>
            </a:r>
            <a:endParaRPr sz="1800"/>
          </a:p>
        </p:txBody>
      </p:sp>
      <p:sp>
        <p:nvSpPr>
          <p:cNvPr id="487" name="Google Shape;487;p6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8" name="Google Shape;488;p67"/>
          <p:cNvPicPr preferRelativeResize="0"/>
          <p:nvPr/>
        </p:nvPicPr>
        <p:blipFill rotWithShape="1">
          <a:blip r:embed="rId3">
            <a:alphaModFix/>
          </a:blip>
          <a:srcRect b="0" l="0" r="43854" t="0"/>
          <a:stretch/>
        </p:blipFill>
        <p:spPr>
          <a:xfrm>
            <a:off x="480425" y="1112625"/>
            <a:ext cx="4467074" cy="319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7500" y="1112625"/>
            <a:ext cx="1740150" cy="3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2201" y="1112625"/>
            <a:ext cx="734623" cy="3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7500" y="1447458"/>
            <a:ext cx="3543024" cy="456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