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A43DCA-8777-41FB-9258-06F6E1C5F15B}">
  <a:tblStyle styleId="{F0A43DCA-8777-41FB-9258-06F6E1C5F1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0773cc04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0773cc04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08bc7334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08bc7334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08bc73345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08bc73345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08bc73345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08bc73345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08bc73345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08bc73345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4b72531d4d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4b72531d4d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076f872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076f872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4b72531d4d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4b72531d4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4b72531d4d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4b72531d4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b72531d4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4b72531d4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4b72531d4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4b72531d4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4b72531d4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4b72531d4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4b72531d4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4b72531d4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4b72531d4d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4b72531d4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4b72531d4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4b72531d4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SOME GRAPHIC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4db14f14b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4db14f14b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1728788" cy="5143500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407318" y="841772"/>
            <a:ext cx="6593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407318" y="2701529"/>
            <a:ext cx="65937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 sz="15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5308133" y="40576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407318" y="4057651"/>
            <a:ext cx="38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7422683" y="4057649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856057" y="3228498"/>
            <a:ext cx="74343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856058" y="454819"/>
            <a:ext cx="7434300" cy="2474700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856023" y="3843015"/>
            <a:ext cx="74331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856092" y="457200"/>
            <a:ext cx="74295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856057" y="3314699"/>
            <a:ext cx="7428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084659" y="457199"/>
            <a:ext cx="6977100" cy="20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290483" y="2524168"/>
            <a:ext cx="6564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856058" y="3232439"/>
            <a:ext cx="74295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677634" y="549296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lang="en" sz="6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1100"/>
          </a:p>
        </p:txBody>
      </p:sp>
      <p:sp>
        <p:nvSpPr>
          <p:cNvPr id="186" name="Google Shape;186;p13"/>
          <p:cNvSpPr txBox="1"/>
          <p:nvPr/>
        </p:nvSpPr>
        <p:spPr>
          <a:xfrm>
            <a:off x="7903028" y="207372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lang="en" sz="6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856057" y="1600531"/>
            <a:ext cx="7429500" cy="18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856023" y="3493241"/>
            <a:ext cx="74283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856060" y="457200"/>
            <a:ext cx="74295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856058" y="2005847"/>
            <a:ext cx="2397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845939" y="2520197"/>
            <a:ext cx="24066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3386075" y="2008226"/>
            <a:ext cx="2388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3378160" y="2522576"/>
            <a:ext cx="23970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5889332" y="2005847"/>
            <a:ext cx="2396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5889332" y="2520197"/>
            <a:ext cx="23961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856058" y="457200"/>
            <a:ext cx="74295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856060" y="3303447"/>
            <a:ext cx="2396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856060" y="2000249"/>
            <a:ext cx="239640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856060" y="3735643"/>
            <a:ext cx="23964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3366790" y="3303447"/>
            <a:ext cx="2400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3366790" y="2000249"/>
            <a:ext cx="239910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3365695" y="3735643"/>
            <a:ext cx="2400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5889425" y="3303446"/>
            <a:ext cx="2393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5889332" y="2000249"/>
            <a:ext cx="239610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5889332" y="3735641"/>
            <a:ext cx="2396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3242708" y="-699535"/>
            <a:ext cx="2656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5590508" y="1648349"/>
            <a:ext cx="38862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1818750" y="-505351"/>
            <a:ext cx="3886200" cy="5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856058" y="1064420"/>
            <a:ext cx="74295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856058" y="3318271"/>
            <a:ext cx="74295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856058" y="1687114"/>
            <a:ext cx="36588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4629150" y="1687114"/>
            <a:ext cx="36564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856058" y="464344"/>
            <a:ext cx="74295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027514" y="1687115"/>
            <a:ext cx="3487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856058" y="2305048"/>
            <a:ext cx="3658800" cy="2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3" type="body"/>
          </p:nvPr>
        </p:nvSpPr>
        <p:spPr>
          <a:xfrm>
            <a:off x="4800606" y="1687114"/>
            <a:ext cx="34851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38" name="Google Shape;138;p6"/>
          <p:cNvSpPr txBox="1"/>
          <p:nvPr>
            <p:ph idx="4" type="body"/>
          </p:nvPr>
        </p:nvSpPr>
        <p:spPr>
          <a:xfrm>
            <a:off x="4629150" y="2305048"/>
            <a:ext cx="3656400" cy="2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6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860029" y="457201"/>
            <a:ext cx="2892000" cy="12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3867150" y="444499"/>
            <a:ext cx="4418400" cy="3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860029" y="1687114"/>
            <a:ext cx="28920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856060" y="457200"/>
            <a:ext cx="4450800" cy="12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5535541" y="457201"/>
            <a:ext cx="2750100" cy="3886200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856058" y="1687114"/>
            <a:ext cx="44508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0716" y="0"/>
            <a:ext cx="9040416" cy="5143500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700" cy="252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b="0" i="0" sz="27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92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65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1407318" y="841772"/>
            <a:ext cx="65937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Mo’s Algorithm</a:t>
            </a:r>
            <a:endParaRPr sz="4800"/>
          </a:p>
        </p:txBody>
      </p:sp>
      <p:sp>
        <p:nvSpPr>
          <p:cNvPr id="235" name="Google Shape;235;p19"/>
          <p:cNvSpPr txBox="1"/>
          <p:nvPr>
            <p:ph idx="1" type="subTitle"/>
          </p:nvPr>
        </p:nvSpPr>
        <p:spPr>
          <a:xfrm>
            <a:off x="1407325" y="2701524"/>
            <a:ext cx="6593700" cy="1584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Sebastian Condyles, Josh Huddleston, Keshav Tarafdar</a:t>
            </a:r>
            <a:endParaRPr sz="1900"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Cole Frankenhoff</a:t>
            </a:r>
            <a:endParaRPr sz="1900"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Material from: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https://cp-algorithms.com/data_structures/sqrt_decomposition.html#mos-algorithm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Count Distinct Elements</a:t>
            </a:r>
            <a:endParaRPr/>
          </a:p>
        </p:txBody>
      </p:sp>
      <p:sp>
        <p:nvSpPr>
          <p:cNvPr id="294" name="Google Shape;294;p28"/>
          <p:cNvSpPr txBox="1"/>
          <p:nvPr>
            <p:ph idx="1" type="body"/>
          </p:nvPr>
        </p:nvSpPr>
        <p:spPr>
          <a:xfrm>
            <a:off x="856050" y="1687122"/>
            <a:ext cx="7429500" cy="1687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Block size = ⌈√8⌉ = 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Queries:                  (0,3) (2,7) (1,5)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Block of left index:    0      0     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Sorted queries →    (0,3) (1,5) (2,7)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First step:</a:t>
            </a:r>
            <a:endParaRPr/>
          </a:p>
        </p:txBody>
      </p:sp>
      <p:graphicFrame>
        <p:nvGraphicFramePr>
          <p:cNvPr id="295" name="Google Shape;295;p28"/>
          <p:cNvGraphicFramePr/>
          <p:nvPr/>
        </p:nvGraphicFramePr>
        <p:xfrm>
          <a:off x="4735325" y="82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{F0A43DCA-8777-41FB-9258-06F6E1C5F15B}</a:tableStyleId>
              </a:tblPr>
              <a:tblGrid>
                <a:gridCol w="492400"/>
                <a:gridCol w="492400"/>
                <a:gridCol w="492400"/>
                <a:gridCol w="492400"/>
                <a:gridCol w="492400"/>
                <a:gridCol w="492400"/>
                <a:gridCol w="492400"/>
                <a:gridCol w="492400"/>
              </a:tblGrid>
              <a:tr h="33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6" name="Google Shape;296;p28"/>
          <p:cNvSpPr txBox="1"/>
          <p:nvPr/>
        </p:nvSpPr>
        <p:spPr>
          <a:xfrm>
            <a:off x="4786125" y="1140825"/>
            <a:ext cx="3939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        1        2        3        4        5        6	      7</a:t>
            </a:r>
            <a:endParaRPr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297" name="Google Shape;297;p28"/>
          <p:cNvGraphicFramePr/>
          <p:nvPr/>
        </p:nvGraphicFramePr>
        <p:xfrm>
          <a:off x="951300" y="346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{F0A43DCA-8777-41FB-9258-06F6E1C5F15B}</a:tableStyleId>
              </a:tblPr>
              <a:tblGrid>
                <a:gridCol w="609175"/>
                <a:gridCol w="613475"/>
                <a:gridCol w="1479175"/>
                <a:gridCol w="2268575"/>
                <a:gridCol w="2268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Subarray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Distinct Count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 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 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/>
          <p:nvPr>
            <p:ph idx="1" type="body"/>
          </p:nvPr>
        </p:nvSpPr>
        <p:spPr>
          <a:xfrm>
            <a:off x="856050" y="1687125"/>
            <a:ext cx="7429500" cy="32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Queries: (0,3) (2,7) (1,5) → </a:t>
            </a:r>
            <a:r>
              <a:rPr lang="en" sz="1900">
                <a:highlight>
                  <a:srgbClr val="38761D"/>
                </a:highlight>
              </a:rPr>
              <a:t>(0,3)</a:t>
            </a:r>
            <a:r>
              <a:rPr lang="en" sz="1900"/>
              <a:t> (1,5) (2,7)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Answer: 3</a:t>
            </a:r>
            <a:endParaRPr sz="1900"/>
          </a:p>
        </p:txBody>
      </p:sp>
      <p:sp>
        <p:nvSpPr>
          <p:cNvPr id="303" name="Google Shape;303;p29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Count Distinct Elements</a:t>
            </a:r>
            <a:endParaRPr/>
          </a:p>
        </p:txBody>
      </p:sp>
      <p:graphicFrame>
        <p:nvGraphicFramePr>
          <p:cNvPr id="304" name="Google Shape;304;p29"/>
          <p:cNvGraphicFramePr/>
          <p:nvPr/>
        </p:nvGraphicFramePr>
        <p:xfrm>
          <a:off x="4735325" y="82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{F0A43DCA-8777-41FB-9258-06F6E1C5F15B}</a:tableStyleId>
              </a:tblPr>
              <a:tblGrid>
                <a:gridCol w="492400"/>
                <a:gridCol w="492400"/>
                <a:gridCol w="492400"/>
                <a:gridCol w="492400"/>
                <a:gridCol w="492400"/>
                <a:gridCol w="492400"/>
                <a:gridCol w="492400"/>
                <a:gridCol w="492400"/>
              </a:tblGrid>
              <a:tr h="33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5" name="Google Shape;305;p29"/>
          <p:cNvSpPr txBox="1"/>
          <p:nvPr/>
        </p:nvSpPr>
        <p:spPr>
          <a:xfrm>
            <a:off x="4786125" y="1140825"/>
            <a:ext cx="3939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        1        2        3        4        5        6	      7</a:t>
            </a:r>
            <a:endParaRPr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306" name="Google Shape;306;p29"/>
          <p:cNvGraphicFramePr/>
          <p:nvPr/>
        </p:nvGraphicFramePr>
        <p:xfrm>
          <a:off x="951300" y="213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{F0A43DCA-8777-41FB-9258-06F6E1C5F15B}</a:tableStyleId>
              </a:tblPr>
              <a:tblGrid>
                <a:gridCol w="609175"/>
                <a:gridCol w="613475"/>
                <a:gridCol w="1479175"/>
                <a:gridCol w="2268575"/>
                <a:gridCol w="2268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Subarray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Distinct Count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[3]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{3: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[3, 1]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{3: 1, 1: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[3, 1, 1]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{3: 1, 1: 2}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[3, 1, 1, 2]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{3: 1, 1: 2, 2: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/>
          <p:nvPr>
            <p:ph idx="1" type="body"/>
          </p:nvPr>
        </p:nvSpPr>
        <p:spPr>
          <a:xfrm>
            <a:off x="856050" y="1687125"/>
            <a:ext cx="7429500" cy="32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Queries: (0,3) (2,7) (1,5) → (0,3) </a:t>
            </a:r>
            <a:r>
              <a:rPr lang="en" sz="1900">
                <a:highlight>
                  <a:srgbClr val="38761D"/>
                </a:highlight>
              </a:rPr>
              <a:t>(1,5)</a:t>
            </a:r>
            <a:r>
              <a:rPr lang="en" sz="1900"/>
              <a:t> (2,7)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Answer: 4</a:t>
            </a:r>
            <a:endParaRPr sz="1900"/>
          </a:p>
        </p:txBody>
      </p:sp>
      <p:sp>
        <p:nvSpPr>
          <p:cNvPr id="312" name="Google Shape;312;p30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Count Distinct Elements</a:t>
            </a:r>
            <a:endParaRPr/>
          </a:p>
        </p:txBody>
      </p:sp>
      <p:graphicFrame>
        <p:nvGraphicFramePr>
          <p:cNvPr id="313" name="Google Shape;313;p30"/>
          <p:cNvGraphicFramePr/>
          <p:nvPr/>
        </p:nvGraphicFramePr>
        <p:xfrm>
          <a:off x="4735325" y="82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{F0A43DCA-8777-41FB-9258-06F6E1C5F15B}</a:tableStyleId>
              </a:tblPr>
              <a:tblGrid>
                <a:gridCol w="492400"/>
                <a:gridCol w="492400"/>
                <a:gridCol w="492400"/>
                <a:gridCol w="492400"/>
                <a:gridCol w="492400"/>
                <a:gridCol w="492400"/>
                <a:gridCol w="492400"/>
                <a:gridCol w="492400"/>
              </a:tblGrid>
              <a:tr h="33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4" name="Google Shape;314;p30"/>
          <p:cNvSpPr txBox="1"/>
          <p:nvPr/>
        </p:nvSpPr>
        <p:spPr>
          <a:xfrm>
            <a:off x="4786125" y="1140825"/>
            <a:ext cx="3939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        1        2        3        4        5        6	      7</a:t>
            </a:r>
            <a:endParaRPr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315" name="Google Shape;315;p30"/>
          <p:cNvGraphicFramePr/>
          <p:nvPr/>
        </p:nvGraphicFramePr>
        <p:xfrm>
          <a:off x="951300" y="213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{F0A43DCA-8777-41FB-9258-06F6E1C5F15B}</a:tableStyleId>
              </a:tblPr>
              <a:tblGrid>
                <a:gridCol w="609175"/>
                <a:gridCol w="613475"/>
                <a:gridCol w="1479175"/>
                <a:gridCol w="2268575"/>
                <a:gridCol w="2268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Subarray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Distinct Count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[3, 1, 1, 2]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{3: 1, 1: 2, 2: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[1, 1, 2]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2, 2: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[1, 1, 2, 3]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2, 2: 1, 3: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[1, 1, 2, 3, 4]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2, 2: 1, 3: 1, 4: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6" name="Google Shape;316;p30"/>
          <p:cNvSpPr txBox="1"/>
          <p:nvPr/>
        </p:nvSpPr>
        <p:spPr>
          <a:xfrm>
            <a:off x="8182125" y="2462000"/>
            <a:ext cx="858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(Q1)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/>
          <p:nvPr>
            <p:ph idx="1" type="body"/>
          </p:nvPr>
        </p:nvSpPr>
        <p:spPr>
          <a:xfrm>
            <a:off x="856050" y="1687125"/>
            <a:ext cx="7429500" cy="32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Queries: (0,3) (2,7) (1,5) → (0,3) (1,5) </a:t>
            </a:r>
            <a:r>
              <a:rPr lang="en" sz="1900">
                <a:highlight>
                  <a:srgbClr val="38761D"/>
                </a:highlight>
              </a:rPr>
              <a:t>(2,7)</a:t>
            </a:r>
            <a:endParaRPr sz="1900">
              <a:highlight>
                <a:srgbClr val="38761D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Answer: 4</a:t>
            </a:r>
            <a:endParaRPr sz="1900"/>
          </a:p>
        </p:txBody>
      </p:sp>
      <p:sp>
        <p:nvSpPr>
          <p:cNvPr id="322" name="Google Shape;322;p31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Count Distinct Elements</a:t>
            </a:r>
            <a:endParaRPr/>
          </a:p>
        </p:txBody>
      </p:sp>
      <p:graphicFrame>
        <p:nvGraphicFramePr>
          <p:cNvPr id="323" name="Google Shape;323;p31"/>
          <p:cNvGraphicFramePr/>
          <p:nvPr/>
        </p:nvGraphicFramePr>
        <p:xfrm>
          <a:off x="4735325" y="82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{F0A43DCA-8777-41FB-9258-06F6E1C5F15B}</a:tableStyleId>
              </a:tblPr>
              <a:tblGrid>
                <a:gridCol w="492400"/>
                <a:gridCol w="492400"/>
                <a:gridCol w="492400"/>
                <a:gridCol w="492400"/>
                <a:gridCol w="492400"/>
                <a:gridCol w="492400"/>
                <a:gridCol w="492400"/>
                <a:gridCol w="492400"/>
              </a:tblGrid>
              <a:tr h="33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</a:tbl>
          </a:graphicData>
        </a:graphic>
      </p:graphicFrame>
      <p:sp>
        <p:nvSpPr>
          <p:cNvPr id="324" name="Google Shape;324;p31"/>
          <p:cNvSpPr txBox="1"/>
          <p:nvPr/>
        </p:nvSpPr>
        <p:spPr>
          <a:xfrm>
            <a:off x="4786125" y="1140825"/>
            <a:ext cx="3939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        1        2        3        4        5        6	      7</a:t>
            </a:r>
            <a:endParaRPr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325" name="Google Shape;325;p31"/>
          <p:cNvGraphicFramePr/>
          <p:nvPr/>
        </p:nvGraphicFramePr>
        <p:xfrm>
          <a:off x="951300" y="213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{F0A43DCA-8777-41FB-9258-06F6E1C5F15B}</a:tableStyleId>
              </a:tblPr>
              <a:tblGrid>
                <a:gridCol w="609175"/>
                <a:gridCol w="613475"/>
                <a:gridCol w="1479175"/>
                <a:gridCol w="2268575"/>
                <a:gridCol w="2268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Subarray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Distinct Count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[1, 1, 2, 3, 4]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2, 2: 1, 3: 1, 4: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[1, 2, 3, 4]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1, 2: 1, 3: 1, 4: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[1, 2, 3, 4, 2]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1, 2: 2, 3: 1, 4: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[1, 2, 3, 4, 2, 1]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2, 2: 2, 3: 1, 4: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6" name="Google Shape;326;p31"/>
          <p:cNvSpPr txBox="1"/>
          <p:nvPr/>
        </p:nvSpPr>
        <p:spPr>
          <a:xfrm>
            <a:off x="8182125" y="2462000"/>
            <a:ext cx="858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(Q2)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 Bubble</a:t>
            </a:r>
            <a:endParaRPr/>
          </a:p>
        </p:txBody>
      </p:sp>
      <p:sp>
        <p:nvSpPr>
          <p:cNvPr id="332" name="Google Shape;332;p32"/>
          <p:cNvSpPr txBox="1"/>
          <p:nvPr>
            <p:ph idx="1" type="body"/>
          </p:nvPr>
        </p:nvSpPr>
        <p:spPr>
          <a:xfrm>
            <a:off x="856059" y="1572690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We never recomputed anything from scratch, 11 total pointer moves handled all 3 queries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(8 + 3) * √8 ≈ 16 operations, vs. 3 * 8 = 24 with naive method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For a large number of queries, this √n factor can make a huge difference!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First query will always be O(n)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No recursion - divides by √n </a:t>
            </a:r>
            <a:r>
              <a:rPr i="1" lang="en"/>
              <a:t>once</a:t>
            </a:r>
            <a:r>
              <a:rPr lang="en"/>
              <a:t> and adjusts L/R to each query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/>
          <p:nvPr>
            <p:ph type="title"/>
          </p:nvPr>
        </p:nvSpPr>
        <p:spPr>
          <a:xfrm>
            <a:off x="856054" y="463900"/>
            <a:ext cx="4630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Functions are Supported?</a:t>
            </a:r>
            <a:endParaRPr/>
          </a:p>
        </p:txBody>
      </p:sp>
      <p:sp>
        <p:nvSpPr>
          <p:cNvPr id="338" name="Google Shape;338;p33"/>
          <p:cNvSpPr txBox="1"/>
          <p:nvPr>
            <p:ph idx="1" type="body"/>
          </p:nvPr>
        </p:nvSpPr>
        <p:spPr>
          <a:xfrm>
            <a:off x="856050" y="1810226"/>
            <a:ext cx="7429500" cy="2907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Similar to Fenwick Trees</a:t>
            </a:r>
            <a:endParaRPr/>
          </a:p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Most efficient functions for Mo’s are invertible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Non-Invertible</a:t>
            </a:r>
            <a:r>
              <a:rPr lang="en"/>
              <a:t> like min/max are not supported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Requires storing data about every possible query and/or previous queries, which defeats the purpose of Mo’s (this is where segment trees would apply)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SOME </a:t>
            </a:r>
            <a:r>
              <a:rPr lang="en"/>
              <a:t>non-invertible</a:t>
            </a:r>
            <a:r>
              <a:rPr lang="en"/>
              <a:t> functions can be implemented with helper data structures, ex. </a:t>
            </a:r>
            <a:r>
              <a:rPr lang="en"/>
              <a:t>m</a:t>
            </a:r>
            <a:r>
              <a:rPr lang="en"/>
              <a:t>ode w/ </a:t>
            </a:r>
            <a:r>
              <a:rPr lang="en"/>
              <a:t>hashmap</a:t>
            </a:r>
            <a:r>
              <a:rPr lang="en"/>
              <a:t> to store element frequencies.</a:t>
            </a:r>
            <a:endParaRPr/>
          </a:p>
        </p:txBody>
      </p:sp>
      <p:pic>
        <p:nvPicPr>
          <p:cNvPr id="339" name="Google Shape;3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775" y="1129090"/>
            <a:ext cx="1278625" cy="1570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2625" y="1129100"/>
            <a:ext cx="1278625" cy="1570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/>
          <p:nvPr>
            <p:ph type="title"/>
          </p:nvPr>
        </p:nvSpPr>
        <p:spPr>
          <a:xfrm>
            <a:off x="856050" y="82896"/>
            <a:ext cx="7429500" cy="761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  <p:sp>
        <p:nvSpPr>
          <p:cNvPr id="346" name="Google Shape;346;p34"/>
          <p:cNvSpPr txBox="1"/>
          <p:nvPr>
            <p:ph idx="1" type="body"/>
          </p:nvPr>
        </p:nvSpPr>
        <p:spPr>
          <a:xfrm>
            <a:off x="856050" y="843950"/>
            <a:ext cx="7753200" cy="38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Let Q be the number of queries, N be the size of the data array, and S be the block size.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We need to sort the</a:t>
            </a:r>
            <a:r>
              <a:rPr lang="en"/>
              <a:t> queries to utilize Mo’s effectively.  </a:t>
            </a:r>
            <a:r>
              <a:rPr lang="en">
                <a:solidFill>
                  <a:schemeClr val="accent6"/>
                </a:solidFill>
              </a:rPr>
              <a:t>O(Q log(⁡Q))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For each of the N / S blocks, we increment to the right index of the query range at most N times, because the queries within a block are sorted by right index.  </a:t>
            </a:r>
            <a:r>
              <a:rPr lang="en">
                <a:solidFill>
                  <a:schemeClr val="accent6"/>
                </a:solidFill>
              </a:rPr>
              <a:t>O(N²/S)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Between queries within blocks, the left index of the query range changes by at most the block size S. This occurs at most Q times. </a:t>
            </a:r>
            <a:r>
              <a:rPr lang="en">
                <a:solidFill>
                  <a:schemeClr val="accent6"/>
                </a:solidFill>
              </a:rPr>
              <a:t>O(QS)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Between queries in different blocks, the left index of the query range changes by at most 2N throughout the entire execution. </a:t>
            </a:r>
            <a:r>
              <a:rPr lang="en">
                <a:solidFill>
                  <a:schemeClr val="accent6"/>
                </a:solidFill>
              </a:rPr>
              <a:t>O(2N)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When using S ≈ √(N), the total runtime is </a:t>
            </a:r>
            <a:r>
              <a:rPr lang="en"/>
              <a:t>O(Q log(⁡Q) + N√(N) + Q√(N) + 2N), which is equivalent to </a:t>
            </a:r>
            <a:r>
              <a:rPr lang="en">
                <a:solidFill>
                  <a:schemeClr val="accent6"/>
                </a:solidFill>
              </a:rPr>
              <a:t>O(Q log(⁡Q) + (N + Q)√(N))</a:t>
            </a:r>
            <a:r>
              <a:rPr lang="en"/>
              <a:t>. In most cases Qlog(Q) &lt;&lt; N√(N), so the runtime is dominated by the </a:t>
            </a:r>
            <a:r>
              <a:rPr lang="en">
                <a:solidFill>
                  <a:schemeClr val="accent6"/>
                </a:solidFill>
              </a:rPr>
              <a:t>(N + Q)√(N)</a:t>
            </a:r>
            <a:r>
              <a:rPr lang="en"/>
              <a:t> term.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</a:t>
            </a:r>
            <a:r>
              <a:rPr lang="en"/>
              <a:t> Applications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5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Large amount of offline range queries and only O(n) extra memory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Competitive programming problems, such as Spoj’s DQUERY or Codeforces’ Powerful Array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856050" y="50172"/>
            <a:ext cx="7429500" cy="787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Motivation</a:t>
            </a:r>
            <a:endParaRPr sz="3600"/>
          </a:p>
        </p:txBody>
      </p:sp>
      <p:sp>
        <p:nvSpPr>
          <p:cNvPr id="241" name="Google Shape;241;p20"/>
          <p:cNvSpPr txBox="1"/>
          <p:nvPr>
            <p:ph idx="1" type="body"/>
          </p:nvPr>
        </p:nvSpPr>
        <p:spPr>
          <a:xfrm>
            <a:off x="857250" y="965779"/>
            <a:ext cx="7429500" cy="369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000" u="sng"/>
              <a:t>Goal</a:t>
            </a:r>
            <a:r>
              <a:rPr b="1" lang="en" sz="2000" u="sng"/>
              <a:t>:</a:t>
            </a:r>
            <a:r>
              <a:rPr lang="en" sz="2000"/>
              <a:t> Given an array of elements A and a list of queries for some function (ex. Sum, mode, mean, etc.), how can we answer them efficiently?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000" u="sng"/>
              <a:t>Support the following operations</a:t>
            </a:r>
            <a:r>
              <a:rPr lang="en" sz="2000"/>
              <a:t>: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1. Calculate (for any l,r) the value of </a:t>
            </a:r>
            <a:r>
              <a:rPr i="1" lang="en" sz="2000"/>
              <a:t>f(l,r)=f(a_l,…,a_r)</a:t>
            </a:r>
            <a:r>
              <a:rPr lang="en" sz="2000"/>
              <a:t> for each query in a list of queries Q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2. Use no more than O(n) memory (so no more than list A itself)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/>
              <a:t>**Note: This will work for any function f(), but sum(l, r) is a common first one to start with</a:t>
            </a:r>
            <a:endParaRPr i="1"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856050" y="463896"/>
            <a:ext cx="7429500" cy="76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Queries</a:t>
            </a:r>
            <a:endParaRPr/>
          </a:p>
        </p:txBody>
      </p:sp>
      <p:sp>
        <p:nvSpPr>
          <p:cNvPr id="247" name="Google Shape;247;p21"/>
          <p:cNvSpPr txBox="1"/>
          <p:nvPr>
            <p:ph idx="1" type="body"/>
          </p:nvPr>
        </p:nvSpPr>
        <p:spPr>
          <a:xfrm>
            <a:off x="856050" y="1462275"/>
            <a:ext cx="3281100" cy="310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Segment Trees - stores function answers for whole ranges.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This prevents having to recurse down to leaf nodes if whole range of a node is contained in a query, which makes query runtime </a:t>
            </a:r>
            <a:r>
              <a:rPr lang="en">
                <a:solidFill>
                  <a:schemeClr val="accent2"/>
                </a:solidFill>
              </a:rPr>
              <a:t>O(logn)</a:t>
            </a:r>
            <a:r>
              <a:rPr lang="en"/>
              <a:t>.</a:t>
            </a:r>
            <a:endParaRPr/>
          </a:p>
        </p:txBody>
      </p:sp>
      <p:pic>
        <p:nvPicPr>
          <p:cNvPr id="248" name="Google Shape;2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950" y="1462263"/>
            <a:ext cx="4307276" cy="31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/>
          <p:nvPr>
            <p:ph type="title"/>
          </p:nvPr>
        </p:nvSpPr>
        <p:spPr>
          <a:xfrm>
            <a:off x="845400" y="283100"/>
            <a:ext cx="89361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Sqrt Decomposition</a:t>
            </a:r>
            <a:endParaRPr/>
          </a:p>
        </p:txBody>
      </p:sp>
      <p:sp>
        <p:nvSpPr>
          <p:cNvPr id="254" name="Google Shape;254;p22"/>
          <p:cNvSpPr txBox="1"/>
          <p:nvPr>
            <p:ph idx="1" type="body"/>
          </p:nvPr>
        </p:nvSpPr>
        <p:spPr>
          <a:xfrm>
            <a:off x="423725" y="1391900"/>
            <a:ext cx="7838100" cy="264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Input: A function f(</a:t>
            </a:r>
            <a:r>
              <a:rPr i="1" lang="en"/>
              <a:t>l</a:t>
            </a:r>
            <a:r>
              <a:rPr lang="en"/>
              <a:t>, </a:t>
            </a:r>
            <a:r>
              <a:rPr i="1" lang="en"/>
              <a:t>r</a:t>
            </a:r>
            <a:r>
              <a:rPr lang="en"/>
              <a:t>) that operates on a range of elements, a merge operator and a list of elements with size n. Let s = sqrt(n)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Create a list L </a:t>
            </a:r>
            <a:r>
              <a:rPr lang="en"/>
              <a:t>of size sqrt(n), where every element l[k] stores the range query in the sqrt(n)-sized block. For</a:t>
            </a:r>
            <a:r>
              <a:rPr lang="en"/>
              <a:t>mally, L[k] = f(k*s, (k + 1) * s).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To </a:t>
            </a:r>
            <a:r>
              <a:rPr lang="en"/>
              <a:t>compute</a:t>
            </a:r>
            <a:r>
              <a:rPr lang="en"/>
              <a:t> f(</a:t>
            </a:r>
            <a:r>
              <a:rPr i="1" lang="en"/>
              <a:t>L</a:t>
            </a:r>
            <a:r>
              <a:rPr lang="en"/>
              <a:t>, </a:t>
            </a:r>
            <a:r>
              <a:rPr i="1" lang="en"/>
              <a:t>r</a:t>
            </a:r>
            <a:r>
              <a:rPr lang="en"/>
              <a:t>),</a:t>
            </a:r>
            <a:r>
              <a:rPr lang="en"/>
              <a:t> manually compute the value of f(</a:t>
            </a:r>
            <a:r>
              <a:rPr i="1" lang="en"/>
              <a:t>L</a:t>
            </a:r>
            <a:r>
              <a:rPr lang="en"/>
              <a:t>, start of right block), f(start of right block, r), and the values of every block in between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Formally: f(l, l + s - l % s) + sum(l[(l + s) % s]...l[k) + f(r - r % s, r)</a:t>
            </a:r>
            <a:endParaRPr/>
          </a:p>
        </p:txBody>
      </p:sp>
      <p:pic>
        <p:nvPicPr>
          <p:cNvPr id="255" name="Google Shape;255;p22" title="Screenshot 2025-04-12 at 4.26.4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387" y="3821325"/>
            <a:ext cx="7571226" cy="10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/>
          <p:nvPr>
            <p:ph idx="1" type="body"/>
          </p:nvPr>
        </p:nvSpPr>
        <p:spPr>
          <a:xfrm>
            <a:off x="424850" y="1401750"/>
            <a:ext cx="7995900" cy="267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>
                <a:solidFill>
                  <a:schemeClr val="accent2"/>
                </a:solidFill>
              </a:rPr>
              <a:t>O(n)</a:t>
            </a:r>
            <a:r>
              <a:rPr lang="en"/>
              <a:t> to precompute values, </a:t>
            </a:r>
            <a:r>
              <a:rPr lang="en">
                <a:solidFill>
                  <a:schemeClr val="accent2"/>
                </a:solidFill>
              </a:rPr>
              <a:t>O(q * sqrt(n))</a:t>
            </a:r>
            <a:r>
              <a:rPr lang="en"/>
              <a:t> to execute q queries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Update time is </a:t>
            </a:r>
            <a:r>
              <a:rPr lang="en">
                <a:solidFill>
                  <a:schemeClr val="accent2"/>
                </a:solidFill>
              </a:rPr>
              <a:t>O(1)</a:t>
            </a:r>
            <a:r>
              <a:rPr lang="en"/>
              <a:t> for most functions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Outperforms segment trees in cases when there are far more updates than queries, small input size, and cases where space is a large concern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Multiple queries end up with precomputed windows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What if there was a way to optimize these away?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Repeated queries?</a:t>
            </a:r>
            <a:endParaRPr/>
          </a:p>
        </p:txBody>
      </p:sp>
      <p:pic>
        <p:nvPicPr>
          <p:cNvPr id="261" name="Google Shape;2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400" y="3264250"/>
            <a:ext cx="3126675" cy="16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/>
          <p:nvPr>
            <p:ph type="title"/>
          </p:nvPr>
        </p:nvSpPr>
        <p:spPr>
          <a:xfrm>
            <a:off x="845400" y="283100"/>
            <a:ext cx="89361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Sqrt Decomposition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Mo’s Algorithm Intuition</a:t>
            </a:r>
            <a:endParaRPr/>
          </a:p>
        </p:txBody>
      </p:sp>
      <p:sp>
        <p:nvSpPr>
          <p:cNvPr id="268" name="Google Shape;268;p24"/>
          <p:cNvSpPr txBox="1"/>
          <p:nvPr>
            <p:ph idx="1" type="body"/>
          </p:nvPr>
        </p:nvSpPr>
        <p:spPr>
          <a:xfrm>
            <a:off x="590875" y="1687125"/>
            <a:ext cx="5805600" cy="2948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Instead of precomputing query answers in a data structure (segment tree), we now answer many queries in a row, sorted to reduce redundant computations.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Keeps sqrt decomposition idea of blocks without storing answers for b[k] ahea</a:t>
            </a:r>
            <a:r>
              <a:rPr lang="en"/>
              <a:t>d of time.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>
                <a:solidFill>
                  <a:schemeClr val="accent2"/>
                </a:solidFill>
              </a:rPr>
              <a:t>Key idea:</a:t>
            </a:r>
            <a:r>
              <a:rPr lang="en"/>
              <a:t> For each query (l, r), calculate key</a:t>
            </a:r>
            <a:br>
              <a:rPr lang="en"/>
            </a:br>
            <a:r>
              <a:rPr lang="en"/>
              <a:t>( l // sqrt(n), r ) i.e. sort first by the block of the left index, then by the right index, both ascending.</a:t>
            </a:r>
            <a:endParaRPr/>
          </a:p>
        </p:txBody>
      </p:sp>
      <p:sp>
        <p:nvSpPr>
          <p:cNvPr id="269" name="Google Shape;269;p24"/>
          <p:cNvSpPr txBox="1"/>
          <p:nvPr/>
        </p:nvSpPr>
        <p:spPr>
          <a:xfrm>
            <a:off x="6619350" y="625875"/>
            <a:ext cx="1845900" cy="4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See example with n=9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 keys beside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Block size, sqrt(9) = 3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Query input </a:t>
            </a: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(l,r) </a:t>
            </a: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order :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4 → (0, 4)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 3 → (0, 3)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6, 8 → (2, 8)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 8 → (1, 8)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 5 → (1, 5)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Sorted queries: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1, 3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0, 4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3, 5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4, 8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6, 8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/>
          <p:nvPr>
            <p:ph type="title"/>
          </p:nvPr>
        </p:nvSpPr>
        <p:spPr>
          <a:xfrm>
            <a:off x="730625" y="456925"/>
            <a:ext cx="2997300" cy="752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Mo’s Data Structure</a:t>
            </a:r>
            <a:endParaRPr/>
          </a:p>
        </p:txBody>
      </p:sp>
      <p:sp>
        <p:nvSpPr>
          <p:cNvPr id="275" name="Google Shape;275;p25"/>
          <p:cNvSpPr txBox="1"/>
          <p:nvPr/>
        </p:nvSpPr>
        <p:spPr>
          <a:xfrm>
            <a:off x="818550" y="1032300"/>
            <a:ext cx="5113500" cy="4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Uses</a:t>
            </a: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 custom range data structure, which reflects the value of function f over the range [L, R]. 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 main operations: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Char char="-"/>
            </a:pP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Remove(idx): remove value at idx, and update the value of the data structure appropriately. Decrease R or increase L.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Char char="-"/>
            </a:pP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Add(x): add a new element, and update the data structure. Either increases R or decreases L.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Char char="-"/>
            </a:pP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Query(L, R): get the value of f(L, R)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All in </a:t>
            </a:r>
            <a:r>
              <a:rPr lang="en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O(1)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6" name="Google Shape;276;p25" title="mo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0450" y="214987"/>
            <a:ext cx="2766150" cy="471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/>
          <p:nvPr>
            <p:ph type="title"/>
          </p:nvPr>
        </p:nvSpPr>
        <p:spPr>
          <a:xfrm>
            <a:off x="857249" y="489988"/>
            <a:ext cx="53061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1:Setup</a:t>
            </a:r>
            <a:endParaRPr/>
          </a:p>
        </p:txBody>
      </p:sp>
      <p:sp>
        <p:nvSpPr>
          <p:cNvPr id="282" name="Google Shape;282;p26"/>
          <p:cNvSpPr txBox="1"/>
          <p:nvPr>
            <p:ph idx="1" type="body"/>
          </p:nvPr>
        </p:nvSpPr>
        <p:spPr>
          <a:xfrm>
            <a:off x="857250" y="1309513"/>
            <a:ext cx="7429500" cy="2920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Input: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L: list of n elements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Q: list of queries (left, right, index)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//</a:t>
            </a:r>
            <a:r>
              <a:rPr lang="en" sz="1600"/>
              <a:t>Intuition–Divide L into blocks of size sqrt(n), and sort Q based on the leftmost query blocks with right query as a tiebreaker. Being “in a block” means that both the left and right indices are in that block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Let block_size = sqrt(n)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Sort Q using the following comparator for queries q1, q2: 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If q1 and q2 are in different blocks, the query with the lowest left index is greater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If q1 and q2 are in the same block, the query with the lowest right index is greater</a:t>
            </a:r>
            <a:br>
              <a:rPr lang="en" sz="1600"/>
            </a:b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type="title"/>
          </p:nvPr>
        </p:nvSpPr>
        <p:spPr>
          <a:xfrm>
            <a:off x="856050" y="638920"/>
            <a:ext cx="7429500" cy="667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r>
              <a:rPr lang="en"/>
              <a:t> 2: Algorithm</a:t>
            </a:r>
            <a:endParaRPr/>
          </a:p>
        </p:txBody>
      </p:sp>
      <p:sp>
        <p:nvSpPr>
          <p:cNvPr id="288" name="Google Shape;288;p27"/>
          <p:cNvSpPr txBox="1"/>
          <p:nvPr>
            <p:ph idx="1" type="body"/>
          </p:nvPr>
        </p:nvSpPr>
        <p:spPr>
          <a:xfrm>
            <a:off x="856050" y="1306128"/>
            <a:ext cx="7429500" cy="354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1. Sort Q by (left, then right)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2. Initialize: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- moe = Moe(L)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- cur_left = 0, cur_right = -1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- answers = [ ] of size len(Q)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3. For each query q in Q: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- Shrink right: while cur_right &gt; q.right → remove &amp; cur_right--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- Expand right: while cur_right &lt; q.right → cur_right++ &amp; add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- Shrink left: while cur_left &lt; q.left → remove &amp; cur_left++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- Expand left: while cur_left &gt; q.left → cur_left-- &amp; add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- Store answer at q.index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4. Return answers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