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779AF7-DE3F-9A08-3E56-13F627C4E957}" v="157" dt="2025-04-24T01:32:42.651"/>
    <p1510:client id="{6F131554-156D-0745-2516-87FF632EAD77}" v="194" dt="2025-04-24T18:33:14.668"/>
    <p1510:client id="{7B60B134-CE69-18EE-7C92-F536BDB7FDC5}" v="157" dt="2025-04-24T18:17:50.542"/>
    <p1510:client id="{907B5808-3AF7-EC2F-B73A-0574289586A0}" v="182" dt="2025-04-24T22:18:22.731"/>
    <p1510:client id="{A124CB7A-6932-31B6-33BF-1B6357E0DA91}" v="3" dt="2025-04-24T20:32:30.807"/>
    <p1510:client id="{A4C580CD-1E63-B65A-362E-71BF70F3D82C}" v="383" dt="2025-04-24T20:02:58.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4/24/2025</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125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4/24/2025</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8725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4/24/2025</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738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4/24/2025</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91009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4/24/2025</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5824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4/24/2025</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90465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4/24/2025</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4805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4/24/2025</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8114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4/24/2025</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893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4/24/2025</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968623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4/24/2025</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4386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4/24/2025</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57189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7" r:id="rId6"/>
    <p:sldLayoutId id="2147483723" r:id="rId7"/>
    <p:sldLayoutId id="2147483724" r:id="rId8"/>
    <p:sldLayoutId id="2147483725" r:id="rId9"/>
    <p:sldLayoutId id="2147483726" r:id="rId10"/>
    <p:sldLayoutId id="2147483728"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stable-marriage-problem/" TargetMode="External"/><Relationship Id="rId2" Type="http://schemas.openxmlformats.org/officeDocument/2006/relationships/hyperlink" Target="https://en.wikipedia.org/wiki/Gale%E2%80%93Shapley_algorithm" TargetMode="External"/><Relationship Id="rId1" Type="http://schemas.openxmlformats.org/officeDocument/2006/relationships/slideLayout" Target="../slideLayouts/slideLayout2.xml"/><Relationship Id="rId6" Type="http://schemas.openxmlformats.org/officeDocument/2006/relationships/hyperlink" Target="https://medium.com/aiskunks/understanding-gale-shapley-stable-matching-algorithm-and-its-time-complexity-4b814ee2642" TargetMode="External"/><Relationship Id="rId5" Type="http://schemas.openxmlformats.org/officeDocument/2006/relationships/hyperlink" Target="https://wayback.archive-it.org/5456/20240920170021/http:/www.eecs.harvard.edu/cs286r/courses/fall09/papers/galeshapley.pdf" TargetMode="External"/><Relationship Id="rId4" Type="http://schemas.openxmlformats.org/officeDocument/2006/relationships/hyperlink" Target="https://mr-easy.github.io/2018-08-19-programming-gale-shapley-algorithm-in-c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patterns on the sky">
            <a:extLst>
              <a:ext uri="{FF2B5EF4-FFF2-40B4-BE49-F238E27FC236}">
                <a16:creationId xmlns:a16="http://schemas.microsoft.com/office/drawing/2014/main" id="{43CAD024-B858-57A9-A128-58EAD57C7429}"/>
              </a:ext>
            </a:extLst>
          </p:cNvPr>
          <p:cNvPicPr>
            <a:picLocks noChangeAspect="1"/>
          </p:cNvPicPr>
          <p:nvPr/>
        </p:nvPicPr>
        <p:blipFill>
          <a:blip r:embed="rId2">
            <a:alphaModFix amt="35000"/>
          </a:blip>
          <a:srcRect t="6064" r="-2" b="9539"/>
          <a:stretch/>
        </p:blipFill>
        <p:spPr>
          <a:xfrm>
            <a:off x="20" y="10"/>
            <a:ext cx="12191980" cy="6857990"/>
          </a:xfrm>
          <a:prstGeom prst="rect">
            <a:avLst/>
          </a:prstGeom>
        </p:spPr>
      </p:pic>
      <p:sp>
        <p:nvSpPr>
          <p:cNvPr id="2" name="Title 1"/>
          <p:cNvSpPr>
            <a:spLocks noGrp="1"/>
          </p:cNvSpPr>
          <p:nvPr>
            <p:ph type="ctrTitle"/>
          </p:nvPr>
        </p:nvSpPr>
        <p:spPr>
          <a:xfrm>
            <a:off x="1097280" y="758952"/>
            <a:ext cx="10058400" cy="3566160"/>
          </a:xfrm>
        </p:spPr>
        <p:txBody>
          <a:bodyPr>
            <a:normAutofit/>
          </a:bodyPr>
          <a:lstStyle/>
          <a:p>
            <a:r>
              <a:rPr lang="en-US">
                <a:solidFill>
                  <a:srgbClr val="FFFFFF"/>
                </a:solidFill>
              </a:rPr>
              <a:t>Gale-Shapley Algorithm</a:t>
            </a:r>
          </a:p>
        </p:txBody>
      </p:sp>
      <p:sp>
        <p:nvSpPr>
          <p:cNvPr id="3" name="Subtitle 2"/>
          <p:cNvSpPr>
            <a:spLocks noGrp="1"/>
          </p:cNvSpPr>
          <p:nvPr>
            <p:ph type="subTitle" idx="1"/>
          </p:nvPr>
        </p:nvSpPr>
        <p:spPr>
          <a:xfrm>
            <a:off x="1100051" y="4645152"/>
            <a:ext cx="10058400" cy="1143000"/>
          </a:xfrm>
        </p:spPr>
        <p:txBody>
          <a:bodyPr vert="horz" lIns="91440" tIns="45720" rIns="91440" bIns="45720" rtlCol="0" anchor="t">
            <a:normAutofit/>
          </a:bodyPr>
          <a:lstStyle/>
          <a:p>
            <a:r>
              <a:rPr lang="en-US">
                <a:solidFill>
                  <a:srgbClr val="FFFFFF"/>
                </a:solidFill>
              </a:rPr>
              <a:t>Arthur Wu, Ayaan Rahman, Ridge Redding, Artie Humphreys</a:t>
            </a: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B28-E2B7-85B4-F3C0-CCF6F00DE239}"/>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CE549C53-0F2D-6321-666B-9F5FA3480ABA}"/>
              </a:ext>
            </a:extLst>
          </p:cNvPr>
          <p:cNvSpPr>
            <a:spLocks noGrp="1"/>
          </p:cNvSpPr>
          <p:nvPr>
            <p:ph idx="1"/>
          </p:nvPr>
        </p:nvSpPr>
        <p:spPr>
          <a:xfrm>
            <a:off x="1097280" y="2030709"/>
            <a:ext cx="10058400" cy="3760891"/>
          </a:xfrm>
        </p:spPr>
        <p:txBody>
          <a:bodyPr vert="horz" lIns="0" tIns="45720" rIns="0" bIns="45720" rtlCol="0" anchor="t">
            <a:normAutofit/>
          </a:bodyPr>
          <a:lstStyle/>
          <a:p>
            <a:pPr marL="285750" indent="-285750">
              <a:buFont typeface="Arial" panose="020F0502020204030204" pitchFamily="34" charset="0"/>
              <a:buChar char="•"/>
            </a:pPr>
            <a:r>
              <a:rPr lang="en-US"/>
              <a:t>Algorithm for finding solution to the </a:t>
            </a:r>
            <a:r>
              <a:rPr lang="en-US" b="1"/>
              <a:t>Stable Matching Problem</a:t>
            </a:r>
            <a:endParaRPr lang="en-US"/>
          </a:p>
          <a:p>
            <a:pPr marL="285750" indent="-285750">
              <a:buFont typeface="Arial" panose="020F0502020204030204" pitchFamily="34" charset="0"/>
              <a:buChar char="•"/>
            </a:pPr>
            <a:r>
              <a:rPr lang="en-US"/>
              <a:t>Stable Matching Problem seeks to find a stable matching to two same-sized sets given an ordering of preferences for each element of all elements in the other set</a:t>
            </a:r>
          </a:p>
          <a:p>
            <a:pPr marL="285750" indent="-285750">
              <a:buFont typeface="Arial" panose="020F0502020204030204" pitchFamily="34" charset="0"/>
              <a:buChar char="•"/>
            </a:pPr>
            <a:r>
              <a:rPr lang="en-US"/>
              <a:t>The stable matching must mean that there exists no pair (X, Y) where X prefers Y and Y prefers X more than their current partner in the matching</a:t>
            </a:r>
          </a:p>
          <a:p>
            <a:pPr marL="285750" indent="-285750">
              <a:buFont typeface="Arial" panose="020F0502020204030204" pitchFamily="34" charset="0"/>
              <a:buChar char="•"/>
            </a:pPr>
            <a:r>
              <a:rPr lang="en-US"/>
              <a:t>The classic application is found in the marriage problem, which matches proposers and acceptors based on their ordered preferences of each other. Applications include dating apps (Hinge) and medical school matching (National Resident Matching Program)</a:t>
            </a:r>
          </a:p>
        </p:txBody>
      </p:sp>
    </p:spTree>
    <p:extLst>
      <p:ext uri="{BB962C8B-B14F-4D97-AF65-F5344CB8AC3E}">
        <p14:creationId xmlns:p14="http://schemas.microsoft.com/office/powerpoint/2010/main" val="4187422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67BD-0719-207E-6052-15B2E8BC5620}"/>
              </a:ext>
            </a:extLst>
          </p:cNvPr>
          <p:cNvSpPr>
            <a:spLocks noGrp="1"/>
          </p:cNvSpPr>
          <p:nvPr>
            <p:ph type="title"/>
          </p:nvPr>
        </p:nvSpPr>
        <p:spPr/>
        <p:txBody>
          <a:bodyPr/>
          <a:lstStyle/>
          <a:p>
            <a:r>
              <a:rPr lang="en-US"/>
              <a:t>Algorithm Description</a:t>
            </a:r>
          </a:p>
        </p:txBody>
      </p:sp>
      <p:sp>
        <p:nvSpPr>
          <p:cNvPr id="3" name="Content Placeholder 2">
            <a:extLst>
              <a:ext uri="{FF2B5EF4-FFF2-40B4-BE49-F238E27FC236}">
                <a16:creationId xmlns:a16="http://schemas.microsoft.com/office/drawing/2014/main" id="{6D80DD53-5EC2-BC12-F083-D04ACF3DC67F}"/>
              </a:ext>
            </a:extLst>
          </p:cNvPr>
          <p:cNvSpPr>
            <a:spLocks noGrp="1"/>
          </p:cNvSpPr>
          <p:nvPr>
            <p:ph idx="1"/>
          </p:nvPr>
        </p:nvSpPr>
        <p:spPr>
          <a:xfrm>
            <a:off x="1097280" y="2037167"/>
            <a:ext cx="10058400" cy="3760891"/>
          </a:xfrm>
        </p:spPr>
        <p:txBody>
          <a:bodyPr vert="horz" lIns="0" tIns="45720" rIns="0" bIns="45720" rtlCol="0" anchor="t">
            <a:normAutofit/>
          </a:bodyPr>
          <a:lstStyle/>
          <a:p>
            <a:pPr marL="342900" indent="-342900">
              <a:buFont typeface="Arial" panose="020F0502020204030204" pitchFamily="34" charset="0"/>
              <a:buChar char="•"/>
            </a:pPr>
            <a:r>
              <a:rPr lang="en-US">
                <a:ea typeface="+mn-lt"/>
                <a:cs typeface="+mn-lt"/>
              </a:rPr>
              <a:t>Split the two sets into "proposers" and "acceptors"</a:t>
            </a:r>
          </a:p>
          <a:p>
            <a:pPr marL="342900" indent="-342900">
              <a:buFont typeface="Arial" panose="020F0502020204030204" pitchFamily="34" charset="0"/>
              <a:buChar char="•"/>
            </a:pPr>
            <a:r>
              <a:rPr lang="en-US">
                <a:ea typeface="+mn-lt"/>
                <a:cs typeface="+mn-lt"/>
              </a:rPr>
              <a:t>Each free proposer selects their most-preferred acceptor on their list whom they have not yet approached and sends a proposal immediately—regardless of whether that acceptor already has a tentative match.</a:t>
            </a:r>
            <a:endParaRPr lang="en-US"/>
          </a:p>
          <a:p>
            <a:pPr>
              <a:buFont typeface="Arial" panose="020F0502020204030204" pitchFamily="34" charset="0"/>
              <a:buChar char="•"/>
            </a:pPr>
            <a:endParaRPr lang="en-US"/>
          </a:p>
        </p:txBody>
      </p:sp>
      <p:pic>
        <p:nvPicPr>
          <p:cNvPr id="4" name="Picture 3" descr="A screenshot of a computer&#10;&#10;AI-generated content may be incorrect.">
            <a:extLst>
              <a:ext uri="{FF2B5EF4-FFF2-40B4-BE49-F238E27FC236}">
                <a16:creationId xmlns:a16="http://schemas.microsoft.com/office/drawing/2014/main" id="{1D9337BE-8DAC-F1A4-8A74-7F01928F70AE}"/>
              </a:ext>
            </a:extLst>
          </p:cNvPr>
          <p:cNvPicPr>
            <a:picLocks noChangeAspect="1"/>
          </p:cNvPicPr>
          <p:nvPr/>
        </p:nvPicPr>
        <p:blipFill>
          <a:blip r:embed="rId2"/>
          <a:stretch>
            <a:fillRect/>
          </a:stretch>
        </p:blipFill>
        <p:spPr>
          <a:xfrm>
            <a:off x="4649689" y="2467263"/>
            <a:ext cx="8873067" cy="6654800"/>
          </a:xfrm>
          <a:prstGeom prst="rect">
            <a:avLst/>
          </a:prstGeom>
        </p:spPr>
      </p:pic>
    </p:spTree>
    <p:extLst>
      <p:ext uri="{BB962C8B-B14F-4D97-AF65-F5344CB8AC3E}">
        <p14:creationId xmlns:p14="http://schemas.microsoft.com/office/powerpoint/2010/main" val="361906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07E8-5125-8D38-A8B1-804E6FA10FF6}"/>
              </a:ext>
            </a:extLst>
          </p:cNvPr>
          <p:cNvSpPr>
            <a:spLocks noGrp="1"/>
          </p:cNvSpPr>
          <p:nvPr>
            <p:ph type="title"/>
          </p:nvPr>
        </p:nvSpPr>
        <p:spPr/>
        <p:txBody>
          <a:bodyPr/>
          <a:lstStyle/>
          <a:p>
            <a:r>
              <a:rPr lang="en-US"/>
              <a:t>Algorithm Description (Cont.)</a:t>
            </a:r>
          </a:p>
        </p:txBody>
      </p:sp>
      <p:sp>
        <p:nvSpPr>
          <p:cNvPr id="3" name="Content Placeholder 2">
            <a:extLst>
              <a:ext uri="{FF2B5EF4-FFF2-40B4-BE49-F238E27FC236}">
                <a16:creationId xmlns:a16="http://schemas.microsoft.com/office/drawing/2014/main" id="{D814F762-6673-8521-4627-BF350B180805}"/>
              </a:ext>
            </a:extLst>
          </p:cNvPr>
          <p:cNvSpPr>
            <a:spLocks noGrp="1"/>
          </p:cNvSpPr>
          <p:nvPr>
            <p:ph idx="1"/>
          </p:nvPr>
        </p:nvSpPr>
        <p:spPr>
          <a:xfrm>
            <a:off x="1097280" y="1633401"/>
            <a:ext cx="10058400" cy="3760891"/>
          </a:xfrm>
        </p:spPr>
        <p:txBody>
          <a:bodyPr vert="horz" lIns="0" tIns="45720" rIns="0" bIns="45720" rtlCol="0" anchor="t">
            <a:normAutofit/>
          </a:bodyPr>
          <a:lstStyle/>
          <a:p>
            <a:pPr marL="0" indent="0">
              <a:buNone/>
            </a:pPr>
            <a:endParaRPr lang="en-US" sz="1600"/>
          </a:p>
          <a:p>
            <a:pPr marL="342900" indent="-342900">
              <a:buFont typeface="Arial" panose="020F0502020204030204" pitchFamily="34" charset="0"/>
              <a:buChar char="•"/>
            </a:pPr>
            <a:r>
              <a:rPr lang="en-US" sz="1600"/>
              <a:t>If that acceptor is free, tentatively match them with the proposer and indicate that this proposer and acceptor pair are matched.</a:t>
            </a:r>
            <a:endParaRPr lang="en-US" sz="1600">
              <a:solidFill>
                <a:srgbClr val="000000"/>
              </a:solidFill>
            </a:endParaRPr>
          </a:p>
          <a:p>
            <a:pPr marL="342900" indent="-342900">
              <a:buFont typeface="Arial" panose="020F0502020204030204" pitchFamily="34" charset="0"/>
              <a:buChar char="•"/>
            </a:pPr>
            <a:r>
              <a:rPr lang="en-US" sz="1600">
                <a:ea typeface="+mn-lt"/>
                <a:cs typeface="+mn-lt"/>
              </a:rPr>
              <a:t>If that acceptor already has a tentative match, compare the new proposer against the current partner using the acceptor’s rankings</a:t>
            </a:r>
            <a:r>
              <a:rPr lang="en-US" sz="1600"/>
              <a:t>. </a:t>
            </a:r>
            <a:endParaRPr lang="en-US" sz="1600">
              <a:solidFill>
                <a:srgbClr val="000000"/>
              </a:solidFill>
            </a:endParaRPr>
          </a:p>
          <a:p>
            <a:pPr marL="635000" lvl="1" indent="-342900">
              <a:buFont typeface="Courier New" panose="020F0502020204030204" pitchFamily="34" charset="0"/>
              <a:buChar char="o"/>
            </a:pPr>
            <a:r>
              <a:rPr lang="en-US" sz="1400">
                <a:ea typeface="+mn-lt"/>
                <a:cs typeface="+mn-lt"/>
              </a:rPr>
              <a:t>If the acceptor prefers the newcomer, break the existing match, pair with the new proposer, and mark the old partner as free</a:t>
            </a:r>
            <a:r>
              <a:rPr lang="en-US" sz="1400"/>
              <a:t> </a:t>
            </a:r>
            <a:endParaRPr lang="en-US" sz="1400">
              <a:solidFill>
                <a:srgbClr val="000000"/>
              </a:solidFill>
            </a:endParaRPr>
          </a:p>
          <a:p>
            <a:pPr marL="635000" lvl="1" indent="-342900">
              <a:buFont typeface="Courier New" panose="020F0502020204030204" pitchFamily="34" charset="0"/>
              <a:buChar char="o"/>
            </a:pPr>
            <a:r>
              <a:rPr lang="en-US" sz="1400">
                <a:ea typeface="+mn-lt"/>
                <a:cs typeface="+mn-lt"/>
              </a:rPr>
              <a:t>Else, the new proposal is rejected, and the proposer remains free to propose to the next acceptor on its list</a:t>
            </a:r>
            <a:endParaRPr lang="en-US" sz="1400">
              <a:solidFill>
                <a:srgbClr val="000000"/>
              </a:solidFill>
            </a:endParaRPr>
          </a:p>
          <a:p>
            <a:pPr marL="342900" indent="-342900">
              <a:buFont typeface="Arial" panose="020F0502020204030204" pitchFamily="34" charset="0"/>
              <a:buChar char="•"/>
            </a:pPr>
            <a:r>
              <a:rPr lang="en-US" sz="1600"/>
              <a:t>Repeat the above process until there are no elements in the proposer set who are left unmatched.</a:t>
            </a:r>
            <a:endParaRPr lang="en-US" sz="1600">
              <a:solidFill>
                <a:srgbClr val="000000"/>
              </a:solidFill>
            </a:endParaRPr>
          </a:p>
        </p:txBody>
      </p:sp>
      <p:pic>
        <p:nvPicPr>
          <p:cNvPr id="4" name="Picture 3" descr="A screenshot of a computer&#10;&#10;AI-generated content may be incorrect.">
            <a:extLst>
              <a:ext uri="{FF2B5EF4-FFF2-40B4-BE49-F238E27FC236}">
                <a16:creationId xmlns:a16="http://schemas.microsoft.com/office/drawing/2014/main" id="{DBC3E548-5ED9-4E65-693F-D6BE470A9D83}"/>
              </a:ext>
            </a:extLst>
          </p:cNvPr>
          <p:cNvPicPr>
            <a:picLocks noChangeAspect="1"/>
          </p:cNvPicPr>
          <p:nvPr/>
        </p:nvPicPr>
        <p:blipFill>
          <a:blip r:embed="rId2"/>
          <a:stretch>
            <a:fillRect/>
          </a:stretch>
        </p:blipFill>
        <p:spPr>
          <a:xfrm>
            <a:off x="7121970" y="3976120"/>
            <a:ext cx="5472030" cy="4103348"/>
          </a:xfrm>
          <a:prstGeom prst="rect">
            <a:avLst/>
          </a:prstGeom>
        </p:spPr>
      </p:pic>
    </p:spTree>
    <p:extLst>
      <p:ext uri="{BB962C8B-B14F-4D97-AF65-F5344CB8AC3E}">
        <p14:creationId xmlns:p14="http://schemas.microsoft.com/office/powerpoint/2010/main" val="3089322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9FE-1F41-2F2C-B096-911FA683E82D}"/>
              </a:ext>
            </a:extLst>
          </p:cNvPr>
          <p:cNvSpPr>
            <a:spLocks noGrp="1"/>
          </p:cNvSpPr>
          <p:nvPr>
            <p:ph type="title"/>
          </p:nvPr>
        </p:nvSpPr>
        <p:spPr/>
        <p:txBody>
          <a:bodyPr/>
          <a:lstStyle/>
          <a:p>
            <a:r>
              <a:rPr lang="en-US"/>
              <a:t>Pseudocode</a:t>
            </a:r>
          </a:p>
        </p:txBody>
      </p:sp>
      <p:sp>
        <p:nvSpPr>
          <p:cNvPr id="3" name="Content Placeholder 2">
            <a:extLst>
              <a:ext uri="{FF2B5EF4-FFF2-40B4-BE49-F238E27FC236}">
                <a16:creationId xmlns:a16="http://schemas.microsoft.com/office/drawing/2014/main" id="{3ED6CA72-FECA-8433-2210-13A3B5274FE3}"/>
              </a:ext>
            </a:extLst>
          </p:cNvPr>
          <p:cNvSpPr>
            <a:spLocks noGrp="1"/>
          </p:cNvSpPr>
          <p:nvPr>
            <p:ph idx="1"/>
          </p:nvPr>
        </p:nvSpPr>
        <p:spPr/>
        <p:txBody>
          <a:bodyPr vert="horz" lIns="0" tIns="45720" rIns="0" bIns="45720" rtlCol="0" anchor="t">
            <a:normAutofit fontScale="40000" lnSpcReduction="20000"/>
          </a:bodyPr>
          <a:lstStyle/>
          <a:p>
            <a:r>
              <a:rPr lang="en-US"/>
              <a:t>Initialize the 2 input sets to a "proposer" set and an "acceptor" set</a:t>
            </a:r>
          </a:p>
          <a:p>
            <a:r>
              <a:rPr lang="en-US"/>
              <a:t>While there exists an unmatched proposer p</a:t>
            </a:r>
            <a:endParaRPr lang="en-US" i="1"/>
          </a:p>
          <a:p>
            <a:pPr>
              <a:buClr>
                <a:srgbClr val="1CADE4"/>
              </a:buClr>
            </a:pPr>
            <a:r>
              <a:rPr lang="en-US" i="1"/>
              <a:t>    </a:t>
            </a:r>
            <a:r>
              <a:rPr lang="en-US"/>
              <a:t>For each acceptor a in the order of p's remaining preferences:</a:t>
            </a:r>
            <a:endParaRPr lang="en-US" i="1"/>
          </a:p>
          <a:p>
            <a:endParaRPr lang="en-US" sz="800"/>
          </a:p>
          <a:p>
            <a:pPr marL="200660" lvl="1" indent="0">
              <a:buNone/>
            </a:pPr>
            <a:r>
              <a:rPr lang="en-US" sz="2000"/>
              <a:t> Remove a from p's preference list so that p cannot repropose to a.</a:t>
            </a:r>
          </a:p>
          <a:p>
            <a:pPr>
              <a:buClr>
                <a:srgbClr val="1CADE4"/>
              </a:buClr>
            </a:pPr>
            <a:r>
              <a:rPr lang="en-US"/>
              <a:t>        If a is free:</a:t>
            </a:r>
          </a:p>
          <a:p>
            <a:pPr>
              <a:buClr>
                <a:srgbClr val="1CADE4"/>
              </a:buClr>
            </a:pPr>
            <a:r>
              <a:rPr lang="en-US"/>
              <a:t>            Match a and p, mark a and p as matched</a:t>
            </a:r>
          </a:p>
          <a:p>
            <a:pPr>
              <a:buClr>
                <a:srgbClr val="1CADE4"/>
              </a:buClr>
            </a:pPr>
            <a:r>
              <a:rPr lang="en-US"/>
              <a:t>            Exit the for-loop</a:t>
            </a:r>
          </a:p>
          <a:p>
            <a:pPr>
              <a:buClr>
                <a:srgbClr val="1CADE4"/>
              </a:buClr>
            </a:pPr>
            <a:r>
              <a:rPr lang="en-US"/>
              <a:t>        Else:</a:t>
            </a:r>
          </a:p>
          <a:p>
            <a:pPr>
              <a:buClr>
                <a:srgbClr val="1CADE4"/>
              </a:buClr>
            </a:pPr>
            <a:r>
              <a:rPr lang="en-US"/>
              <a:t>             If a prefers p to her old partner o:</a:t>
            </a:r>
          </a:p>
          <a:p>
            <a:pPr>
              <a:buClr>
                <a:srgbClr val="1CADE4"/>
              </a:buClr>
            </a:pPr>
            <a:r>
              <a:rPr lang="en-US"/>
              <a:t>     Un match a and o, and mark o as unmatched.</a:t>
            </a:r>
          </a:p>
          <a:p>
            <a:pPr>
              <a:buClr>
                <a:srgbClr val="1CADE4"/>
              </a:buClr>
            </a:pPr>
            <a:r>
              <a:rPr lang="en-US"/>
              <a:t>     Match a and p, and mark p as matched.</a:t>
            </a:r>
          </a:p>
          <a:p>
            <a:pPr>
              <a:buClr>
                <a:srgbClr val="1CADE4"/>
              </a:buClr>
            </a:pPr>
            <a:r>
              <a:rPr lang="en-US"/>
              <a:t>     Exit the for-loop</a:t>
            </a:r>
          </a:p>
          <a:p>
            <a:pPr marL="200660" lvl="1" indent="0">
              <a:buNone/>
            </a:pPr>
            <a:r>
              <a:rPr lang="en-US" i="1"/>
              <a:t> </a:t>
            </a:r>
          </a:p>
        </p:txBody>
      </p:sp>
      <p:pic>
        <p:nvPicPr>
          <p:cNvPr id="5" name="Picture 4" descr="File:Hinge app wordmark.png - Wikimedia Commons">
            <a:extLst>
              <a:ext uri="{FF2B5EF4-FFF2-40B4-BE49-F238E27FC236}">
                <a16:creationId xmlns:a16="http://schemas.microsoft.com/office/drawing/2014/main" id="{7095E8FE-1D04-D447-839E-C276D196E538}"/>
              </a:ext>
            </a:extLst>
          </p:cNvPr>
          <p:cNvPicPr>
            <a:picLocks noChangeAspect="1"/>
          </p:cNvPicPr>
          <p:nvPr/>
        </p:nvPicPr>
        <p:blipFill>
          <a:blip r:embed="rId2"/>
          <a:stretch>
            <a:fillRect/>
          </a:stretch>
        </p:blipFill>
        <p:spPr>
          <a:xfrm>
            <a:off x="6620933" y="3573455"/>
            <a:ext cx="2743200" cy="1075394"/>
          </a:xfrm>
          <a:prstGeom prst="rect">
            <a:avLst/>
          </a:prstGeom>
        </p:spPr>
      </p:pic>
      <p:pic>
        <p:nvPicPr>
          <p:cNvPr id="6" name="Picture 5" descr="National Resident Matching Program - Crunchbase Company Profile &amp; Funding">
            <a:extLst>
              <a:ext uri="{FF2B5EF4-FFF2-40B4-BE49-F238E27FC236}">
                <a16:creationId xmlns:a16="http://schemas.microsoft.com/office/drawing/2014/main" id="{1C3D4D77-266B-9F90-ABE8-6C2F555EF0F4}"/>
              </a:ext>
            </a:extLst>
          </p:cNvPr>
          <p:cNvPicPr>
            <a:picLocks noChangeAspect="1"/>
          </p:cNvPicPr>
          <p:nvPr/>
        </p:nvPicPr>
        <p:blipFill>
          <a:blip r:embed="rId3"/>
          <a:stretch>
            <a:fillRect/>
          </a:stretch>
        </p:blipFill>
        <p:spPr>
          <a:xfrm>
            <a:off x="6620933" y="4111152"/>
            <a:ext cx="2743200" cy="2743200"/>
          </a:xfrm>
          <a:prstGeom prst="rect">
            <a:avLst/>
          </a:prstGeom>
        </p:spPr>
      </p:pic>
      <p:sp>
        <p:nvSpPr>
          <p:cNvPr id="7" name="TextBox 6">
            <a:extLst>
              <a:ext uri="{FF2B5EF4-FFF2-40B4-BE49-F238E27FC236}">
                <a16:creationId xmlns:a16="http://schemas.microsoft.com/office/drawing/2014/main" id="{3A934C3D-CFB0-2C97-AFCC-A452375CD9BE}"/>
              </a:ext>
            </a:extLst>
          </p:cNvPr>
          <p:cNvSpPr txBox="1"/>
          <p:nvPr/>
        </p:nvSpPr>
        <p:spPr>
          <a:xfrm>
            <a:off x="6310626" y="3058806"/>
            <a:ext cx="33753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Used in:</a:t>
            </a:r>
          </a:p>
        </p:txBody>
      </p:sp>
      <p:sp>
        <p:nvSpPr>
          <p:cNvPr id="4" name="TextBox 3">
            <a:extLst>
              <a:ext uri="{FF2B5EF4-FFF2-40B4-BE49-F238E27FC236}">
                <a16:creationId xmlns:a16="http://schemas.microsoft.com/office/drawing/2014/main" id="{055ACD24-096E-3B11-4D0E-8ADEFB8270C9}"/>
              </a:ext>
            </a:extLst>
          </p:cNvPr>
          <p:cNvSpPr txBox="1"/>
          <p:nvPr/>
        </p:nvSpPr>
        <p:spPr>
          <a:xfrm>
            <a:off x="6315293" y="2160753"/>
            <a:ext cx="46849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Result is </a:t>
            </a:r>
            <a:r>
              <a:rPr lang="en-US" b="1" dirty="0"/>
              <a:t>optimal </a:t>
            </a:r>
            <a:r>
              <a:rPr lang="en-US" dirty="0"/>
              <a:t>for proposers</a:t>
            </a:r>
          </a:p>
          <a:p>
            <a:r>
              <a:rPr lang="en-US" dirty="0"/>
              <a:t>and</a:t>
            </a:r>
            <a:r>
              <a:rPr lang="en-US" b="1" dirty="0"/>
              <a:t> least optimal</a:t>
            </a:r>
            <a:r>
              <a:rPr lang="en-US" dirty="0"/>
              <a:t> for receivers</a:t>
            </a:r>
          </a:p>
        </p:txBody>
      </p:sp>
    </p:spTree>
    <p:extLst>
      <p:ext uri="{BB962C8B-B14F-4D97-AF65-F5344CB8AC3E}">
        <p14:creationId xmlns:p14="http://schemas.microsoft.com/office/powerpoint/2010/main" val="36715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9400D-B5D9-AF52-2210-1D95B8DA24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8365B-8DD3-2D50-9C0C-6AC4048294A7}"/>
              </a:ext>
            </a:extLst>
          </p:cNvPr>
          <p:cNvSpPr>
            <a:spLocks noGrp="1"/>
          </p:cNvSpPr>
          <p:nvPr>
            <p:ph type="title"/>
          </p:nvPr>
        </p:nvSpPr>
        <p:spPr/>
        <p:txBody>
          <a:bodyPr/>
          <a:lstStyle/>
          <a:p>
            <a:r>
              <a:rPr lang="en-US"/>
              <a:t>Time Complexity</a:t>
            </a:r>
          </a:p>
        </p:txBody>
      </p:sp>
      <p:sp>
        <p:nvSpPr>
          <p:cNvPr id="3" name="Content Placeholder 2">
            <a:extLst>
              <a:ext uri="{FF2B5EF4-FFF2-40B4-BE49-F238E27FC236}">
                <a16:creationId xmlns:a16="http://schemas.microsoft.com/office/drawing/2014/main" id="{91B6080A-48C2-6CB8-7B57-A448EC54790D}"/>
              </a:ext>
            </a:extLst>
          </p:cNvPr>
          <p:cNvSpPr>
            <a:spLocks noGrp="1"/>
          </p:cNvSpPr>
          <p:nvPr>
            <p:ph idx="1"/>
          </p:nvPr>
        </p:nvSpPr>
        <p:spPr/>
        <p:txBody>
          <a:bodyPr vert="horz" lIns="0" tIns="45720" rIns="0" bIns="45720" rtlCol="0" anchor="t">
            <a:normAutofit/>
          </a:bodyPr>
          <a:lstStyle/>
          <a:p>
            <a:pPr marL="285750" indent="-285750">
              <a:buFont typeface="Arial" panose="020F0502020204030204" pitchFamily="34" charset="0"/>
              <a:buChar char="•"/>
            </a:pPr>
            <a:r>
              <a:rPr lang="en-US">
                <a:ea typeface="+mn-lt"/>
                <a:cs typeface="+mn-lt"/>
              </a:rPr>
              <a:t>The time complexity for the Gale-Shapley algorithm is </a:t>
            </a:r>
            <a:r>
              <a:rPr lang="en-US" b="1">
                <a:ea typeface="+mn-lt"/>
                <a:cs typeface="+mn-lt"/>
              </a:rPr>
              <a:t>O(n</a:t>
            </a:r>
            <a:r>
              <a:rPr lang="en-US">
                <a:solidFill>
                  <a:srgbClr val="000000"/>
                </a:solidFill>
                <a:latin typeface="Neue Haas Grotesk Text Pro"/>
                <a:ea typeface="+mn-lt"/>
                <a:cs typeface="+mn-lt"/>
              </a:rPr>
              <a:t>²</a:t>
            </a:r>
            <a:r>
              <a:rPr lang="en-US" b="1">
                <a:ea typeface="+mn-lt"/>
                <a:cs typeface="+mn-lt"/>
              </a:rPr>
              <a:t>) </a:t>
            </a:r>
            <a:r>
              <a:rPr lang="en-US">
                <a:ea typeface="+mn-lt"/>
                <a:cs typeface="+mn-lt"/>
              </a:rPr>
              <a:t>as each of the n proposers can only propose to as much as n acceptors, creating an asymptotic upper-bound of O(n</a:t>
            </a:r>
            <a:r>
              <a:rPr lang="en-US">
                <a:solidFill>
                  <a:srgbClr val="000000"/>
                </a:solidFill>
                <a:latin typeface="Avenir Next LT Pro Light"/>
                <a:ea typeface="+mn-lt"/>
                <a:cs typeface="+mn-lt"/>
              </a:rPr>
              <a:t>²</a:t>
            </a:r>
            <a:r>
              <a:rPr lang="en-US">
                <a:ea typeface="+mn-lt"/>
                <a:cs typeface="+mn-lt"/>
              </a:rPr>
              <a:t>)</a:t>
            </a:r>
          </a:p>
          <a:p>
            <a:pPr marL="285750" indent="-285750">
              <a:buFont typeface="Arial" panose="020F0502020204030204" pitchFamily="34" charset="0"/>
              <a:buChar char="•"/>
            </a:pPr>
            <a:r>
              <a:rPr lang="en-US">
                <a:ea typeface="+mn-lt"/>
                <a:cs typeface="+mn-lt"/>
              </a:rPr>
              <a:t>The space complexity for the Gale-Shapley algorithm is </a:t>
            </a:r>
            <a:r>
              <a:rPr lang="en-US" b="1">
                <a:ea typeface="+mn-lt"/>
                <a:cs typeface="+mn-lt"/>
              </a:rPr>
              <a:t>O(n</a:t>
            </a:r>
            <a:r>
              <a:rPr lang="en-US">
                <a:solidFill>
                  <a:srgbClr val="000000"/>
                </a:solidFill>
                <a:latin typeface="Neue Haas Grotesk Text Pro"/>
                <a:ea typeface="+mn-lt"/>
                <a:cs typeface="+mn-lt"/>
              </a:rPr>
              <a:t>²</a:t>
            </a:r>
            <a:r>
              <a:rPr lang="en-US" b="1">
                <a:ea typeface="+mn-lt"/>
                <a:cs typeface="+mn-lt"/>
              </a:rPr>
              <a:t>) </a:t>
            </a:r>
            <a:r>
              <a:rPr lang="en-US">
                <a:ea typeface="+mn-lt"/>
                <a:cs typeface="+mn-lt"/>
              </a:rPr>
              <a:t>as we need a way to check for acceptor preferences in constant time.</a:t>
            </a:r>
          </a:p>
          <a:p>
            <a:pPr marL="577850" lvl="1" indent="-91440">
              <a:buFont typeface="Courier New" panose="020F0502020204030204" pitchFamily="34" charset="0"/>
              <a:buChar char="o"/>
            </a:pPr>
            <a:r>
              <a:rPr lang="en-US" sz="1600">
                <a:ea typeface="+mn-lt"/>
                <a:cs typeface="+mn-lt"/>
              </a:rPr>
              <a:t> Solution: store a n x n matrix where the cell in the </a:t>
            </a:r>
            <a:r>
              <a:rPr lang="en-US" sz="1600" err="1">
                <a:solidFill>
                  <a:srgbClr val="0C0D0E"/>
                </a:solidFill>
                <a:ea typeface="+mn-lt"/>
                <a:cs typeface="+mn-lt"/>
              </a:rPr>
              <a:t>i</a:t>
            </a:r>
            <a:r>
              <a:rPr lang="en-US" sz="1600" baseline="30000" err="1">
                <a:solidFill>
                  <a:srgbClr val="0C0D0E"/>
                </a:solidFill>
                <a:ea typeface="+mn-lt"/>
                <a:cs typeface="+mn-lt"/>
              </a:rPr>
              <a:t>th</a:t>
            </a:r>
            <a:r>
              <a:rPr lang="en-US" sz="1600">
                <a:ea typeface="+mn-lt"/>
                <a:cs typeface="+mn-lt"/>
              </a:rPr>
              <a:t> column and </a:t>
            </a:r>
            <a:r>
              <a:rPr lang="en-US" sz="1600" err="1">
                <a:solidFill>
                  <a:srgbClr val="404040"/>
                </a:solidFill>
                <a:ea typeface="+mn-lt"/>
                <a:cs typeface="+mn-lt"/>
              </a:rPr>
              <a:t>j</a:t>
            </a:r>
            <a:r>
              <a:rPr lang="en-US" sz="1600" baseline="30000" err="1">
                <a:solidFill>
                  <a:srgbClr val="0C0D0E"/>
                </a:solidFill>
                <a:ea typeface="+mn-lt"/>
                <a:cs typeface="+mn-lt"/>
              </a:rPr>
              <a:t>th</a:t>
            </a:r>
            <a:r>
              <a:rPr lang="en-US" sz="1100" baseline="30000">
                <a:solidFill>
                  <a:srgbClr val="0C0D0E"/>
                </a:solidFill>
                <a:ea typeface="+mn-lt"/>
                <a:cs typeface="+mn-lt"/>
              </a:rPr>
              <a:t> </a:t>
            </a:r>
            <a:r>
              <a:rPr lang="en-US" sz="1600">
                <a:ea typeface="+mn-lt"/>
                <a:cs typeface="+mn-lt"/>
              </a:rPr>
              <a:t>row represents the position of proposer j in acceptor i’s preference list.</a:t>
            </a:r>
          </a:p>
          <a:p>
            <a:pPr>
              <a:buFont typeface="Arial" panose="020F0502020204030204" pitchFamily="34" charset="0"/>
              <a:buChar char="•"/>
            </a:pPr>
            <a:endParaRPr lang="en-US" sz="1600">
              <a:solidFill>
                <a:srgbClr val="404040"/>
              </a:solidFill>
            </a:endParaRPr>
          </a:p>
        </p:txBody>
      </p:sp>
    </p:spTree>
    <p:extLst>
      <p:ext uri="{BB962C8B-B14F-4D97-AF65-F5344CB8AC3E}">
        <p14:creationId xmlns:p14="http://schemas.microsoft.com/office/powerpoint/2010/main" val="381415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4C31-1009-AA98-3F86-A560FE264811}"/>
              </a:ext>
            </a:extLst>
          </p:cNvPr>
          <p:cNvSpPr>
            <a:spLocks noGrp="1"/>
          </p:cNvSpPr>
          <p:nvPr>
            <p:ph type="title"/>
          </p:nvPr>
        </p:nvSpPr>
        <p:spPr/>
        <p:txBody>
          <a:bodyPr/>
          <a:lstStyle/>
          <a:p>
            <a:r>
              <a:rPr lang="en-US"/>
              <a:t>Similar Algorithms</a:t>
            </a:r>
          </a:p>
        </p:txBody>
      </p:sp>
      <p:sp>
        <p:nvSpPr>
          <p:cNvPr id="3" name="Content Placeholder 2">
            <a:extLst>
              <a:ext uri="{FF2B5EF4-FFF2-40B4-BE49-F238E27FC236}">
                <a16:creationId xmlns:a16="http://schemas.microsoft.com/office/drawing/2014/main" id="{20B6C72C-5A22-E22B-7362-453B88E4EA26}"/>
              </a:ext>
            </a:extLst>
          </p:cNvPr>
          <p:cNvSpPr>
            <a:spLocks noGrp="1"/>
          </p:cNvSpPr>
          <p:nvPr>
            <p:ph idx="1"/>
          </p:nvPr>
        </p:nvSpPr>
        <p:spPr/>
        <p:txBody>
          <a:bodyPr vert="horz" lIns="0" tIns="45720" rIns="0" bIns="45720" rtlCol="0" anchor="t">
            <a:normAutofit/>
          </a:bodyPr>
          <a:lstStyle/>
          <a:p>
            <a:pPr marL="342900" indent="-342900">
              <a:buFont typeface="Arial"/>
              <a:buChar char="•"/>
            </a:pPr>
            <a:r>
              <a:rPr lang="en-US"/>
              <a:t>The Elo rating system is another common algorithm used in dating apps such as Tinder to match people into potentially stable matchings </a:t>
            </a:r>
          </a:p>
          <a:p>
            <a:pPr marL="342900" indent="-342900">
              <a:buFont typeface="Arial"/>
              <a:buChar char="•"/>
            </a:pPr>
            <a:r>
              <a:rPr lang="en-US"/>
              <a:t>Another similar algorithm is the K-Nearest-Neighbors algorithm, which can be used to classify elements into a category with which they fit closest</a:t>
            </a:r>
          </a:p>
        </p:txBody>
      </p:sp>
      <p:pic>
        <p:nvPicPr>
          <p:cNvPr id="4" name="Picture 3" descr="K-Nearest Neighbor(KNN) Algorithm for Machine Learning |  tutorialforbeginner.com">
            <a:extLst>
              <a:ext uri="{FF2B5EF4-FFF2-40B4-BE49-F238E27FC236}">
                <a16:creationId xmlns:a16="http://schemas.microsoft.com/office/drawing/2014/main" id="{45757D09-C3E6-B145-FBCF-99900EDEC8DB}"/>
              </a:ext>
            </a:extLst>
          </p:cNvPr>
          <p:cNvPicPr>
            <a:picLocks noChangeAspect="1"/>
          </p:cNvPicPr>
          <p:nvPr/>
        </p:nvPicPr>
        <p:blipFill>
          <a:blip r:embed="rId2"/>
          <a:stretch>
            <a:fillRect/>
          </a:stretch>
        </p:blipFill>
        <p:spPr>
          <a:xfrm>
            <a:off x="4238978" y="3897330"/>
            <a:ext cx="3014133" cy="2393562"/>
          </a:xfrm>
          <a:prstGeom prst="rect">
            <a:avLst/>
          </a:prstGeom>
        </p:spPr>
      </p:pic>
    </p:spTree>
    <p:extLst>
      <p:ext uri="{BB962C8B-B14F-4D97-AF65-F5344CB8AC3E}">
        <p14:creationId xmlns:p14="http://schemas.microsoft.com/office/powerpoint/2010/main" val="11608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8289-233C-6356-68EA-E936A67A16F1}"/>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5A4839D0-B37D-C968-0DB6-5E2739D487C0}"/>
              </a:ext>
            </a:extLst>
          </p:cNvPr>
          <p:cNvSpPr>
            <a:spLocks noGrp="1"/>
          </p:cNvSpPr>
          <p:nvPr>
            <p:ph idx="1"/>
          </p:nvPr>
        </p:nvSpPr>
        <p:spPr>
          <a:xfrm>
            <a:off x="1097280" y="2108201"/>
            <a:ext cx="10058400" cy="3760891"/>
          </a:xfrm>
        </p:spPr>
        <p:txBody>
          <a:bodyPr vert="horz" lIns="0" tIns="45720" rIns="0" bIns="45720" rtlCol="0" anchor="t">
            <a:normAutofit/>
          </a:bodyPr>
          <a:lstStyle/>
          <a:p>
            <a:pPr marL="342900" indent="-342900">
              <a:buFont typeface="Arial" panose="020F0502020204030204" pitchFamily="34" charset="0"/>
              <a:buChar char="•"/>
            </a:pPr>
            <a:r>
              <a:rPr lang="en-US">
                <a:ea typeface="+mn-lt"/>
                <a:cs typeface="+mn-lt"/>
                <a:hlinkClick r:id="rId2"/>
              </a:rPr>
              <a:t>https://en.wikipedia.org/wiki/Gale%E2%80%93Shapley_algorithm</a:t>
            </a:r>
            <a:endParaRPr lang="en-US">
              <a:ea typeface="+mn-lt"/>
              <a:cs typeface="+mn-lt"/>
            </a:endParaRPr>
          </a:p>
          <a:p>
            <a:pPr marL="342900" indent="-342900">
              <a:buFont typeface="Arial" panose="020F0502020204030204" pitchFamily="34" charset="0"/>
              <a:buChar char="•"/>
            </a:pPr>
            <a:r>
              <a:rPr lang="en-US">
                <a:ea typeface="+mn-lt"/>
                <a:cs typeface="+mn-lt"/>
                <a:hlinkClick r:id="rId3"/>
              </a:rPr>
              <a:t>https://www.geeksforgeeks.org/stable-marriage-problem/</a:t>
            </a:r>
            <a:endParaRPr lang="en-US">
              <a:ea typeface="+mn-lt"/>
              <a:cs typeface="+mn-lt"/>
            </a:endParaRPr>
          </a:p>
          <a:p>
            <a:pPr marL="342900" indent="-342900">
              <a:buFont typeface="Arial" panose="020F0502020204030204" pitchFamily="34" charset="0"/>
              <a:buChar char="•"/>
            </a:pPr>
            <a:r>
              <a:rPr lang="en-US">
                <a:ea typeface="+mn-lt"/>
                <a:cs typeface="+mn-lt"/>
                <a:hlinkClick r:id="rId4"/>
              </a:rPr>
              <a:t>https://mr-easy.github.io/2018-08-19-programming-gale-shapley-algorithm-in-cpp/</a:t>
            </a:r>
            <a:endParaRPr lang="en-US">
              <a:ea typeface="+mn-lt"/>
              <a:cs typeface="+mn-lt"/>
            </a:endParaRPr>
          </a:p>
          <a:p>
            <a:pPr marL="342900" indent="-342900">
              <a:buFont typeface="Arial" panose="020F0502020204030204" pitchFamily="34" charset="0"/>
              <a:buChar char="•"/>
            </a:pPr>
            <a:r>
              <a:rPr lang="en-US">
                <a:ea typeface="+mn-lt"/>
                <a:cs typeface="+mn-lt"/>
                <a:hlinkClick r:id="rId5"/>
              </a:rPr>
              <a:t>https://wayback.archive-it.org/5456/20240920170021/http://www.eecs.harvard.edu/cs286r/courses/fall09/papers/galeshapley.pdf</a:t>
            </a:r>
          </a:p>
          <a:p>
            <a:pPr marL="342900" indent="-342900">
              <a:buFont typeface="Arial" panose="020F0502020204030204" pitchFamily="34" charset="0"/>
              <a:buChar char="•"/>
            </a:pPr>
            <a:r>
              <a:rPr lang="en-US">
                <a:ea typeface="+mn-lt"/>
                <a:cs typeface="+mn-lt"/>
                <a:hlinkClick r:id="rId6"/>
              </a:rPr>
              <a:t>https://medium.com/aiskunks/understanding-gale-shapley-stable-matching-algorithm-and-its-time-complexity-4b814ee2642</a:t>
            </a:r>
            <a:endParaRPr lang="en-US">
              <a:hlinkClick r:id="rId6"/>
            </a:endParaRPr>
          </a:p>
          <a:p>
            <a:pPr marL="0" indent="0">
              <a:buNone/>
            </a:pPr>
            <a:endParaRPr lang="en-US">
              <a:ea typeface="+mn-lt"/>
              <a:cs typeface="+mn-lt"/>
            </a:endParaRPr>
          </a:p>
        </p:txBody>
      </p:sp>
    </p:spTree>
    <p:extLst>
      <p:ext uri="{BB962C8B-B14F-4D97-AF65-F5344CB8AC3E}">
        <p14:creationId xmlns:p14="http://schemas.microsoft.com/office/powerpoint/2010/main" val="71983770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RetrospectVTI</vt:lpstr>
      <vt:lpstr>Gale-Shapley Algorithm</vt:lpstr>
      <vt:lpstr>Motivation</vt:lpstr>
      <vt:lpstr>Algorithm Description</vt:lpstr>
      <vt:lpstr>Algorithm Description (Cont.)</vt:lpstr>
      <vt:lpstr>Pseudocode</vt:lpstr>
      <vt:lpstr>Time Complexity</vt:lpstr>
      <vt:lpstr>Similar Algorithms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13</cp:revision>
  <dcterms:created xsi:type="dcterms:W3CDTF">2025-03-17T16:33:07Z</dcterms:created>
  <dcterms:modified xsi:type="dcterms:W3CDTF">2025-04-24T22:19:46Z</dcterms:modified>
</cp:coreProperties>
</file>