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B98895-B832-457C-B77C-4887A370EC51}">
  <a:tblStyle styleId="{88B98895-B832-457C-B77C-4887A370EC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0773cc0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0773cc0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08bc733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08bc733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08bc7334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08bc7334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08bc7334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08bc7334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08bc73345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08bc73345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b72531d4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b72531d4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b72531d4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b72531d4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b72531d4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4b72531d4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0900f2b9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0900f2b9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0900f2b9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0900f2b9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b72531d4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b72531d4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0900f2b9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0900f2b9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0900f2b9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0900f2b9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0900f2b9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0900f2b9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0900f2b9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0900f2b9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0900f2b9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0900f2b9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0900f2b93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0900f2b93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0900f2b9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0900f2b9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0900f2b93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0900f2b93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0900f2b93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0900f2b9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0900f2b93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0900f2b9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b72531d4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b72531d4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0900f2b93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0900f2b93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076f87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076f87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4b72531d4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4b72531d4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b72531d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b72531d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b72531d4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b72531d4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b72531d4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b72531d4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b72531d4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4b72531d4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b72531d4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b72531d4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SOME GRAPHIC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db14f14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db14f14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1728788" cy="5143500"/>
            <a:chOff x="0" y="0"/>
            <a:chExt cx="2305051" cy="6858001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407318" y="2701529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856058" y="454819"/>
            <a:ext cx="7434300" cy="2474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7634" y="54929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lang="en" sz="6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186" name="Google Shape;186;p13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lang="en" sz="6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856060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856058" y="2005847"/>
            <a:ext cx="2397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845939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3386075" y="2008226"/>
            <a:ext cx="2388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5889332" y="2005847"/>
            <a:ext cx="2396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856058" y="457200"/>
            <a:ext cx="7429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856060" y="2000249"/>
            <a:ext cx="23964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3366790" y="2000249"/>
            <a:ext cx="2399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5889332" y="2000249"/>
            <a:ext cx="2396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5889332" y="3735641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856058" y="1064420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56058" y="3318271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56058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027514" y="1687115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856058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867150" y="444499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5535541" y="457201"/>
            <a:ext cx="2750100" cy="38862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56058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1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7707241" y="4412456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Mo’s Algorithm</a:t>
            </a:r>
            <a:endParaRPr sz="4800"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407325" y="2701524"/>
            <a:ext cx="6593700" cy="158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Sebastian Condyles, Josh Huddleston, Keshav Tarafdar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Cole Frankenhoff</a:t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Material from: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https://cp-algorithms.com/data_structures/sqrt_decomposition.html#mos-algorithm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Count Distinct Elements</a:t>
            </a:r>
            <a:endParaRPr/>
          </a:p>
        </p:txBody>
      </p:sp>
      <p:sp>
        <p:nvSpPr>
          <p:cNvPr id="295" name="Google Shape;295;p28"/>
          <p:cNvSpPr txBox="1"/>
          <p:nvPr>
            <p:ph idx="1" type="body"/>
          </p:nvPr>
        </p:nvSpPr>
        <p:spPr>
          <a:xfrm>
            <a:off x="856050" y="1687122"/>
            <a:ext cx="7429500" cy="168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Block size = ⌈√8⌉ =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                 (0,3) (2,7) (1,5)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 of left index:    0      0     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Sorted queries </a:t>
            </a:r>
            <a:r>
              <a:rPr lang="en"/>
              <a:t>→   </a:t>
            </a:r>
            <a:r>
              <a:rPr lang="en"/>
              <a:t> (0,3) (1,5) (2,7)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First step:</a:t>
            </a:r>
            <a:endParaRPr/>
          </a:p>
        </p:txBody>
      </p:sp>
      <p:graphicFrame>
        <p:nvGraphicFramePr>
          <p:cNvPr id="296" name="Google Shape;296;p28"/>
          <p:cNvGraphicFramePr/>
          <p:nvPr/>
        </p:nvGraphicFramePr>
        <p:xfrm>
          <a:off x="47353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7" name="Google Shape;297;p28"/>
          <p:cNvSpPr txBox="1"/>
          <p:nvPr/>
        </p:nvSpPr>
        <p:spPr>
          <a:xfrm>
            <a:off x="4786125" y="1140825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298" name="Google Shape;298;p28"/>
          <p:cNvGraphicFramePr/>
          <p:nvPr/>
        </p:nvGraphicFramePr>
        <p:xfrm>
          <a:off x="951300" y="346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 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 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Queries: (0,3) (2,7) (1,5) → </a:t>
            </a:r>
            <a:r>
              <a:rPr lang="en" sz="1900">
                <a:highlight>
                  <a:srgbClr val="38761D"/>
                </a:highlight>
              </a:rPr>
              <a:t>(0,3)</a:t>
            </a:r>
            <a:r>
              <a:rPr lang="en" sz="1900"/>
              <a:t> (1,5) (2,7)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Answer: 3</a:t>
            </a:r>
            <a:endParaRPr sz="1900"/>
          </a:p>
        </p:txBody>
      </p:sp>
      <p:sp>
        <p:nvSpPr>
          <p:cNvPr id="304" name="Google Shape;304;p29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Count Distinct Elements</a:t>
            </a:r>
            <a:endParaRPr/>
          </a:p>
        </p:txBody>
      </p:sp>
      <p:graphicFrame>
        <p:nvGraphicFramePr>
          <p:cNvPr id="305" name="Google Shape;305;p29"/>
          <p:cNvGraphicFramePr/>
          <p:nvPr/>
        </p:nvGraphicFramePr>
        <p:xfrm>
          <a:off x="47353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6" name="Google Shape;306;p29"/>
          <p:cNvSpPr txBox="1"/>
          <p:nvPr/>
        </p:nvSpPr>
        <p:spPr>
          <a:xfrm>
            <a:off x="4786125" y="1140825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951300" y="213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1, 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2}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1, 1,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2, 2: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Queries: (0,3) (2,7) (1,5) → (0,3) </a:t>
            </a:r>
            <a:r>
              <a:rPr lang="en" sz="1900">
                <a:highlight>
                  <a:srgbClr val="38761D"/>
                </a:highlight>
              </a:rPr>
              <a:t>(1,5)</a:t>
            </a:r>
            <a:r>
              <a:rPr lang="en" sz="1900"/>
              <a:t> (2,7)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Answer: 4</a:t>
            </a:r>
            <a:endParaRPr sz="1900"/>
          </a:p>
        </p:txBody>
      </p:sp>
      <p:sp>
        <p:nvSpPr>
          <p:cNvPr id="313" name="Google Shape;313;p30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Count Distinct Elements</a:t>
            </a:r>
            <a:endParaRPr/>
          </a:p>
        </p:txBody>
      </p:sp>
      <p:graphicFrame>
        <p:nvGraphicFramePr>
          <p:cNvPr id="314" name="Google Shape;314;p30"/>
          <p:cNvGraphicFramePr/>
          <p:nvPr/>
        </p:nvGraphicFramePr>
        <p:xfrm>
          <a:off x="47353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5" name="Google Shape;315;p30"/>
          <p:cNvSpPr txBox="1"/>
          <p:nvPr/>
        </p:nvSpPr>
        <p:spPr>
          <a:xfrm>
            <a:off x="4786125" y="1140825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16" name="Google Shape;316;p30"/>
          <p:cNvGraphicFramePr/>
          <p:nvPr/>
        </p:nvGraphicFramePr>
        <p:xfrm>
          <a:off x="951300" y="213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[3, 1, 1,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{3: 1, 1: 2, 2: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2, 3]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1, 3: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2, 3, 4]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30"/>
          <p:cNvSpPr txBox="1"/>
          <p:nvPr/>
        </p:nvSpPr>
        <p:spPr>
          <a:xfrm>
            <a:off x="8182125" y="2462000"/>
            <a:ext cx="858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(Q1)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Queries: (0,3) (2,7) (1,5) → (0,3) (1,5) </a:t>
            </a:r>
            <a:r>
              <a:rPr lang="en" sz="1900">
                <a:highlight>
                  <a:srgbClr val="38761D"/>
                </a:highlight>
              </a:rPr>
              <a:t>(2,7)</a:t>
            </a:r>
            <a:endParaRPr sz="1900">
              <a:highlight>
                <a:srgbClr val="38761D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Answer: 4</a:t>
            </a:r>
            <a:endParaRPr sz="1900"/>
          </a:p>
        </p:txBody>
      </p:sp>
      <p:sp>
        <p:nvSpPr>
          <p:cNvPr id="323" name="Google Shape;323;p3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Count Distinct Elements</a:t>
            </a:r>
            <a:endParaRPr/>
          </a:p>
        </p:txBody>
      </p:sp>
      <p:graphicFrame>
        <p:nvGraphicFramePr>
          <p:cNvPr id="324" name="Google Shape;324;p31"/>
          <p:cNvGraphicFramePr/>
          <p:nvPr/>
        </p:nvGraphicFramePr>
        <p:xfrm>
          <a:off x="47353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  <a:gridCol w="492400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  <p:sp>
        <p:nvSpPr>
          <p:cNvPr id="325" name="Google Shape;325;p31"/>
          <p:cNvSpPr txBox="1"/>
          <p:nvPr/>
        </p:nvSpPr>
        <p:spPr>
          <a:xfrm>
            <a:off x="4786125" y="1140825"/>
            <a:ext cx="3939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26" name="Google Shape;326;p31"/>
          <p:cNvGraphicFramePr/>
          <p:nvPr/>
        </p:nvGraphicFramePr>
        <p:xfrm>
          <a:off x="951300" y="213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curR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Subarray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Distinct 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1, 2, 3, 4]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1,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2, 3, 4]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1, 2: 1,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2, 3, 4, 2]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1, 2: 2,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[1, 2, 3, 4, 2, 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2, 2: 2, 3: 1, 4: 1}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31"/>
          <p:cNvSpPr txBox="1"/>
          <p:nvPr/>
        </p:nvSpPr>
        <p:spPr>
          <a:xfrm>
            <a:off x="8182125" y="2462000"/>
            <a:ext cx="858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(Q2)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Bubble</a:t>
            </a:r>
            <a:endParaRPr/>
          </a:p>
        </p:txBody>
      </p:sp>
      <p:sp>
        <p:nvSpPr>
          <p:cNvPr id="333" name="Google Shape;333;p32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We never recomputed anything from scratch, 11 total pointer moves handled all 3 queries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(8 + 3) * √8 ≈ 16 total operations, vs. 3 * 8 = 24 operations with naive method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For a large number of queries, this √n factor can make a huge difference!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Ex. n = 10</a:t>
            </a:r>
            <a:r>
              <a:rPr baseline="30000" lang="en"/>
              <a:t>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930280" y="170875"/>
            <a:ext cx="39183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Mo’s Algorithm 2</a:t>
            </a:r>
            <a:endParaRPr/>
          </a:p>
        </p:txBody>
      </p:sp>
      <p:sp>
        <p:nvSpPr>
          <p:cNvPr id="339" name="Google Shape;339;p33"/>
          <p:cNvSpPr txBox="1"/>
          <p:nvPr>
            <p:ph idx="1" type="body"/>
          </p:nvPr>
        </p:nvSpPr>
        <p:spPr>
          <a:xfrm>
            <a:off x="815250" y="1056250"/>
            <a:ext cx="7513500" cy="357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The very first query will be O(n) because nothing has been computed yet. The value f(l_0, r_0), 0 being the idx of the first query, is stored in memory</a:t>
            </a:r>
            <a:br>
              <a:rPr lang="en"/>
            </a:b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For each of the following queries, you call add() or remove() element-by-element when shrinking or expanding, changing your computed answer as you go, then returning when curr_l = l_i and curr_r = r_i</a:t>
            </a:r>
            <a:br>
              <a:rPr lang="en"/>
            </a:b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Ex. First query is f(1, 6). Second query is (0, 4). Steps in order below</a:t>
            </a:r>
            <a:br>
              <a:rPr lang="en"/>
            </a:br>
            <a:r>
              <a:rPr lang="en"/>
              <a:t>curr_l--; </a:t>
            </a:r>
            <a:r>
              <a:rPr lang="en"/>
              <a:t>add(curr_l), (curr_l = 0 now)</a:t>
            </a:r>
            <a:br>
              <a:rPr lang="en"/>
            </a:br>
            <a:r>
              <a:rPr lang="en"/>
              <a:t>remove(curr_r), curr_r--; </a:t>
            </a:r>
            <a:r>
              <a:rPr lang="en"/>
              <a:t>(curr_r = 5 now)</a:t>
            </a:r>
            <a:br>
              <a:rPr lang="en"/>
            </a:br>
            <a:r>
              <a:rPr lang="en"/>
              <a:t>remove(curr_r), curr_r</a:t>
            </a:r>
            <a:r>
              <a:rPr lang="en"/>
              <a:t>--; (curr_r = 4 now)</a:t>
            </a:r>
            <a:br>
              <a:rPr lang="en"/>
            </a:br>
            <a:r>
              <a:rPr lang="en"/>
              <a:t>curr_l = 0, curr_r = 4. Now equal to l and r of query, so return answer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Important Notes for Your Understanding</a:t>
            </a:r>
            <a:endParaRPr/>
          </a:p>
        </p:txBody>
      </p:sp>
      <p:sp>
        <p:nvSpPr>
          <p:cNvPr id="345" name="Google Shape;345;p34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Mo’s Algorithm is NOT a tree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it is NOT a divide-and-conquer algorithm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Mo’s algorithm only “divides” </a:t>
            </a:r>
            <a:r>
              <a:rPr lang="en" u="sng"/>
              <a:t>once</a:t>
            </a:r>
            <a:r>
              <a:rPr lang="en"/>
              <a:t> by square root of N and does not divide any further. There is no recursion, you are simply keeping track of curr_l and curr_r and updating the query answer step by step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Function Is Supported by Mo’s Algorithm?</a:t>
            </a:r>
            <a:endParaRPr/>
          </a:p>
        </p:txBody>
      </p:sp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856050" y="1687126"/>
            <a:ext cx="7429500" cy="290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Similar to Fenwick Trees</a:t>
            </a:r>
            <a:endParaRPr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Most efficient functions for Mo’s are invertible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Uninvertible like min/max are not supported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Have to store data about every possible query and/or previous queries, which defeats the purpose of Mo’s (this is where segment trees would apply)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SOME uninvertible functions can be implemented with helper data structures</a:t>
            </a:r>
            <a:endParaRPr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Mode, median, ex. store frequencies of elements in a hash map</a:t>
            </a:r>
            <a:endParaRPr/>
          </a:p>
        </p:txBody>
      </p:sp>
      <p:pic>
        <p:nvPicPr>
          <p:cNvPr id="352" name="Google Shape;3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775" y="1129090"/>
            <a:ext cx="1278625" cy="157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625" y="1129100"/>
            <a:ext cx="1278625" cy="1570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r>
              <a:rPr lang="en"/>
              <a:t>: (0,4) (1,4) (</a:t>
            </a:r>
            <a:r>
              <a:rPr lang="en"/>
              <a:t>0,6)</a:t>
            </a:r>
            <a:r>
              <a:rPr lang="en"/>
              <a:t> (4,9)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Naive scan</a:t>
            </a:r>
            <a:r>
              <a:rPr lang="en"/>
              <a:t>: O(n * |Q|) = 10 * 4 = 40 steps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will use </a:t>
            </a:r>
            <a:r>
              <a:rPr lang="en"/>
              <a:t>3 data structures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accent6"/>
                </a:solidFill>
              </a:rPr>
              <a:t>f</a:t>
            </a:r>
            <a:r>
              <a:rPr lang="en">
                <a:solidFill>
                  <a:schemeClr val="accent6"/>
                </a:solidFill>
              </a:rPr>
              <a:t>req </a:t>
            </a:r>
            <a:r>
              <a:rPr lang="en"/>
              <a:t>dictionary mapping numbers to their current frequency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accent6"/>
                </a:solidFill>
              </a:rPr>
              <a:t>b</a:t>
            </a:r>
            <a:r>
              <a:rPr lang="en">
                <a:solidFill>
                  <a:schemeClr val="accent6"/>
                </a:solidFill>
              </a:rPr>
              <a:t>uckets[]</a:t>
            </a:r>
            <a:r>
              <a:rPr lang="en"/>
              <a:t> list of sets (index: frequency, value: elements that currently have that frequency)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accent6"/>
                </a:solidFill>
              </a:rPr>
              <a:t>modeFreq</a:t>
            </a:r>
            <a:r>
              <a:rPr lang="en"/>
              <a:t> int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/>
              <a:t>(highest non-empty bucket index)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add(idx) and remove(idx) each touch exactly one freq entry and up to 2 bucket cells → O(1).</a:t>
            </a:r>
            <a:endParaRPr/>
          </a:p>
        </p:txBody>
      </p:sp>
      <p:sp>
        <p:nvSpPr>
          <p:cNvPr id="359" name="Google Shape;359;p36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360" name="Google Shape;360;p36"/>
          <p:cNvGraphicFramePr/>
          <p:nvPr/>
        </p:nvGraphicFramePr>
        <p:xfrm>
          <a:off x="37666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1" name="Google Shape;361;p36"/>
          <p:cNvSpPr txBox="1"/>
          <p:nvPr/>
        </p:nvSpPr>
        <p:spPr>
          <a:xfrm>
            <a:off x="3815725" y="112837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      1        2        3        4        5        6	      7        8        9 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(0,4) (1,4) (0,6) (4,9)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Block size = ⌈√10⌉ =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7" name="Google Shape;367;p37"/>
          <p:cNvGraphicFramePr/>
          <p:nvPr/>
        </p:nvGraphicFramePr>
        <p:xfrm>
          <a:off x="952500" y="248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736500"/>
                <a:gridCol w="1959000"/>
                <a:gridCol w="1956225"/>
                <a:gridCol w="1811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Query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Left-block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Secondary key 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Sorted order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(0,4)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(1,4)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, 6)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(4,9)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8" name="Google Shape;368;p3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369" name="Google Shape;369;p37"/>
          <p:cNvGraphicFramePr/>
          <p:nvPr/>
        </p:nvGraphicFramePr>
        <p:xfrm>
          <a:off x="37666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0" name="Google Shape;370;p37"/>
          <p:cNvSpPr txBox="1"/>
          <p:nvPr/>
        </p:nvSpPr>
        <p:spPr>
          <a:xfrm>
            <a:off x="3815725" y="112837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        8        9 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856050" y="50172"/>
            <a:ext cx="7429500" cy="78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</a:t>
            </a:r>
            <a:endParaRPr sz="3600"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857250" y="965779"/>
            <a:ext cx="7429500" cy="369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 u="sng"/>
              <a:t>Goal</a:t>
            </a:r>
            <a:r>
              <a:rPr b="1" lang="en" sz="2000" u="sng"/>
              <a:t>:</a:t>
            </a:r>
            <a:r>
              <a:rPr lang="en" sz="2000"/>
              <a:t> Given an array of elements A and a list of queries for some function (ex. Sum, mode, mean, etc.), how can we answer them efficiently?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000" u="sng"/>
              <a:t>Support the following operations</a:t>
            </a:r>
            <a:r>
              <a:rPr lang="en" sz="2000"/>
              <a:t>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1. Calculate (for any l,r) the value of </a:t>
            </a:r>
            <a:r>
              <a:rPr i="1" lang="en" sz="2000"/>
              <a:t>f(l,r)=f(a_l,…,a_r)</a:t>
            </a:r>
            <a:r>
              <a:rPr lang="en" sz="2000"/>
              <a:t> for each query in a list of queries Q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Use no more than O(n) memory (so no more than list A itself)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/>
              <a:t>**Note: This will work for any function f(), but sum(l, r) is a common first one to start with</a:t>
            </a:r>
            <a:endParaRPr i="1"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</a:t>
            </a:r>
            <a:r>
              <a:rPr lang="en">
                <a:highlight>
                  <a:srgbClr val="38761D"/>
                </a:highlight>
              </a:rPr>
              <a:t>(0,4)</a:t>
            </a:r>
            <a:r>
              <a:rPr lang="en"/>
              <a:t> (1,4) (0,6) (4,9)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377" name="Google Shape;377;p38"/>
          <p:cNvGraphicFramePr/>
          <p:nvPr/>
        </p:nvGraphicFramePr>
        <p:xfrm>
          <a:off x="37666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8" name="Google Shape;378;p38"/>
          <p:cNvSpPr txBox="1"/>
          <p:nvPr/>
        </p:nvSpPr>
        <p:spPr>
          <a:xfrm>
            <a:off x="3815725" y="112837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        8        9 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79" name="Google Shape;379;p38"/>
          <p:cNvGraphicFramePr/>
          <p:nvPr/>
        </p:nvGraphicFramePr>
        <p:xfrm>
          <a:off x="951300" y="209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</a:t>
            </a:r>
            <a:r>
              <a:rPr lang="en">
                <a:highlight>
                  <a:srgbClr val="38761D"/>
                </a:highlight>
              </a:rPr>
              <a:t>(0,4)</a:t>
            </a:r>
            <a:r>
              <a:rPr lang="en"/>
              <a:t> (1,4) </a:t>
            </a:r>
            <a:r>
              <a:rPr lang="en"/>
              <a:t>(0,6) </a:t>
            </a:r>
            <a:r>
              <a:rPr lang="en"/>
              <a:t>(4,9)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386" name="Google Shape;386;p39"/>
          <p:cNvGraphicFramePr/>
          <p:nvPr/>
        </p:nvGraphicFramePr>
        <p:xfrm>
          <a:off x="37666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7" name="Google Shape;387;p39"/>
          <p:cNvSpPr txBox="1"/>
          <p:nvPr/>
        </p:nvSpPr>
        <p:spPr>
          <a:xfrm>
            <a:off x="3815725" y="112837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        8        9 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88" name="Google Shape;388;p39"/>
          <p:cNvGraphicFramePr/>
          <p:nvPr/>
        </p:nvGraphicFramePr>
        <p:xfrm>
          <a:off x="951300" y="209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</a:t>
            </a:r>
            <a:r>
              <a:rPr lang="en">
                <a:highlight>
                  <a:srgbClr val="38761D"/>
                </a:highlight>
              </a:rPr>
              <a:t>(0,4)</a:t>
            </a:r>
            <a:r>
              <a:rPr lang="en"/>
              <a:t> (1,4) </a:t>
            </a:r>
            <a:r>
              <a:rPr lang="en"/>
              <a:t>(0,6) </a:t>
            </a:r>
            <a:r>
              <a:rPr lang="en"/>
              <a:t>(4,9)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395" name="Google Shape;395;p40"/>
          <p:cNvGraphicFramePr/>
          <p:nvPr/>
        </p:nvGraphicFramePr>
        <p:xfrm>
          <a:off x="37666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6" name="Google Shape;396;p40"/>
          <p:cNvSpPr txBox="1"/>
          <p:nvPr/>
        </p:nvSpPr>
        <p:spPr>
          <a:xfrm>
            <a:off x="3815725" y="112837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        8        9 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397" name="Google Shape;397;p40"/>
          <p:cNvGraphicFramePr/>
          <p:nvPr/>
        </p:nvGraphicFramePr>
        <p:xfrm>
          <a:off x="951300" y="209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</a:t>
            </a:r>
            <a:r>
              <a:rPr lang="en">
                <a:highlight>
                  <a:srgbClr val="38761D"/>
                </a:highlight>
              </a:rPr>
              <a:t>(0,4)</a:t>
            </a:r>
            <a:r>
              <a:rPr lang="en"/>
              <a:t> (1,4) </a:t>
            </a:r>
            <a:r>
              <a:rPr lang="en"/>
              <a:t>(0,6) </a:t>
            </a:r>
            <a:r>
              <a:rPr lang="en"/>
              <a:t>(4,9)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04" name="Google Shape;404;p41"/>
          <p:cNvGraphicFramePr/>
          <p:nvPr/>
        </p:nvGraphicFramePr>
        <p:xfrm>
          <a:off x="37666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5" name="Google Shape;405;p41"/>
          <p:cNvSpPr txBox="1"/>
          <p:nvPr/>
        </p:nvSpPr>
        <p:spPr>
          <a:xfrm>
            <a:off x="3815725" y="112837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        8        9 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406" name="Google Shape;406;p41"/>
          <p:cNvGraphicFramePr/>
          <p:nvPr/>
        </p:nvGraphicFramePr>
        <p:xfrm>
          <a:off x="951300" y="209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{8,3,4,5}}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</a:t>
            </a:r>
            <a:r>
              <a:rPr lang="en">
                <a:highlight>
                  <a:srgbClr val="38761D"/>
                </a:highlight>
              </a:rPr>
              <a:t>(0,4)</a:t>
            </a:r>
            <a:r>
              <a:rPr lang="en"/>
              <a:t> (1,4) </a:t>
            </a:r>
            <a:r>
              <a:rPr lang="en"/>
              <a:t>(0,6) </a:t>
            </a:r>
            <a:r>
              <a:rPr lang="en"/>
              <a:t>(4,9) → </a:t>
            </a:r>
            <a:r>
              <a:rPr lang="en">
                <a:highlight>
                  <a:srgbClr val="38761D"/>
                </a:highlight>
              </a:rPr>
              <a:t>answer = (3,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2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13" name="Google Shape;413;p42"/>
          <p:cNvGraphicFramePr/>
          <p:nvPr/>
        </p:nvGraphicFramePr>
        <p:xfrm>
          <a:off x="37666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4" name="Google Shape;414;p42"/>
          <p:cNvSpPr txBox="1"/>
          <p:nvPr/>
        </p:nvSpPr>
        <p:spPr>
          <a:xfrm>
            <a:off x="3815725" y="112837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        8        9 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415" name="Google Shape;415;p42"/>
          <p:cNvGraphicFramePr/>
          <p:nvPr/>
        </p:nvGraphicFramePr>
        <p:xfrm>
          <a:off x="951300" y="209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{8,3,4,5}}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{8,4,5},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(0,4) </a:t>
            </a:r>
            <a:r>
              <a:rPr lang="en">
                <a:highlight>
                  <a:srgbClr val="38761D"/>
                </a:highlight>
              </a:rPr>
              <a:t>(1,4)</a:t>
            </a:r>
            <a:r>
              <a:rPr lang="en"/>
              <a:t> (0,6) (4,9) → </a:t>
            </a:r>
            <a:r>
              <a:rPr lang="en">
                <a:highlight>
                  <a:srgbClr val="38761D"/>
                </a:highlight>
              </a:rPr>
              <a:t>answer = (3,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22" name="Google Shape;422;p43"/>
          <p:cNvGraphicFramePr/>
          <p:nvPr/>
        </p:nvGraphicFramePr>
        <p:xfrm>
          <a:off x="37666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3" name="Google Shape;423;p43"/>
          <p:cNvSpPr txBox="1"/>
          <p:nvPr/>
        </p:nvSpPr>
        <p:spPr>
          <a:xfrm>
            <a:off x="3815725" y="112837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        8        9 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424" name="Google Shape;424;p43"/>
          <p:cNvGraphicFramePr/>
          <p:nvPr/>
        </p:nvGraphicFramePr>
        <p:xfrm>
          <a:off x="951300" y="209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{3,4,5}}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{4,5},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(0,4) </a:t>
            </a:r>
            <a:r>
              <a:rPr lang="en">
                <a:highlight>
                  <a:srgbClr val="38761D"/>
                </a:highlight>
              </a:rPr>
              <a:t>(0,6)</a:t>
            </a:r>
            <a:r>
              <a:rPr lang="en"/>
              <a:t> </a:t>
            </a:r>
            <a:r>
              <a:rPr lang="en"/>
              <a:t>(4,9)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4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31" name="Google Shape;431;p44"/>
          <p:cNvGraphicFramePr/>
          <p:nvPr/>
        </p:nvGraphicFramePr>
        <p:xfrm>
          <a:off x="37666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2" name="Google Shape;432;p44"/>
          <p:cNvSpPr txBox="1"/>
          <p:nvPr/>
        </p:nvSpPr>
        <p:spPr>
          <a:xfrm>
            <a:off x="3815725" y="112837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        8        9 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433" name="Google Shape;433;p44"/>
          <p:cNvGraphicFramePr/>
          <p:nvPr/>
        </p:nvGraphicFramePr>
        <p:xfrm>
          <a:off x="952513" y="20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{8,3,4,5}}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{8,4,5},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5"/>
          <p:cNvSpPr txBox="1"/>
          <p:nvPr>
            <p:ph idx="1" type="body"/>
          </p:nvPr>
        </p:nvSpPr>
        <p:spPr>
          <a:xfrm>
            <a:off x="856050" y="1687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(0,4) (1,4) </a:t>
            </a:r>
            <a:r>
              <a:rPr lang="en">
                <a:highlight>
                  <a:srgbClr val="38761D"/>
                </a:highlight>
              </a:rPr>
              <a:t>(0,6)</a:t>
            </a:r>
            <a:r>
              <a:rPr lang="en"/>
              <a:t> (4,9)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40" name="Google Shape;440;p45"/>
          <p:cNvGraphicFramePr/>
          <p:nvPr/>
        </p:nvGraphicFramePr>
        <p:xfrm>
          <a:off x="3766625" y="82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1" name="Google Shape;441;p45"/>
          <p:cNvSpPr txBox="1"/>
          <p:nvPr/>
        </p:nvSpPr>
        <p:spPr>
          <a:xfrm>
            <a:off x="3815725" y="112837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        8        9 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442" name="Google Shape;442;p45"/>
          <p:cNvGraphicFramePr/>
          <p:nvPr/>
        </p:nvGraphicFramePr>
        <p:xfrm>
          <a:off x="952513" y="20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{8,3,4,5}}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{8,4,5},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{8,4,5,2},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"/>
          <p:cNvSpPr txBox="1"/>
          <p:nvPr>
            <p:ph idx="1" type="body"/>
          </p:nvPr>
        </p:nvSpPr>
        <p:spPr>
          <a:xfrm>
            <a:off x="856050" y="1306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(0,4) (1,4) </a:t>
            </a:r>
            <a:r>
              <a:rPr lang="en">
                <a:highlight>
                  <a:srgbClr val="38761D"/>
                </a:highlight>
              </a:rPr>
              <a:t>(0,6)</a:t>
            </a:r>
            <a:r>
              <a:rPr lang="en"/>
              <a:t> </a:t>
            </a:r>
            <a:r>
              <a:rPr lang="en"/>
              <a:t>(4,9) </a:t>
            </a:r>
            <a:r>
              <a:rPr lang="en"/>
              <a:t>→ </a:t>
            </a:r>
            <a:r>
              <a:rPr lang="en">
                <a:highlight>
                  <a:srgbClr val="38761D"/>
                </a:highlight>
              </a:rPr>
              <a:t>answer = (3, 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6"/>
          <p:cNvSpPr txBox="1"/>
          <p:nvPr>
            <p:ph type="title"/>
          </p:nvPr>
        </p:nvSpPr>
        <p:spPr>
          <a:xfrm>
            <a:off x="856060" y="82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49" name="Google Shape;449;p46"/>
          <p:cNvGraphicFramePr/>
          <p:nvPr/>
        </p:nvGraphicFramePr>
        <p:xfrm>
          <a:off x="3766625" y="43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0" name="Google Shape;450;p46"/>
          <p:cNvSpPr txBox="1"/>
          <p:nvPr/>
        </p:nvSpPr>
        <p:spPr>
          <a:xfrm>
            <a:off x="3815725" y="74737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        8        9 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451" name="Google Shape;451;p46"/>
          <p:cNvGraphicFramePr/>
          <p:nvPr/>
        </p:nvGraphicFramePr>
        <p:xfrm>
          <a:off x="951300" y="171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{8,3,4,5}}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{8,4,5},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{8,4,5,2},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{4,5,2}, 3: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 txBox="1"/>
          <p:nvPr>
            <p:ph idx="1" type="body"/>
          </p:nvPr>
        </p:nvSpPr>
        <p:spPr>
          <a:xfrm>
            <a:off x="856050" y="1306125"/>
            <a:ext cx="7429500" cy="322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Queries: (0,4) (1,4) (0,6) </a:t>
            </a:r>
            <a:r>
              <a:rPr lang="en">
                <a:highlight>
                  <a:srgbClr val="38761D"/>
                </a:highlight>
              </a:rPr>
              <a:t>(4,9)</a:t>
            </a:r>
            <a:r>
              <a:rPr lang="en"/>
              <a:t> → </a:t>
            </a:r>
            <a:r>
              <a:rPr lang="en">
                <a:highlight>
                  <a:srgbClr val="38761D"/>
                </a:highlight>
              </a:rPr>
              <a:t>answer = (3, 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remove(1), remove(2), remove(3), add(5), add(6), add(7), add(8), add(9)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7"/>
          <p:cNvSpPr txBox="1"/>
          <p:nvPr>
            <p:ph type="title"/>
          </p:nvPr>
        </p:nvSpPr>
        <p:spPr>
          <a:xfrm>
            <a:off x="856060" y="1590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Ex. Mode</a:t>
            </a:r>
            <a:endParaRPr/>
          </a:p>
        </p:txBody>
      </p:sp>
      <p:graphicFrame>
        <p:nvGraphicFramePr>
          <p:cNvPr id="458" name="Google Shape;458;p47"/>
          <p:cNvGraphicFramePr/>
          <p:nvPr/>
        </p:nvGraphicFramePr>
        <p:xfrm>
          <a:off x="3766625" y="51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  <a:gridCol w="489925"/>
              </a:tblGrid>
              <a:tr h="33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p47"/>
          <p:cNvSpPr txBox="1"/>
          <p:nvPr/>
        </p:nvSpPr>
        <p:spPr>
          <a:xfrm>
            <a:off x="3815725" y="823575"/>
            <a:ext cx="5012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     1        2        3        4        5        6	      7        8        9 </a:t>
            </a:r>
            <a:endParaRPr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460" name="Google Shape;460;p47"/>
          <p:cNvGraphicFramePr/>
          <p:nvPr/>
        </p:nvGraphicFramePr>
        <p:xfrm>
          <a:off x="951300" y="216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{88B98895-B832-457C-B77C-4887A370EC51}</a:tableStyleId>
              </a:tblPr>
              <a:tblGrid>
                <a:gridCol w="609175"/>
                <a:gridCol w="613475"/>
                <a:gridCol w="1479175"/>
                <a:gridCol w="2268575"/>
                <a:gridCol w="2268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idx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freq[val]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modeFreq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buckets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{3,2}}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{2},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{2,1}, 2: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{2,1}, 3: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{1: {1}, 2: {2}, 3: {3}}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856050" y="463896"/>
            <a:ext cx="7429500" cy="76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 Queries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856050" y="1462275"/>
            <a:ext cx="3281100" cy="3105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Segment Trees - stores function answers for whole ranges.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This prevents having to recurse down to leaf nodes if whole range of a node is contained in a query, which makes query runtime O(logn).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950" y="1462263"/>
            <a:ext cx="4307276" cy="3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Thought Bubble</a:t>
            </a:r>
            <a:endParaRPr/>
          </a:p>
        </p:txBody>
      </p:sp>
      <p:sp>
        <p:nvSpPr>
          <p:cNvPr id="466" name="Google Shape;466;p48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18 total operations, instead of 22 with naive method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Upper bound of total updates </a:t>
            </a:r>
            <a:r>
              <a:rPr lang="en"/>
              <a:t>≤ (n + |Q|) * b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For n = 10, |Q| = 4, b = 3 → (10 + 4) * 3 = 42 updates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Little memory use, freq and buckets are both ≤ 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Tie handling is O(1), only the top-frequency bucket is checked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 txBox="1"/>
          <p:nvPr>
            <p:ph type="title"/>
          </p:nvPr>
        </p:nvSpPr>
        <p:spPr>
          <a:xfrm>
            <a:off x="856050" y="82896"/>
            <a:ext cx="7429500" cy="761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472" name="Google Shape;472;p49"/>
          <p:cNvSpPr txBox="1"/>
          <p:nvPr>
            <p:ph idx="1" type="body"/>
          </p:nvPr>
        </p:nvSpPr>
        <p:spPr>
          <a:xfrm>
            <a:off x="856050" y="843950"/>
            <a:ext cx="7753200" cy="38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Let Q be the number of queries, N be the size of the data array, and S be the block size.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 need to sort the</a:t>
            </a:r>
            <a:r>
              <a:rPr lang="en"/>
              <a:t> queries to utilize Mo’s effectively.  </a:t>
            </a:r>
            <a:r>
              <a:rPr lang="en">
                <a:solidFill>
                  <a:schemeClr val="accent6"/>
                </a:solidFill>
              </a:rPr>
              <a:t>O(Q log(⁡Q))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each of the N / S blocks, we increment to the right index of the query range at most N times, because the queries within a block are sorted by right index.  </a:t>
            </a:r>
            <a:r>
              <a:rPr lang="en">
                <a:solidFill>
                  <a:schemeClr val="accent6"/>
                </a:solidFill>
              </a:rPr>
              <a:t>O(N²/S)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Between queries within blocks, the left index of the query range changes by at most the block size S. This occurs at most Q times. </a:t>
            </a:r>
            <a:r>
              <a:rPr lang="en">
                <a:solidFill>
                  <a:schemeClr val="accent6"/>
                </a:solidFill>
              </a:rPr>
              <a:t>O(QS)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Between queries in different blocks, the left index of the query range changes by at most 2N throughout the entire execution. </a:t>
            </a:r>
            <a:r>
              <a:rPr lang="en">
                <a:solidFill>
                  <a:schemeClr val="accent6"/>
                </a:solidFill>
              </a:rPr>
              <a:t>O(2N)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When using S ≈ √(N), the total runtime is </a:t>
            </a:r>
            <a:r>
              <a:rPr lang="en"/>
              <a:t>O(Q log(⁡Q) + N√(N) + Q√(N) + 2N), which is equivalent to </a:t>
            </a:r>
            <a:r>
              <a:rPr lang="en">
                <a:solidFill>
                  <a:schemeClr val="accent6"/>
                </a:solidFill>
              </a:rPr>
              <a:t>O(Q log(⁡Q) + (N + Q)√(N))</a:t>
            </a:r>
            <a:r>
              <a:rPr lang="en"/>
              <a:t>. In most cases Qlog(Q) &lt;&lt; N√(N), so the runtime is dominated by the </a:t>
            </a:r>
            <a:r>
              <a:rPr lang="en">
                <a:solidFill>
                  <a:schemeClr val="accent6"/>
                </a:solidFill>
              </a:rPr>
              <a:t>(N + Q)√(N)</a:t>
            </a:r>
            <a:r>
              <a:rPr lang="en"/>
              <a:t> term.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</a:t>
            </a:r>
            <a:r>
              <a:rPr lang="en"/>
              <a:t>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0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Large amount of offline range queries and only O(n) extra memory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Competitive programming problems, such as Spoj’s DQUERY or Codeforces’ Powerful Array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845400" y="283100"/>
            <a:ext cx="89361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 Decomposition</a:t>
            </a: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423725" y="1391900"/>
            <a:ext cx="7838100" cy="264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Input: A function f(</a:t>
            </a:r>
            <a:r>
              <a:rPr i="1" lang="en"/>
              <a:t>l</a:t>
            </a:r>
            <a:r>
              <a:rPr lang="en"/>
              <a:t>, </a:t>
            </a:r>
            <a:r>
              <a:rPr i="1" lang="en"/>
              <a:t>r</a:t>
            </a:r>
            <a:r>
              <a:rPr lang="en"/>
              <a:t>) that operates on a range of elements, a merge operator and a list of elements with size n. Let s = sqrt(n)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Create a list L </a:t>
            </a:r>
            <a:r>
              <a:rPr lang="en"/>
              <a:t>of size sqrt(n), where every element l[k] stores the range query in the sqrt(n)-sized block. For</a:t>
            </a:r>
            <a:r>
              <a:rPr lang="en"/>
              <a:t>mally, L[k] = f(k*s, (k + 1) * s).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To </a:t>
            </a:r>
            <a:r>
              <a:rPr lang="en"/>
              <a:t>compute</a:t>
            </a:r>
            <a:r>
              <a:rPr lang="en"/>
              <a:t> f(</a:t>
            </a:r>
            <a:r>
              <a:rPr i="1" lang="en"/>
              <a:t>L</a:t>
            </a:r>
            <a:r>
              <a:rPr lang="en"/>
              <a:t>, </a:t>
            </a:r>
            <a:r>
              <a:rPr i="1" lang="en"/>
              <a:t>r</a:t>
            </a:r>
            <a:r>
              <a:rPr lang="en"/>
              <a:t>),</a:t>
            </a:r>
            <a:r>
              <a:rPr lang="en"/>
              <a:t> manually compute the value of f(</a:t>
            </a:r>
            <a:r>
              <a:rPr i="1" lang="en"/>
              <a:t>L</a:t>
            </a:r>
            <a:r>
              <a:rPr lang="en"/>
              <a:t>, start of right block), f(start of right block, r), and the values of every block in between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Formally: f(l, l + s - l % s) + sum(l[(l + s) % s]...l[k) + f(r - r % s, r)</a:t>
            </a:r>
            <a:endParaRPr/>
          </a:p>
        </p:txBody>
      </p:sp>
      <p:pic>
        <p:nvPicPr>
          <p:cNvPr id="255" name="Google Shape;255;p22" title="Screenshot 2025-04-12 at 4.26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87" y="3821325"/>
            <a:ext cx="7571226" cy="10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424850" y="1401750"/>
            <a:ext cx="7995900" cy="267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Runtime complexity: O(n) to precompute values, O(q * sqrt(n)) to execute q queries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Update time is O(1) for most functions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Outperforms segment trees in cases when there are far more updates than queries, small input size, and cases where space is a large concern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Multiple queries end up with precomputed windows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What if there was a way to optimize these away?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Repeated queries?</a:t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400" y="3264250"/>
            <a:ext cx="3126675" cy="16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type="title"/>
          </p:nvPr>
        </p:nvSpPr>
        <p:spPr>
          <a:xfrm>
            <a:off x="845400" y="283100"/>
            <a:ext cx="89361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Sqrt Decomposition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Mo’s Algorithm Intuition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590875" y="1687125"/>
            <a:ext cx="5805600" cy="294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Instead of precomputing query answers in a data structure (segment tree), we now answer many queries in a row, sorted to minimize redundant computations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Keeps sqrt decomposition idea of blocks without storing answers for b[k] ahead</a:t>
            </a:r>
            <a:br>
              <a:rPr lang="en"/>
            </a:b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Key idea: For each query (l, r), calculate key</a:t>
            </a:r>
            <a:br>
              <a:rPr lang="en"/>
            </a:br>
            <a:r>
              <a:rPr lang="en"/>
              <a:t>( l // sqrt(n), r ) i.e. sort first by the block of the left index, then by the right index, both ascending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6619350" y="625875"/>
            <a:ext cx="1845900" cy="4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 example with n=9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keys beside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Block size, sqrt(9) = 3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Query input </a:t>
            </a: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(l,r) </a:t>
            </a: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order :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4 → (0, 4)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3 → (0, 3)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 8 → (2, 8)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 8 → (1, 8)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5 → (1, 5)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Sorted queries: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1, 3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0, 4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3, 5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4, 8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6, 8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1574700" y="87625"/>
            <a:ext cx="2997300" cy="752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Mo’s Data Structure</a:t>
            </a:r>
            <a:endParaRPr/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200525" y="689325"/>
            <a:ext cx="51135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Mo’s </a:t>
            </a: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algorithm relies on a custom range data structure, which reflects the value of function f over the range [cur_left, cur_right]. It must support three operations, in constant time: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-Remove element: remove the value at an index, and update the value of the data structure appropriately. Either decrease cur_right or increase cur_left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-Add element: add a new element, and update the data structure. Either increases cur_right or decreases cur_left</a:t>
            </a:r>
            <a:b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-Compute value of range: get the value of f(cur_left, cur_right)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7" name="Google Shape;277;p25" title="mo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625" y="87613"/>
            <a:ext cx="2812700" cy="479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857249" y="489988"/>
            <a:ext cx="53061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1:Setup</a:t>
            </a:r>
            <a:endParaRPr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857250" y="1309513"/>
            <a:ext cx="7429500" cy="292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L: list of n elements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Q: list of queries (left, right, index)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//</a:t>
            </a:r>
            <a:r>
              <a:rPr lang="en" sz="1600"/>
              <a:t>Intuition–Divide L into blocks of size sqrt(n), and sort Q based on the leftmost query blocks with right query as a tiebreaker.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Let block_size = sqrt(n)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Sort Q using the following comparator: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two qs are in </a:t>
            </a:r>
            <a:br>
              <a:rPr lang="en" sz="1600"/>
            </a:br>
            <a:r>
              <a:rPr lang="en" sz="1600"/>
              <a:t>Divide L into blocks, and sort Q based on the block indexes of ea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856050" y="638920"/>
            <a:ext cx="7429500" cy="667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r>
              <a:rPr lang="en"/>
              <a:t> 2: Algorithm</a:t>
            </a:r>
            <a:endParaRPr/>
          </a:p>
        </p:txBody>
      </p:sp>
      <p:sp>
        <p:nvSpPr>
          <p:cNvPr id="289" name="Google Shape;289;p27"/>
          <p:cNvSpPr txBox="1"/>
          <p:nvPr>
            <p:ph idx="1" type="body"/>
          </p:nvPr>
        </p:nvSpPr>
        <p:spPr>
          <a:xfrm>
            <a:off x="856050" y="1306128"/>
            <a:ext cx="7429500" cy="354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1. Sort Q by (left, then right)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2. Initialize: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moe = Moe(L)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cur_left = 0, cur_right = -1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answers = [ ] of size len(Q)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3. For each query q in Q: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Shrink right: while cur_right &gt; q.right → remove &amp; cur_right--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Expand right: while cur_right &lt; q.right → cur_right++ &amp; add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Shrink left: while cur_left &lt; q.left → remove &amp; cur_left++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Expand left: while cur_left &gt; q.left → cur_left-- &amp; add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- Store answer at q.index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4. Return answers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