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Economica"/>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italic.fntdata"/><Relationship Id="rId10" Type="http://schemas.openxmlformats.org/officeDocument/2006/relationships/slide" Target="slides/slide5.xml"/><Relationship Id="rId32" Type="http://schemas.openxmlformats.org/officeDocument/2006/relationships/font" Target="fonts/Economica-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Economica-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fef419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fef419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fef4199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fef4199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00516da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00516da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fef4199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fef4199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fef4199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fef4199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fef4199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fef4199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fef41997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fef41997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fef41997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fef41997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fef41997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fef41997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fef41997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fef41997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fef41997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4fef41997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ef419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ef419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fef41997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fef41997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4fef41997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fef41997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4fef41997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4fef41997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fef41997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fef41997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4fef41997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4fef41997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4ffaabf2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4ffaabf2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ef419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ef419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fef4199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fef4199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fef4199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fef4199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Real-life example of a Voronoi diagram is finding the closest service, like a post office, to a given location. Imagine a city with multiple post office locations. A Voronoi diagram would divide the city into regions, where each region is closer to a specific post office than any other. If you live within a particular region, that region's associated post office would be the closest to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fef4199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fef4199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fef4199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fef4199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fef4199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fef4199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fef4199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fef4199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Voronoi Diagrams</a:t>
            </a:r>
            <a:endParaRPr>
              <a:latin typeface="Economica"/>
              <a:ea typeface="Economica"/>
              <a:cs typeface="Economica"/>
              <a:sym typeface="Economic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Tommy Le, Andy Phan, Prabhath Tangella, Alexander Yao</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2735075" y="2159025"/>
            <a:ext cx="3579723" cy="2635274"/>
          </a:xfrm>
          <a:prstGeom prst="rect">
            <a:avLst/>
          </a:prstGeom>
          <a:noFill/>
          <a:ln cap="flat" cmpd="sng" w="19050">
            <a:solidFill>
              <a:schemeClr val="dk2"/>
            </a:solidFill>
            <a:prstDash val="solid"/>
            <a:round/>
            <a:headEnd len="sm" w="sm" type="none"/>
            <a:tailEnd len="sm" w="sm" type="none"/>
          </a:ln>
        </p:spPr>
      </p:pic>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18" name="Google Shape;118;p22"/>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Solution: add a second line (called the beach line) that keeps track of which parts of the diagram we are certain</a:t>
            </a:r>
            <a:endParaRPr>
              <a:latin typeface="Economica"/>
              <a:ea typeface="Economica"/>
              <a:cs typeface="Economica"/>
              <a:sym typeface="Economica"/>
            </a:endParaRPr>
          </a:p>
        </p:txBody>
      </p:sp>
      <p:cxnSp>
        <p:nvCxnSpPr>
          <p:cNvPr id="119" name="Google Shape;119;p22"/>
          <p:cNvCxnSpPr/>
          <p:nvPr/>
        </p:nvCxnSpPr>
        <p:spPr>
          <a:xfrm>
            <a:off x="4513450" y="2024275"/>
            <a:ext cx="2700" cy="29457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2"/>
          <p:cNvSpPr txBox="1"/>
          <p:nvPr/>
        </p:nvSpPr>
        <p:spPr>
          <a:xfrm>
            <a:off x="4189750" y="1748625"/>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21" name="Google Shape;121;p22"/>
          <p:cNvSpPr txBox="1"/>
          <p:nvPr/>
        </p:nvSpPr>
        <p:spPr>
          <a:xfrm>
            <a:off x="3161400" y="26937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22" name="Google Shape;122;p22"/>
          <p:cNvSpPr txBox="1"/>
          <p:nvPr/>
        </p:nvSpPr>
        <p:spPr>
          <a:xfrm>
            <a:off x="4236850" y="257175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23" name="Google Shape;123;p22"/>
          <p:cNvSpPr txBox="1"/>
          <p:nvPr/>
        </p:nvSpPr>
        <p:spPr>
          <a:xfrm>
            <a:off x="1021150" y="2987400"/>
            <a:ext cx="119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Any future sites cannot change these edges</a:t>
            </a:r>
            <a:endParaRPr sz="1000">
              <a:solidFill>
                <a:schemeClr val="dk2"/>
              </a:solidFill>
              <a:latin typeface="Economica"/>
              <a:ea typeface="Economica"/>
              <a:cs typeface="Economica"/>
              <a:sym typeface="Economica"/>
            </a:endParaRPr>
          </a:p>
        </p:txBody>
      </p:sp>
      <p:cxnSp>
        <p:nvCxnSpPr>
          <p:cNvPr id="124" name="Google Shape;124;p22"/>
          <p:cNvCxnSpPr/>
          <p:nvPr/>
        </p:nvCxnSpPr>
        <p:spPr>
          <a:xfrm>
            <a:off x="2048025" y="3312375"/>
            <a:ext cx="1200000" cy="549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2"/>
          <p:cNvCxnSpPr/>
          <p:nvPr/>
        </p:nvCxnSpPr>
        <p:spPr>
          <a:xfrm flipH="1" rot="10800000">
            <a:off x="2057050" y="2916075"/>
            <a:ext cx="1855500" cy="3963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2"/>
          <p:cNvSpPr txBox="1"/>
          <p:nvPr/>
        </p:nvSpPr>
        <p:spPr>
          <a:xfrm>
            <a:off x="3246225" y="1797550"/>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Beach Line</a:t>
            </a:r>
            <a:endParaRPr sz="1000">
              <a:solidFill>
                <a:schemeClr val="dk2"/>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32" name="Google Shape;132;p23"/>
          <p:cNvSpPr txBox="1"/>
          <p:nvPr>
            <p:ph idx="1" type="body"/>
          </p:nvPr>
        </p:nvSpPr>
        <p:spPr>
          <a:xfrm>
            <a:off x="311700" y="1152475"/>
            <a:ext cx="3772200" cy="3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Economica"/>
                <a:ea typeface="Economica"/>
                <a:cs typeface="Economica"/>
                <a:sym typeface="Economica"/>
              </a:rPr>
              <a:t>Fortune’s Construction uses three data structures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Event heap to act as the sweep line (Red)</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Beachline tree to store the beachline (Green)</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Edge list to store processed edges (Yellow)</a:t>
            </a:r>
            <a:endParaRPr sz="1600">
              <a:latin typeface="Economica"/>
              <a:ea typeface="Economica"/>
              <a:cs typeface="Economica"/>
              <a:sym typeface="Economica"/>
            </a:endParaRPr>
          </a:p>
          <a:p>
            <a:pPr indent="0" lvl="0" marL="0" rtl="0" algn="l">
              <a:spcBef>
                <a:spcPts val="1200"/>
              </a:spcBef>
              <a:spcAft>
                <a:spcPts val="0"/>
              </a:spcAft>
              <a:buNone/>
            </a:pPr>
            <a:r>
              <a:rPr lang="en" sz="1600">
                <a:latin typeface="Economica"/>
                <a:ea typeface="Economica"/>
                <a:cs typeface="Economica"/>
                <a:sym typeface="Economica"/>
              </a:rPr>
              <a:t>Also uses many geometry formulas such as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Projection (of directrix on to parabola)</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Circumcenter (of three points)</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Parametric intersection (of two edges)</a:t>
            </a:r>
            <a:endParaRPr sz="1600">
              <a:latin typeface="Economica"/>
              <a:ea typeface="Economica"/>
              <a:cs typeface="Economica"/>
              <a:sym typeface="Economica"/>
            </a:endParaRPr>
          </a:p>
        </p:txBody>
      </p:sp>
      <p:cxnSp>
        <p:nvCxnSpPr>
          <p:cNvPr id="133" name="Google Shape;133;p23"/>
          <p:cNvCxnSpPr/>
          <p:nvPr/>
        </p:nvCxnSpPr>
        <p:spPr>
          <a:xfrm>
            <a:off x="6702475" y="1048075"/>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34" name="Google Shape;134;p23"/>
          <p:cNvPicPr preferRelativeResize="0"/>
          <p:nvPr/>
        </p:nvPicPr>
        <p:blipFill rotWithShape="1">
          <a:blip r:embed="rId3">
            <a:alphaModFix/>
          </a:blip>
          <a:srcRect b="0" l="2333" r="24987" t="0"/>
          <a:stretch/>
        </p:blipFill>
        <p:spPr>
          <a:xfrm>
            <a:off x="4395525" y="1152475"/>
            <a:ext cx="3456100" cy="3537400"/>
          </a:xfrm>
          <a:prstGeom prst="rect">
            <a:avLst/>
          </a:prstGeom>
          <a:noFill/>
          <a:ln cap="flat" cmpd="sng" w="19050">
            <a:solidFill>
              <a:schemeClr val="dk2"/>
            </a:solidFill>
            <a:prstDash val="solid"/>
            <a:round/>
            <a:headEnd len="sm" w="sm" type="none"/>
            <a:tailEnd len="sm" w="sm" type="none"/>
          </a:ln>
        </p:spPr>
      </p:pic>
      <p:sp>
        <p:nvSpPr>
          <p:cNvPr id="135" name="Google Shape;135;p23"/>
          <p:cNvSpPr/>
          <p:nvPr/>
        </p:nvSpPr>
        <p:spPr>
          <a:xfrm>
            <a:off x="6965525" y="196880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3"/>
          <p:cNvSpPr/>
          <p:nvPr/>
        </p:nvSpPr>
        <p:spPr>
          <a:xfrm>
            <a:off x="5819875" y="274435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7" name="Google Shape;137;p23"/>
          <p:cNvCxnSpPr/>
          <p:nvPr/>
        </p:nvCxnSpPr>
        <p:spPr>
          <a:xfrm flipH="1" rot="10800000">
            <a:off x="4383400" y="3145700"/>
            <a:ext cx="1398600" cy="574500"/>
          </a:xfrm>
          <a:prstGeom prst="straightConnector1">
            <a:avLst/>
          </a:prstGeom>
          <a:noFill/>
          <a:ln cap="flat" cmpd="sng" w="19050">
            <a:solidFill>
              <a:srgbClr val="F1C232"/>
            </a:solidFill>
            <a:prstDash val="solid"/>
            <a:round/>
            <a:headEnd len="med" w="med" type="none"/>
            <a:tailEnd len="med" w="med" type="none"/>
          </a:ln>
        </p:spPr>
      </p:cxnSp>
      <p:cxnSp>
        <p:nvCxnSpPr>
          <p:cNvPr id="138" name="Google Shape;138;p23"/>
          <p:cNvCxnSpPr/>
          <p:nvPr/>
        </p:nvCxnSpPr>
        <p:spPr>
          <a:xfrm>
            <a:off x="5781775" y="3138700"/>
            <a:ext cx="263100" cy="789300"/>
          </a:xfrm>
          <a:prstGeom prst="straightConnector1">
            <a:avLst/>
          </a:prstGeom>
          <a:noFill/>
          <a:ln cap="flat" cmpd="sng" w="19050">
            <a:solidFill>
              <a:srgbClr val="6AA84F"/>
            </a:solidFill>
            <a:prstDash val="solid"/>
            <a:round/>
            <a:headEnd len="med" w="med" type="none"/>
            <a:tailEnd len="med" w="med" type="none"/>
          </a:ln>
        </p:spPr>
      </p:cxnSp>
      <p:cxnSp>
        <p:nvCxnSpPr>
          <p:cNvPr id="139" name="Google Shape;139;p23"/>
          <p:cNvCxnSpPr/>
          <p:nvPr/>
        </p:nvCxnSpPr>
        <p:spPr>
          <a:xfrm flipH="1" rot="10800000">
            <a:off x="5781775" y="3034950"/>
            <a:ext cx="48600" cy="117600"/>
          </a:xfrm>
          <a:prstGeom prst="straightConnector1">
            <a:avLst/>
          </a:prstGeom>
          <a:noFill/>
          <a:ln cap="flat" cmpd="sng" w="9525">
            <a:solidFill>
              <a:srgbClr val="6AA84F"/>
            </a:solidFill>
            <a:prstDash val="solid"/>
            <a:round/>
            <a:headEnd len="med" w="med" type="none"/>
            <a:tailEnd len="med" w="med" type="none"/>
          </a:ln>
        </p:spPr>
      </p:cxnSp>
      <p:cxnSp>
        <p:nvCxnSpPr>
          <p:cNvPr id="140" name="Google Shape;140;p23"/>
          <p:cNvCxnSpPr/>
          <p:nvPr/>
        </p:nvCxnSpPr>
        <p:spPr>
          <a:xfrm rot="10800000">
            <a:off x="4397125" y="1774975"/>
            <a:ext cx="1433100" cy="1017600"/>
          </a:xfrm>
          <a:prstGeom prst="straightConnector1">
            <a:avLst/>
          </a:prstGeom>
          <a:noFill/>
          <a:ln cap="flat" cmpd="sng" w="19050">
            <a:solidFill>
              <a:srgbClr val="6AA84F"/>
            </a:solidFill>
            <a:prstDash val="solid"/>
            <a:round/>
            <a:headEnd len="med" w="med" type="none"/>
            <a:tailEnd len="med" w="med" type="none"/>
          </a:ln>
        </p:spPr>
      </p:cxnSp>
      <p:sp>
        <p:nvSpPr>
          <p:cNvPr id="141" name="Google Shape;141;p23"/>
          <p:cNvSpPr/>
          <p:nvPr/>
        </p:nvSpPr>
        <p:spPr>
          <a:xfrm>
            <a:off x="5837150" y="1145000"/>
            <a:ext cx="333425" cy="1647575"/>
          </a:xfrm>
          <a:custGeom>
            <a:rect b="b" l="l" r="r" t="t"/>
            <a:pathLst>
              <a:path extrusionOk="0" h="65903" w="13337">
                <a:moveTo>
                  <a:pt x="1107" y="0"/>
                </a:moveTo>
                <a:cubicBezTo>
                  <a:pt x="1799" y="1015"/>
                  <a:pt x="3784" y="3415"/>
                  <a:pt x="5261" y="6092"/>
                </a:cubicBezTo>
                <a:cubicBezTo>
                  <a:pt x="6738" y="8769"/>
                  <a:pt x="8814" y="13383"/>
                  <a:pt x="9968" y="16060"/>
                </a:cubicBezTo>
                <a:cubicBezTo>
                  <a:pt x="11122" y="18737"/>
                  <a:pt x="11630" y="19245"/>
                  <a:pt x="12184" y="22152"/>
                </a:cubicBezTo>
                <a:cubicBezTo>
                  <a:pt x="12738" y="25060"/>
                  <a:pt x="13383" y="29767"/>
                  <a:pt x="13291" y="33505"/>
                </a:cubicBezTo>
                <a:cubicBezTo>
                  <a:pt x="13199" y="37243"/>
                  <a:pt x="12599" y="40982"/>
                  <a:pt x="11630" y="44582"/>
                </a:cubicBezTo>
                <a:cubicBezTo>
                  <a:pt x="10661" y="48182"/>
                  <a:pt x="9414" y="51551"/>
                  <a:pt x="7476" y="55104"/>
                </a:cubicBezTo>
                <a:cubicBezTo>
                  <a:pt x="5538" y="58658"/>
                  <a:pt x="1246" y="64103"/>
                  <a:pt x="0" y="65903"/>
                </a:cubicBezTo>
              </a:path>
            </a:pathLst>
          </a:custGeom>
          <a:noFill/>
          <a:ln cap="flat" cmpd="sng" w="19050">
            <a:solidFill>
              <a:srgbClr val="6AA84F"/>
            </a:solidFill>
            <a:prstDash val="solid"/>
            <a:round/>
            <a:headEnd len="med" w="med" type="none"/>
            <a:tailEnd len="med" w="med" type="none"/>
          </a:ln>
        </p:spPr>
      </p:sp>
      <p:sp>
        <p:nvSpPr>
          <p:cNvPr id="142" name="Google Shape;142;p23"/>
          <p:cNvSpPr/>
          <p:nvPr/>
        </p:nvSpPr>
        <p:spPr>
          <a:xfrm>
            <a:off x="5837150" y="3034875"/>
            <a:ext cx="805900" cy="899925"/>
          </a:xfrm>
          <a:custGeom>
            <a:rect b="b" l="l" r="r" t="t"/>
            <a:pathLst>
              <a:path extrusionOk="0" h="35997" w="32236">
                <a:moveTo>
                  <a:pt x="0" y="0"/>
                </a:moveTo>
                <a:cubicBezTo>
                  <a:pt x="923" y="277"/>
                  <a:pt x="3184" y="830"/>
                  <a:pt x="5538" y="1661"/>
                </a:cubicBezTo>
                <a:cubicBezTo>
                  <a:pt x="7892" y="2492"/>
                  <a:pt x="11538" y="3969"/>
                  <a:pt x="14122" y="4984"/>
                </a:cubicBezTo>
                <a:cubicBezTo>
                  <a:pt x="16707" y="5999"/>
                  <a:pt x="18968" y="6738"/>
                  <a:pt x="21045" y="7753"/>
                </a:cubicBezTo>
                <a:cubicBezTo>
                  <a:pt x="23122" y="8768"/>
                  <a:pt x="24922" y="9738"/>
                  <a:pt x="26583" y="11076"/>
                </a:cubicBezTo>
                <a:cubicBezTo>
                  <a:pt x="28244" y="12414"/>
                  <a:pt x="30090" y="14399"/>
                  <a:pt x="31013" y="15783"/>
                </a:cubicBezTo>
                <a:cubicBezTo>
                  <a:pt x="31936" y="17168"/>
                  <a:pt x="32352" y="17860"/>
                  <a:pt x="32121" y="19383"/>
                </a:cubicBezTo>
                <a:cubicBezTo>
                  <a:pt x="31890" y="20906"/>
                  <a:pt x="31106" y="23352"/>
                  <a:pt x="29629" y="24921"/>
                </a:cubicBezTo>
                <a:cubicBezTo>
                  <a:pt x="28152" y="26490"/>
                  <a:pt x="25429" y="27552"/>
                  <a:pt x="23260" y="28798"/>
                </a:cubicBezTo>
                <a:cubicBezTo>
                  <a:pt x="21091" y="30044"/>
                  <a:pt x="19014" y="31198"/>
                  <a:pt x="16614" y="32398"/>
                </a:cubicBezTo>
                <a:cubicBezTo>
                  <a:pt x="14214" y="33598"/>
                  <a:pt x="10153" y="35397"/>
                  <a:pt x="8861" y="35997"/>
                </a:cubicBezTo>
              </a:path>
            </a:pathLst>
          </a:custGeom>
          <a:noFill/>
          <a:ln cap="flat" cmpd="sng" w="19050">
            <a:solidFill>
              <a:srgbClr val="6AA84F"/>
            </a:solidFill>
            <a:prstDash val="solid"/>
            <a:round/>
            <a:headEnd len="med" w="med" type="none"/>
            <a:tailEnd len="med" w="med" type="none"/>
          </a:ln>
        </p:spPr>
      </p:sp>
      <p:sp>
        <p:nvSpPr>
          <p:cNvPr id="143" name="Google Shape;143;p23"/>
          <p:cNvSpPr/>
          <p:nvPr/>
        </p:nvSpPr>
        <p:spPr>
          <a:xfrm>
            <a:off x="5802525" y="3941725"/>
            <a:ext cx="242300" cy="740725"/>
          </a:xfrm>
          <a:custGeom>
            <a:rect b="b" l="l" r="r" t="t"/>
            <a:pathLst>
              <a:path extrusionOk="0" h="29629" w="9692">
                <a:moveTo>
                  <a:pt x="9692" y="0"/>
                </a:moveTo>
                <a:cubicBezTo>
                  <a:pt x="9600" y="1200"/>
                  <a:pt x="9600" y="4569"/>
                  <a:pt x="9138" y="7200"/>
                </a:cubicBezTo>
                <a:cubicBezTo>
                  <a:pt x="8677" y="9831"/>
                  <a:pt x="7846" y="13015"/>
                  <a:pt x="6923" y="15784"/>
                </a:cubicBezTo>
                <a:cubicBezTo>
                  <a:pt x="6000" y="18553"/>
                  <a:pt x="4754" y="21507"/>
                  <a:pt x="3600" y="23814"/>
                </a:cubicBezTo>
                <a:cubicBezTo>
                  <a:pt x="2446" y="26122"/>
                  <a:pt x="600" y="28660"/>
                  <a:pt x="0" y="29629"/>
                </a:cubicBezTo>
              </a:path>
            </a:pathLst>
          </a:custGeom>
          <a:noFill/>
          <a:ln cap="flat" cmpd="sng" w="19050">
            <a:solidFill>
              <a:srgbClr val="6AA84F"/>
            </a:solidFill>
            <a:prstDash val="solid"/>
            <a:round/>
            <a:headEnd len="med" w="med" type="none"/>
            <a:tailEnd len="med" w="med" type="none"/>
          </a:ln>
        </p:spPr>
      </p:sp>
      <p:cxnSp>
        <p:nvCxnSpPr>
          <p:cNvPr id="144" name="Google Shape;144;p23"/>
          <p:cNvCxnSpPr/>
          <p:nvPr/>
        </p:nvCxnSpPr>
        <p:spPr>
          <a:xfrm flipH="1">
            <a:off x="5830250" y="2799500"/>
            <a:ext cx="6900" cy="214500"/>
          </a:xfrm>
          <a:prstGeom prst="straightConnector1">
            <a:avLst/>
          </a:prstGeom>
          <a:noFill/>
          <a:ln cap="flat" cmpd="sng" w="19050">
            <a:solidFill>
              <a:srgbClr val="6AA84F"/>
            </a:solidFill>
            <a:prstDash val="solid"/>
            <a:round/>
            <a:headEnd len="med" w="med" type="none"/>
            <a:tailEnd len="med" w="med" type="none"/>
          </a:ln>
        </p:spPr>
      </p:cxnSp>
      <p:sp>
        <p:nvSpPr>
          <p:cNvPr id="145" name="Google Shape;145;p23"/>
          <p:cNvSpPr/>
          <p:nvPr/>
        </p:nvSpPr>
        <p:spPr>
          <a:xfrm>
            <a:off x="6030125" y="2910375"/>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 Heap</a:t>
            </a:r>
            <a:endParaRPr>
              <a:latin typeface="Economica"/>
              <a:ea typeface="Economica"/>
              <a:cs typeface="Economica"/>
              <a:sym typeface="Economica"/>
            </a:endParaRPr>
          </a:p>
        </p:txBody>
      </p:sp>
      <p:sp>
        <p:nvSpPr>
          <p:cNvPr id="151" name="Google Shape;151;p24"/>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 uses a Event Heap to simulate the sweep line, where the Events are the only points that could affect the diagram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Site Event</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the sweep line reaches a new site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Initialization: Before runtime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Insert an arc into the beach line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Circle Event:</a:t>
            </a:r>
            <a:endParaRPr b="1">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three arcs converge in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Initialization: During runtime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Remove arc from beach line and add vertex</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 site event can cancel a circle event</a:t>
            </a:r>
            <a:endParaRPr>
              <a:latin typeface="Economica"/>
              <a:ea typeface="Economica"/>
              <a:cs typeface="Economica"/>
              <a:sym typeface="Economica"/>
            </a:endParaRPr>
          </a:p>
        </p:txBody>
      </p:sp>
      <p:pic>
        <p:nvPicPr>
          <p:cNvPr id="152" name="Google Shape;152;p24"/>
          <p:cNvPicPr preferRelativeResize="0"/>
          <p:nvPr/>
        </p:nvPicPr>
        <p:blipFill rotWithShape="1">
          <a:blip r:embed="rId3">
            <a:alphaModFix/>
          </a:blip>
          <a:srcRect b="0" l="1117" r="0" t="1739"/>
          <a:stretch/>
        </p:blipFill>
        <p:spPr>
          <a:xfrm>
            <a:off x="4535675" y="1235000"/>
            <a:ext cx="4142350" cy="3090326"/>
          </a:xfrm>
          <a:prstGeom prst="rect">
            <a:avLst/>
          </a:prstGeom>
          <a:noFill/>
          <a:ln cap="flat" cmpd="sng" w="19050">
            <a:solidFill>
              <a:schemeClr val="lt1"/>
            </a:solidFill>
            <a:prstDash val="solid"/>
            <a:round/>
            <a:headEnd len="sm" w="sm" type="none"/>
            <a:tailEnd len="sm" w="sm" type="none"/>
          </a:ln>
        </p:spPr>
      </p:pic>
      <p:cxnSp>
        <p:nvCxnSpPr>
          <p:cNvPr id="153" name="Google Shape;153;p24"/>
          <p:cNvCxnSpPr/>
          <p:nvPr/>
        </p:nvCxnSpPr>
        <p:spPr>
          <a:xfrm>
            <a:off x="6024050" y="1124775"/>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Events</a:t>
            </a:r>
            <a:endParaRPr>
              <a:latin typeface="Economica"/>
              <a:ea typeface="Economica"/>
              <a:cs typeface="Economica"/>
              <a:sym typeface="Economica"/>
            </a:endParaRPr>
          </a:p>
        </p:txBody>
      </p:sp>
      <p:sp>
        <p:nvSpPr>
          <p:cNvPr id="159" name="Google Shape;159;p25"/>
          <p:cNvSpPr txBox="1"/>
          <p:nvPr>
            <p:ph idx="1" type="body"/>
          </p:nvPr>
        </p:nvSpPr>
        <p:spPr>
          <a:xfrm>
            <a:off x="311700" y="1152475"/>
            <a:ext cx="4260300" cy="51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Example of site event cancelling circle event</a:t>
            </a:r>
            <a:endParaRPr>
              <a:latin typeface="Economica"/>
              <a:ea typeface="Economica"/>
              <a:cs typeface="Economica"/>
              <a:sym typeface="Economica"/>
            </a:endParaRPr>
          </a:p>
        </p:txBody>
      </p:sp>
      <p:cxnSp>
        <p:nvCxnSpPr>
          <p:cNvPr id="160" name="Google Shape;160;p25"/>
          <p:cNvCxnSpPr/>
          <p:nvPr/>
        </p:nvCxnSpPr>
        <p:spPr>
          <a:xfrm>
            <a:off x="2839625" y="1814950"/>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61" name="Google Shape;161;p25"/>
          <p:cNvPicPr preferRelativeResize="0"/>
          <p:nvPr/>
        </p:nvPicPr>
        <p:blipFill>
          <a:blip r:embed="rId3">
            <a:alphaModFix/>
          </a:blip>
          <a:stretch>
            <a:fillRect/>
          </a:stretch>
        </p:blipFill>
        <p:spPr>
          <a:xfrm>
            <a:off x="1618000" y="1986425"/>
            <a:ext cx="2740850" cy="2856100"/>
          </a:xfrm>
          <a:prstGeom prst="rect">
            <a:avLst/>
          </a:prstGeom>
          <a:noFill/>
          <a:ln cap="flat" cmpd="sng" w="19050">
            <a:solidFill>
              <a:schemeClr val="dk2"/>
            </a:solidFill>
            <a:prstDash val="solid"/>
            <a:round/>
            <a:headEnd len="sm" w="sm" type="none"/>
            <a:tailEnd len="sm" w="sm" type="none"/>
          </a:ln>
        </p:spPr>
      </p:pic>
      <p:pic>
        <p:nvPicPr>
          <p:cNvPr id="162" name="Google Shape;162;p25"/>
          <p:cNvPicPr preferRelativeResize="0"/>
          <p:nvPr/>
        </p:nvPicPr>
        <p:blipFill rotWithShape="1">
          <a:blip r:embed="rId4">
            <a:alphaModFix/>
          </a:blip>
          <a:srcRect b="0" l="0" r="24834" t="0"/>
          <a:stretch/>
        </p:blipFill>
        <p:spPr>
          <a:xfrm>
            <a:off x="4846750" y="1986425"/>
            <a:ext cx="2740851" cy="2856092"/>
          </a:xfrm>
          <a:prstGeom prst="rect">
            <a:avLst/>
          </a:prstGeom>
          <a:noFill/>
          <a:ln cap="flat" cmpd="sng" w="19050">
            <a:solidFill>
              <a:schemeClr val="dk2"/>
            </a:solidFill>
            <a:prstDash val="solid"/>
            <a:round/>
            <a:headEnd len="sm" w="sm" type="none"/>
            <a:tailEnd len="sm" w="sm" type="none"/>
          </a:ln>
        </p:spPr>
      </p:pic>
      <p:cxnSp>
        <p:nvCxnSpPr>
          <p:cNvPr id="163" name="Google Shape;163;p25"/>
          <p:cNvCxnSpPr/>
          <p:nvPr/>
        </p:nvCxnSpPr>
        <p:spPr>
          <a:xfrm>
            <a:off x="6397950" y="1814950"/>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169" name="Google Shape;169;p26"/>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order to quickly determine where arcs should be inserted or removed, we store the arcs in a binary search tree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Arc Node</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arc generated by a site on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arc nodes by their sites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Breakpoint Node</a:t>
            </a:r>
            <a:r>
              <a:rPr lang="en">
                <a:latin typeface="Economica"/>
                <a:ea typeface="Economica"/>
                <a:cs typeface="Economica"/>
                <a:sym typeface="Economica"/>
              </a:rPr>
              <a: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incomplete edge generated by two arcs intersecting</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breakpoint nodes with brackets</a:t>
            </a:r>
            <a:endParaRPr>
              <a:latin typeface="Economica"/>
              <a:ea typeface="Economica"/>
              <a:cs typeface="Economica"/>
              <a:sym typeface="Economica"/>
            </a:endParaRPr>
          </a:p>
        </p:txBody>
      </p:sp>
      <p:pic>
        <p:nvPicPr>
          <p:cNvPr id="170" name="Google Shape;170;p26"/>
          <p:cNvPicPr preferRelativeResize="0"/>
          <p:nvPr/>
        </p:nvPicPr>
        <p:blipFill>
          <a:blip r:embed="rId3">
            <a:alphaModFix/>
          </a:blip>
          <a:stretch>
            <a:fillRect/>
          </a:stretch>
        </p:blipFill>
        <p:spPr>
          <a:xfrm>
            <a:off x="4724400" y="1170125"/>
            <a:ext cx="4267200" cy="3126632"/>
          </a:xfrm>
          <a:prstGeom prst="rect">
            <a:avLst/>
          </a:prstGeom>
          <a:noFill/>
          <a:ln cap="flat" cmpd="sng" w="19050">
            <a:solidFill>
              <a:schemeClr val="dk2"/>
            </a:solidFill>
            <a:prstDash val="solid"/>
            <a:round/>
            <a:headEnd len="sm" w="sm" type="none"/>
            <a:tailEnd len="sm" w="sm" type="none"/>
          </a:ln>
        </p:spPr>
      </p:pic>
      <p:sp>
        <p:nvSpPr>
          <p:cNvPr id="171" name="Google Shape;171;p26"/>
          <p:cNvSpPr txBox="1"/>
          <p:nvPr/>
        </p:nvSpPr>
        <p:spPr>
          <a:xfrm>
            <a:off x="6864725" y="1170125"/>
            <a:ext cx="6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Arc Nodes</a:t>
            </a:r>
            <a:endParaRPr sz="1000">
              <a:solidFill>
                <a:schemeClr val="dk2"/>
              </a:solidFill>
              <a:latin typeface="Economica"/>
              <a:ea typeface="Economica"/>
              <a:cs typeface="Economica"/>
              <a:sym typeface="Economica"/>
            </a:endParaRPr>
          </a:p>
        </p:txBody>
      </p:sp>
      <p:sp>
        <p:nvSpPr>
          <p:cNvPr id="172" name="Google Shape;172;p26"/>
          <p:cNvSpPr txBox="1"/>
          <p:nvPr/>
        </p:nvSpPr>
        <p:spPr>
          <a:xfrm>
            <a:off x="5056250" y="1270675"/>
            <a:ext cx="90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Breakpoint Nodes</a:t>
            </a:r>
            <a:endParaRPr sz="1000">
              <a:solidFill>
                <a:schemeClr val="dk2"/>
              </a:solidFill>
              <a:latin typeface="Economica"/>
              <a:ea typeface="Economica"/>
              <a:cs typeface="Economica"/>
              <a:sym typeface="Economica"/>
            </a:endParaRPr>
          </a:p>
        </p:txBody>
      </p:sp>
      <p:cxnSp>
        <p:nvCxnSpPr>
          <p:cNvPr id="173" name="Google Shape;173;p26"/>
          <p:cNvCxnSpPr>
            <a:stCxn id="171" idx="2"/>
          </p:cNvCxnSpPr>
          <p:nvPr/>
        </p:nvCxnSpPr>
        <p:spPr>
          <a:xfrm flipH="1">
            <a:off x="6965525" y="1508825"/>
            <a:ext cx="212700" cy="72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6"/>
          <p:cNvCxnSpPr>
            <a:stCxn id="171" idx="2"/>
          </p:cNvCxnSpPr>
          <p:nvPr/>
        </p:nvCxnSpPr>
        <p:spPr>
          <a:xfrm flipH="1">
            <a:off x="7055525" y="1508825"/>
            <a:ext cx="122700" cy="4323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6"/>
          <p:cNvCxnSpPr>
            <a:stCxn id="171" idx="2"/>
          </p:cNvCxnSpPr>
          <p:nvPr/>
        </p:nvCxnSpPr>
        <p:spPr>
          <a:xfrm>
            <a:off x="7178225" y="1508825"/>
            <a:ext cx="71100" cy="785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6"/>
          <p:cNvCxnSpPr>
            <a:stCxn id="172" idx="2"/>
          </p:cNvCxnSpPr>
          <p:nvPr/>
        </p:nvCxnSpPr>
        <p:spPr>
          <a:xfrm>
            <a:off x="5508950" y="1609375"/>
            <a:ext cx="397500" cy="6849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a:stCxn id="172" idx="2"/>
          </p:cNvCxnSpPr>
          <p:nvPr/>
        </p:nvCxnSpPr>
        <p:spPr>
          <a:xfrm>
            <a:off x="5508950" y="1609375"/>
            <a:ext cx="1304400" cy="8787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6"/>
          <p:cNvCxnSpPr/>
          <p:nvPr/>
        </p:nvCxnSpPr>
        <p:spPr>
          <a:xfrm>
            <a:off x="7491725" y="1072200"/>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7"/>
          <p:cNvPicPr preferRelativeResize="0"/>
          <p:nvPr/>
        </p:nvPicPr>
        <p:blipFill rotWithShape="1">
          <a:blip r:embed="rId3">
            <a:alphaModFix/>
          </a:blip>
          <a:srcRect b="0" l="0" r="20716" t="0"/>
          <a:stretch/>
        </p:blipFill>
        <p:spPr>
          <a:xfrm rot="5400000">
            <a:off x="1198900" y="1425412"/>
            <a:ext cx="2712725" cy="2887826"/>
          </a:xfrm>
          <a:prstGeom prst="rect">
            <a:avLst/>
          </a:prstGeom>
          <a:noFill/>
          <a:ln cap="flat" cmpd="sng" w="19050">
            <a:solidFill>
              <a:schemeClr val="dk2"/>
            </a:solidFill>
            <a:prstDash val="solid"/>
            <a:round/>
            <a:headEnd len="sm" w="sm" type="none"/>
            <a:tailEnd len="sm" w="sm" type="none"/>
          </a:ln>
        </p:spPr>
      </p:pic>
      <p:sp>
        <p:nvSpPr>
          <p:cNvPr id="184" name="Google Shape;184;p27"/>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185" name="Google Shape;185;p27"/>
          <p:cNvSpPr txBox="1"/>
          <p:nvPr/>
        </p:nvSpPr>
        <p:spPr>
          <a:xfrm>
            <a:off x="2351738" y="19243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186" name="Google Shape;186;p27"/>
          <p:cNvSpPr txBox="1"/>
          <p:nvPr/>
        </p:nvSpPr>
        <p:spPr>
          <a:xfrm>
            <a:off x="1465650" y="2281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187" name="Google Shape;187;p27"/>
          <p:cNvSpPr txBox="1"/>
          <p:nvPr/>
        </p:nvSpPr>
        <p:spPr>
          <a:xfrm>
            <a:off x="3338200" y="2324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188" name="Google Shape;188;p27"/>
          <p:cNvSpPr txBox="1"/>
          <p:nvPr/>
        </p:nvSpPr>
        <p:spPr>
          <a:xfrm>
            <a:off x="1507175" y="1802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189" name="Google Shape;189;p27"/>
          <p:cNvSpPr txBox="1"/>
          <p:nvPr/>
        </p:nvSpPr>
        <p:spPr>
          <a:xfrm>
            <a:off x="3067200" y="1881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190" name="Google Shape;190;p27"/>
          <p:cNvSpPr txBox="1"/>
          <p:nvPr/>
        </p:nvSpPr>
        <p:spPr>
          <a:xfrm>
            <a:off x="6253375" y="14247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191" name="Google Shape;191;p27"/>
          <p:cNvSpPr txBox="1"/>
          <p:nvPr/>
        </p:nvSpPr>
        <p:spPr>
          <a:xfrm>
            <a:off x="7243163" y="21804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192" name="Google Shape;192;p27"/>
          <p:cNvSpPr txBox="1"/>
          <p:nvPr/>
        </p:nvSpPr>
        <p:spPr>
          <a:xfrm>
            <a:off x="5470725" y="21804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193" name="Google Shape;193;p27"/>
          <p:cNvSpPr txBox="1"/>
          <p:nvPr/>
        </p:nvSpPr>
        <p:spPr>
          <a:xfrm>
            <a:off x="5069563" y="2875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194" name="Google Shape;194;p27"/>
          <p:cNvSpPr txBox="1"/>
          <p:nvPr/>
        </p:nvSpPr>
        <p:spPr>
          <a:xfrm>
            <a:off x="5857895" y="2882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195" name="Google Shape;195;p27"/>
          <p:cNvCxnSpPr>
            <a:stCxn id="190" idx="2"/>
            <a:endCxn id="192" idx="0"/>
          </p:cNvCxnSpPr>
          <p:nvPr/>
        </p:nvCxnSpPr>
        <p:spPr>
          <a:xfrm flipH="1">
            <a:off x="5711125" y="182497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7"/>
          <p:cNvCxnSpPr>
            <a:stCxn id="190" idx="2"/>
            <a:endCxn id="191" idx="0"/>
          </p:cNvCxnSpPr>
          <p:nvPr/>
        </p:nvCxnSpPr>
        <p:spPr>
          <a:xfrm>
            <a:off x="6493825" y="182497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7"/>
          <p:cNvCxnSpPr>
            <a:stCxn id="192" idx="2"/>
            <a:endCxn id="193" idx="0"/>
          </p:cNvCxnSpPr>
          <p:nvPr/>
        </p:nvCxnSpPr>
        <p:spPr>
          <a:xfrm flipH="1">
            <a:off x="5210775" y="258067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7"/>
          <p:cNvCxnSpPr>
            <a:stCxn id="192" idx="2"/>
            <a:endCxn id="194" idx="0"/>
          </p:cNvCxnSpPr>
          <p:nvPr/>
        </p:nvCxnSpPr>
        <p:spPr>
          <a:xfrm>
            <a:off x="5711175" y="2580675"/>
            <a:ext cx="288000" cy="3018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txBox="1"/>
          <p:nvPr/>
        </p:nvSpPr>
        <p:spPr>
          <a:xfrm>
            <a:off x="7384525" y="3623250"/>
            <a:ext cx="11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tree can be balanced for better efficiency</a:t>
            </a:r>
            <a:endParaRPr>
              <a:solidFill>
                <a:schemeClr val="dk2"/>
              </a:solidFill>
              <a:latin typeface="Economica"/>
              <a:ea typeface="Economica"/>
              <a:cs typeface="Economica"/>
              <a:sym typeface="Economica"/>
            </a:endParaRPr>
          </a:p>
        </p:txBody>
      </p:sp>
      <p:cxnSp>
        <p:nvCxnSpPr>
          <p:cNvPr id="200" name="Google Shape;200;p27"/>
          <p:cNvCxnSpPr/>
          <p:nvPr/>
        </p:nvCxnSpPr>
        <p:spPr>
          <a:xfrm>
            <a:off x="4127350" y="314082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7"/>
          <p:cNvSpPr txBox="1"/>
          <p:nvPr/>
        </p:nvSpPr>
        <p:spPr>
          <a:xfrm>
            <a:off x="2552588" y="3140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07" name="Google Shape;207;p28"/>
          <p:cNvPicPr preferRelativeResize="0"/>
          <p:nvPr/>
        </p:nvPicPr>
        <p:blipFill rotWithShape="1">
          <a:blip r:embed="rId3">
            <a:alphaModFix/>
          </a:blip>
          <a:srcRect b="0" l="0" r="35954" t="0"/>
          <a:stretch/>
        </p:blipFill>
        <p:spPr>
          <a:xfrm rot="5400000">
            <a:off x="1542675" y="2115197"/>
            <a:ext cx="2191324" cy="2887826"/>
          </a:xfrm>
          <a:prstGeom prst="rect">
            <a:avLst/>
          </a:prstGeom>
          <a:noFill/>
          <a:ln cap="flat" cmpd="sng" w="19050">
            <a:solidFill>
              <a:schemeClr val="dk2"/>
            </a:solidFill>
            <a:prstDash val="solid"/>
            <a:round/>
            <a:headEnd len="sm" w="sm" type="none"/>
            <a:tailEnd len="sm" w="sm" type="none"/>
          </a:ln>
        </p:spPr>
      </p:pic>
      <p:sp>
        <p:nvSpPr>
          <p:cNvPr id="208" name="Google Shape;208;p28"/>
          <p:cNvSpPr txBox="1"/>
          <p:nvPr/>
        </p:nvSpPr>
        <p:spPr>
          <a:xfrm>
            <a:off x="2434813" y="2874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09" name="Google Shape;209;p28"/>
          <p:cNvSpPr txBox="1"/>
          <p:nvPr/>
        </p:nvSpPr>
        <p:spPr>
          <a:xfrm>
            <a:off x="1548725"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10" name="Google Shape;210;p28"/>
          <p:cNvSpPr txBox="1"/>
          <p:nvPr/>
        </p:nvSpPr>
        <p:spPr>
          <a:xfrm>
            <a:off x="3421275" y="3275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11" name="Google Shape;211;p28"/>
          <p:cNvSpPr txBox="1"/>
          <p:nvPr/>
        </p:nvSpPr>
        <p:spPr>
          <a:xfrm>
            <a:off x="1590250" y="27531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12" name="Google Shape;212;p28"/>
          <p:cNvSpPr txBox="1"/>
          <p:nvPr/>
        </p:nvSpPr>
        <p:spPr>
          <a:xfrm>
            <a:off x="3150275" y="28320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13" name="Google Shape;213;p28"/>
          <p:cNvSpPr txBox="1"/>
          <p:nvPr/>
        </p:nvSpPr>
        <p:spPr>
          <a:xfrm>
            <a:off x="2614913"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14" name="Google Shape;214;p28"/>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When the sweep line passes site D, we need to insert arc node D into the tree</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We can project D onto the beachline to figure out which arc it splits</a:t>
            </a:r>
            <a:endParaRPr>
              <a:latin typeface="Economica"/>
              <a:ea typeface="Economica"/>
              <a:cs typeface="Economica"/>
              <a:sym typeface="Economica"/>
            </a:endParaRPr>
          </a:p>
        </p:txBody>
      </p:sp>
      <p:pic>
        <p:nvPicPr>
          <p:cNvPr id="215" name="Google Shape;215;p28"/>
          <p:cNvPicPr preferRelativeResize="0"/>
          <p:nvPr/>
        </p:nvPicPr>
        <p:blipFill>
          <a:blip r:embed="rId4">
            <a:alphaModFix/>
          </a:blip>
          <a:stretch>
            <a:fillRect/>
          </a:stretch>
        </p:blipFill>
        <p:spPr>
          <a:xfrm rot="5400000">
            <a:off x="5411700" y="2164975"/>
            <a:ext cx="2188525" cy="2788274"/>
          </a:xfrm>
          <a:prstGeom prst="rect">
            <a:avLst/>
          </a:prstGeom>
          <a:noFill/>
          <a:ln cap="flat" cmpd="sng" w="19050">
            <a:solidFill>
              <a:schemeClr val="dk2"/>
            </a:solidFill>
            <a:prstDash val="solid"/>
            <a:round/>
            <a:headEnd len="sm" w="sm" type="none"/>
            <a:tailEnd len="sm" w="sm" type="none"/>
          </a:ln>
        </p:spPr>
      </p:pic>
      <p:sp>
        <p:nvSpPr>
          <p:cNvPr id="216" name="Google Shape;216;p28"/>
          <p:cNvSpPr txBox="1"/>
          <p:nvPr/>
        </p:nvSpPr>
        <p:spPr>
          <a:xfrm>
            <a:off x="6314488" y="2789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17" name="Google Shape;217;p28"/>
          <p:cNvSpPr txBox="1"/>
          <p:nvPr/>
        </p:nvSpPr>
        <p:spPr>
          <a:xfrm>
            <a:off x="5463013" y="3153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18" name="Google Shape;218;p28"/>
          <p:cNvSpPr txBox="1"/>
          <p:nvPr/>
        </p:nvSpPr>
        <p:spPr>
          <a:xfrm>
            <a:off x="7266338"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19" name="Google Shape;219;p28"/>
          <p:cNvSpPr txBox="1"/>
          <p:nvPr/>
        </p:nvSpPr>
        <p:spPr>
          <a:xfrm>
            <a:off x="5435313" y="27103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20" name="Google Shape;220;p28"/>
          <p:cNvSpPr txBox="1"/>
          <p:nvPr/>
        </p:nvSpPr>
        <p:spPr>
          <a:xfrm>
            <a:off x="6995338" y="278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21" name="Google Shape;221;p28"/>
          <p:cNvSpPr txBox="1"/>
          <p:nvPr/>
        </p:nvSpPr>
        <p:spPr>
          <a:xfrm>
            <a:off x="6461575"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22" name="Google Shape;222;p28"/>
          <p:cNvCxnSpPr/>
          <p:nvPr/>
        </p:nvCxnSpPr>
        <p:spPr>
          <a:xfrm rot="10800000">
            <a:off x="2632038" y="36579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8"/>
          <p:cNvCxnSpPr/>
          <p:nvPr/>
        </p:nvCxnSpPr>
        <p:spPr>
          <a:xfrm>
            <a:off x="4175800" y="4086375"/>
            <a:ext cx="6900" cy="2541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8"/>
          <p:cNvCxnSpPr/>
          <p:nvPr/>
        </p:nvCxnSpPr>
        <p:spPr>
          <a:xfrm>
            <a:off x="7983325" y="41594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30" name="Google Shape;230;p29"/>
          <p:cNvPicPr preferRelativeResize="0"/>
          <p:nvPr/>
        </p:nvPicPr>
        <p:blipFill rotWithShape="1">
          <a:blip r:embed="rId3">
            <a:alphaModFix/>
          </a:blip>
          <a:srcRect b="0" l="0" r="35954" t="0"/>
          <a:stretch/>
        </p:blipFill>
        <p:spPr>
          <a:xfrm rot="5400000">
            <a:off x="1528825" y="1825634"/>
            <a:ext cx="2191324" cy="2887826"/>
          </a:xfrm>
          <a:prstGeom prst="rect">
            <a:avLst/>
          </a:prstGeom>
          <a:noFill/>
          <a:ln cap="flat" cmpd="sng" w="19050">
            <a:solidFill>
              <a:schemeClr val="dk2"/>
            </a:solidFill>
            <a:prstDash val="solid"/>
            <a:round/>
            <a:headEnd len="sm" w="sm" type="none"/>
            <a:tailEnd len="sm" w="sm" type="none"/>
          </a:ln>
        </p:spPr>
      </p:pic>
      <p:sp>
        <p:nvSpPr>
          <p:cNvPr id="231" name="Google Shape;231;p29"/>
          <p:cNvSpPr txBox="1"/>
          <p:nvPr/>
        </p:nvSpPr>
        <p:spPr>
          <a:xfrm>
            <a:off x="2420963" y="25852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32" name="Google Shape;232;p29"/>
          <p:cNvSpPr txBox="1"/>
          <p:nvPr/>
        </p:nvSpPr>
        <p:spPr>
          <a:xfrm>
            <a:off x="1534875" y="294268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33" name="Google Shape;233;p29"/>
          <p:cNvSpPr txBox="1"/>
          <p:nvPr/>
        </p:nvSpPr>
        <p:spPr>
          <a:xfrm>
            <a:off x="3407425" y="298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34" name="Google Shape;234;p29"/>
          <p:cNvSpPr txBox="1"/>
          <p:nvPr/>
        </p:nvSpPr>
        <p:spPr>
          <a:xfrm>
            <a:off x="1576400" y="24635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35" name="Google Shape;235;p29"/>
          <p:cNvSpPr txBox="1"/>
          <p:nvPr/>
        </p:nvSpPr>
        <p:spPr>
          <a:xfrm>
            <a:off x="3136425" y="254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36" name="Google Shape;236;p29"/>
          <p:cNvSpPr txBox="1"/>
          <p:nvPr/>
        </p:nvSpPr>
        <p:spPr>
          <a:xfrm>
            <a:off x="2601063" y="37968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37" name="Google Shape;237;p29"/>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can find the exact arc where a new arc will be inserted by traversing the tree in a binary-search fashion</a:t>
            </a:r>
            <a:endParaRPr>
              <a:latin typeface="Economica"/>
              <a:ea typeface="Economica"/>
              <a:cs typeface="Economica"/>
              <a:sym typeface="Economica"/>
            </a:endParaRPr>
          </a:p>
        </p:txBody>
      </p:sp>
      <p:cxnSp>
        <p:nvCxnSpPr>
          <p:cNvPr id="238" name="Google Shape;238;p29"/>
          <p:cNvCxnSpPr/>
          <p:nvPr/>
        </p:nvCxnSpPr>
        <p:spPr>
          <a:xfrm rot="10800000">
            <a:off x="2618188" y="3368388"/>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9"/>
          <p:cNvCxnSpPr/>
          <p:nvPr/>
        </p:nvCxnSpPr>
        <p:spPr>
          <a:xfrm>
            <a:off x="4161950" y="3796813"/>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9"/>
          <p:cNvSpPr txBox="1"/>
          <p:nvPr/>
        </p:nvSpPr>
        <p:spPr>
          <a:xfrm>
            <a:off x="6031850" y="23870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41" name="Google Shape;241;p29"/>
          <p:cNvSpPr txBox="1"/>
          <p:nvPr/>
        </p:nvSpPr>
        <p:spPr>
          <a:xfrm>
            <a:off x="7021638" y="3142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42" name="Google Shape;242;p29"/>
          <p:cNvSpPr txBox="1"/>
          <p:nvPr/>
        </p:nvSpPr>
        <p:spPr>
          <a:xfrm>
            <a:off x="5249200" y="31427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43" name="Google Shape;243;p29"/>
          <p:cNvSpPr txBox="1"/>
          <p:nvPr/>
        </p:nvSpPr>
        <p:spPr>
          <a:xfrm>
            <a:off x="4848038" y="3837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44" name="Google Shape;244;p29"/>
          <p:cNvSpPr txBox="1"/>
          <p:nvPr/>
        </p:nvSpPr>
        <p:spPr>
          <a:xfrm>
            <a:off x="5636370" y="3844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245" name="Google Shape;245;p29"/>
          <p:cNvCxnSpPr>
            <a:stCxn id="240" idx="2"/>
            <a:endCxn id="242" idx="0"/>
          </p:cNvCxnSpPr>
          <p:nvPr/>
        </p:nvCxnSpPr>
        <p:spPr>
          <a:xfrm flipH="1">
            <a:off x="5489600" y="278722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9"/>
          <p:cNvCxnSpPr>
            <a:stCxn id="240" idx="2"/>
            <a:endCxn id="241" idx="0"/>
          </p:cNvCxnSpPr>
          <p:nvPr/>
        </p:nvCxnSpPr>
        <p:spPr>
          <a:xfrm>
            <a:off x="6272300" y="278722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9"/>
          <p:cNvCxnSpPr>
            <a:stCxn id="242" idx="2"/>
            <a:endCxn id="243" idx="0"/>
          </p:cNvCxnSpPr>
          <p:nvPr/>
        </p:nvCxnSpPr>
        <p:spPr>
          <a:xfrm flipH="1">
            <a:off x="4989250" y="354292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9"/>
          <p:cNvCxnSpPr>
            <a:stCxn id="242" idx="2"/>
            <a:endCxn id="244" idx="0"/>
          </p:cNvCxnSpPr>
          <p:nvPr/>
        </p:nvCxnSpPr>
        <p:spPr>
          <a:xfrm>
            <a:off x="5489650" y="3542925"/>
            <a:ext cx="288000" cy="3018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9"/>
          <p:cNvCxnSpPr>
            <a:stCxn id="250" idx="1"/>
            <a:endCxn id="240" idx="3"/>
          </p:cNvCxnSpPr>
          <p:nvPr/>
        </p:nvCxnSpPr>
        <p:spPr>
          <a:xfrm flipH="1">
            <a:off x="6512850" y="2371575"/>
            <a:ext cx="508800" cy="2157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9"/>
          <p:cNvSpPr txBox="1"/>
          <p:nvPr/>
        </p:nvSpPr>
        <p:spPr>
          <a:xfrm>
            <a:off x="7021650" y="1740525"/>
            <a:ext cx="199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We can extend the incomplete edge contained within the breakpoint to see that the projection is to the left, so we travel left</a:t>
            </a:r>
            <a:endParaRPr>
              <a:solidFill>
                <a:schemeClr val="dk2"/>
              </a:solidFill>
              <a:latin typeface="Economica"/>
              <a:ea typeface="Economica"/>
              <a:cs typeface="Economica"/>
              <a:sym typeface="Economica"/>
            </a:endParaRPr>
          </a:p>
        </p:txBody>
      </p:sp>
      <p:sp>
        <p:nvSpPr>
          <p:cNvPr id="251" name="Google Shape;251;p29"/>
          <p:cNvSpPr txBox="1"/>
          <p:nvPr/>
        </p:nvSpPr>
        <p:spPr>
          <a:xfrm>
            <a:off x="7021650" y="3542925"/>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time we travel right using the same logic</a:t>
            </a:r>
            <a:endParaRPr>
              <a:solidFill>
                <a:schemeClr val="dk2"/>
              </a:solidFill>
              <a:latin typeface="Economica"/>
              <a:ea typeface="Economica"/>
              <a:cs typeface="Economica"/>
              <a:sym typeface="Economica"/>
            </a:endParaRPr>
          </a:p>
        </p:txBody>
      </p:sp>
      <p:cxnSp>
        <p:nvCxnSpPr>
          <p:cNvPr id="252" name="Google Shape;252;p29"/>
          <p:cNvCxnSpPr>
            <a:stCxn id="251" idx="1"/>
            <a:endCxn id="242" idx="3"/>
          </p:cNvCxnSpPr>
          <p:nvPr/>
        </p:nvCxnSpPr>
        <p:spPr>
          <a:xfrm rot="10800000">
            <a:off x="5730150" y="3342825"/>
            <a:ext cx="1291500" cy="5079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29"/>
          <p:cNvSpPr txBox="1"/>
          <p:nvPr/>
        </p:nvSpPr>
        <p:spPr>
          <a:xfrm>
            <a:off x="7021650" y="4301550"/>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Correct arc for where D should be inserted</a:t>
            </a:r>
            <a:endParaRPr>
              <a:solidFill>
                <a:schemeClr val="dk2"/>
              </a:solidFill>
              <a:latin typeface="Economica"/>
              <a:ea typeface="Economica"/>
              <a:cs typeface="Economica"/>
              <a:sym typeface="Economica"/>
            </a:endParaRPr>
          </a:p>
        </p:txBody>
      </p:sp>
      <p:cxnSp>
        <p:nvCxnSpPr>
          <p:cNvPr id="254" name="Google Shape;254;p29"/>
          <p:cNvCxnSpPr>
            <a:stCxn id="253" idx="1"/>
            <a:endCxn id="244" idx="3"/>
          </p:cNvCxnSpPr>
          <p:nvPr/>
        </p:nvCxnSpPr>
        <p:spPr>
          <a:xfrm rot="10800000">
            <a:off x="5918850" y="4045050"/>
            <a:ext cx="1102800" cy="56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260" name="Google Shape;260;p30"/>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Once we have found the right arc for the insertion, we can add new breakpoints and modify the tree to insert the new arc, as well as handling newly formed arcs</a:t>
            </a:r>
            <a:endParaRPr>
              <a:latin typeface="Economica"/>
              <a:ea typeface="Economica"/>
              <a:cs typeface="Economica"/>
              <a:sym typeface="Economica"/>
            </a:endParaRPr>
          </a:p>
        </p:txBody>
      </p:sp>
      <p:sp>
        <p:nvSpPr>
          <p:cNvPr id="261" name="Google Shape;261;p30"/>
          <p:cNvSpPr txBox="1"/>
          <p:nvPr/>
        </p:nvSpPr>
        <p:spPr>
          <a:xfrm>
            <a:off x="4741275" y="23527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62" name="Google Shape;262;p30"/>
          <p:cNvSpPr txBox="1"/>
          <p:nvPr/>
        </p:nvSpPr>
        <p:spPr>
          <a:xfrm>
            <a:off x="5228188" y="31429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63" name="Google Shape;263;p30"/>
          <p:cNvSpPr txBox="1"/>
          <p:nvPr/>
        </p:nvSpPr>
        <p:spPr>
          <a:xfrm>
            <a:off x="4415725" y="314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64" name="Google Shape;264;p30"/>
          <p:cNvSpPr txBox="1"/>
          <p:nvPr/>
        </p:nvSpPr>
        <p:spPr>
          <a:xfrm>
            <a:off x="4264763" y="38381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65" name="Google Shape;265;p30"/>
          <p:cNvSpPr txBox="1"/>
          <p:nvPr/>
        </p:nvSpPr>
        <p:spPr>
          <a:xfrm>
            <a:off x="4741270" y="3843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266" name="Google Shape;266;p30"/>
          <p:cNvCxnSpPr>
            <a:stCxn id="261" idx="2"/>
            <a:endCxn id="263" idx="0"/>
          </p:cNvCxnSpPr>
          <p:nvPr/>
        </p:nvCxnSpPr>
        <p:spPr>
          <a:xfrm flipH="1">
            <a:off x="4656225" y="2752900"/>
            <a:ext cx="325500" cy="3900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0"/>
          <p:cNvCxnSpPr>
            <a:stCxn id="261" idx="2"/>
            <a:endCxn id="262" idx="0"/>
          </p:cNvCxnSpPr>
          <p:nvPr/>
        </p:nvCxnSpPr>
        <p:spPr>
          <a:xfrm>
            <a:off x="4981725" y="2752900"/>
            <a:ext cx="387900" cy="3900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0"/>
          <p:cNvCxnSpPr>
            <a:stCxn id="263" idx="2"/>
            <a:endCxn id="264" idx="0"/>
          </p:cNvCxnSpPr>
          <p:nvPr/>
        </p:nvCxnSpPr>
        <p:spPr>
          <a:xfrm flipH="1">
            <a:off x="4405975" y="3543175"/>
            <a:ext cx="250200" cy="2949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0"/>
          <p:cNvCxnSpPr>
            <a:stCxn id="263" idx="2"/>
            <a:endCxn id="265" idx="0"/>
          </p:cNvCxnSpPr>
          <p:nvPr/>
        </p:nvCxnSpPr>
        <p:spPr>
          <a:xfrm>
            <a:off x="4656175" y="3543175"/>
            <a:ext cx="226500" cy="300300"/>
          </a:xfrm>
          <a:prstGeom prst="straightConnector1">
            <a:avLst/>
          </a:prstGeom>
          <a:noFill/>
          <a:ln cap="flat" cmpd="sng" w="9525">
            <a:solidFill>
              <a:schemeClr val="dk2"/>
            </a:solidFill>
            <a:prstDash val="solid"/>
            <a:round/>
            <a:headEnd len="med" w="med" type="none"/>
            <a:tailEnd len="med" w="med" type="none"/>
          </a:ln>
        </p:spPr>
      </p:cxnSp>
      <p:pic>
        <p:nvPicPr>
          <p:cNvPr id="270" name="Google Shape;270;p30"/>
          <p:cNvPicPr preferRelativeResize="0"/>
          <p:nvPr/>
        </p:nvPicPr>
        <p:blipFill rotWithShape="1">
          <a:blip r:embed="rId3">
            <a:alphaModFix/>
          </a:blip>
          <a:srcRect b="0" l="0" r="35954" t="0"/>
          <a:stretch/>
        </p:blipFill>
        <p:spPr>
          <a:xfrm rot="5400000">
            <a:off x="871175" y="1981097"/>
            <a:ext cx="2191324" cy="2887826"/>
          </a:xfrm>
          <a:prstGeom prst="rect">
            <a:avLst/>
          </a:prstGeom>
          <a:noFill/>
          <a:ln cap="flat" cmpd="sng" w="19050">
            <a:solidFill>
              <a:schemeClr val="dk2"/>
            </a:solidFill>
            <a:prstDash val="solid"/>
            <a:round/>
            <a:headEnd len="sm" w="sm" type="none"/>
            <a:tailEnd len="sm" w="sm" type="none"/>
          </a:ln>
        </p:spPr>
      </p:pic>
      <p:sp>
        <p:nvSpPr>
          <p:cNvPr id="271" name="Google Shape;271;p30"/>
          <p:cNvSpPr txBox="1"/>
          <p:nvPr/>
        </p:nvSpPr>
        <p:spPr>
          <a:xfrm>
            <a:off x="1763313" y="2740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72" name="Google Shape;272;p30"/>
          <p:cNvSpPr txBox="1"/>
          <p:nvPr/>
        </p:nvSpPr>
        <p:spPr>
          <a:xfrm>
            <a:off x="877225" y="30981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73" name="Google Shape;273;p30"/>
          <p:cNvSpPr txBox="1"/>
          <p:nvPr/>
        </p:nvSpPr>
        <p:spPr>
          <a:xfrm>
            <a:off x="2749775" y="31409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74" name="Google Shape;274;p30"/>
          <p:cNvSpPr txBox="1"/>
          <p:nvPr/>
        </p:nvSpPr>
        <p:spPr>
          <a:xfrm>
            <a:off x="918750" y="26190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75" name="Google Shape;275;p30"/>
          <p:cNvSpPr txBox="1"/>
          <p:nvPr/>
        </p:nvSpPr>
        <p:spPr>
          <a:xfrm>
            <a:off x="2478775" y="2697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76" name="Google Shape;276;p30"/>
          <p:cNvSpPr txBox="1"/>
          <p:nvPr/>
        </p:nvSpPr>
        <p:spPr>
          <a:xfrm>
            <a:off x="1943413" y="3952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77" name="Google Shape;277;p30"/>
          <p:cNvCxnSpPr/>
          <p:nvPr/>
        </p:nvCxnSpPr>
        <p:spPr>
          <a:xfrm rot="10800000">
            <a:off x="1960538" y="35238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0"/>
          <p:cNvCxnSpPr/>
          <p:nvPr/>
        </p:nvCxnSpPr>
        <p:spPr>
          <a:xfrm>
            <a:off x="3504300" y="395227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0"/>
          <p:cNvSpPr txBox="1"/>
          <p:nvPr/>
        </p:nvSpPr>
        <p:spPr>
          <a:xfrm>
            <a:off x="6879100" y="23293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80" name="Google Shape;280;p30"/>
          <p:cNvSpPr txBox="1"/>
          <p:nvPr/>
        </p:nvSpPr>
        <p:spPr>
          <a:xfrm>
            <a:off x="7460688" y="2860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81" name="Google Shape;281;p30"/>
          <p:cNvSpPr txBox="1"/>
          <p:nvPr/>
        </p:nvSpPr>
        <p:spPr>
          <a:xfrm>
            <a:off x="6361700" y="2856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82" name="Google Shape;282;p30"/>
          <p:cNvSpPr txBox="1"/>
          <p:nvPr/>
        </p:nvSpPr>
        <p:spPr>
          <a:xfrm>
            <a:off x="6082813" y="3437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283" name="Google Shape;283;p30"/>
          <p:cNvCxnSpPr>
            <a:stCxn id="279" idx="2"/>
            <a:endCxn id="281" idx="0"/>
          </p:cNvCxnSpPr>
          <p:nvPr/>
        </p:nvCxnSpPr>
        <p:spPr>
          <a:xfrm flipH="1">
            <a:off x="6602050" y="2729550"/>
            <a:ext cx="517500" cy="127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0"/>
          <p:cNvCxnSpPr>
            <a:stCxn id="279" idx="2"/>
            <a:endCxn id="280" idx="0"/>
          </p:cNvCxnSpPr>
          <p:nvPr/>
        </p:nvCxnSpPr>
        <p:spPr>
          <a:xfrm>
            <a:off x="7119550" y="2729550"/>
            <a:ext cx="482400" cy="1311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0"/>
          <p:cNvCxnSpPr>
            <a:stCxn id="281" idx="2"/>
            <a:endCxn id="282" idx="0"/>
          </p:cNvCxnSpPr>
          <p:nvPr/>
        </p:nvCxnSpPr>
        <p:spPr>
          <a:xfrm flipH="1">
            <a:off x="6224150" y="3257150"/>
            <a:ext cx="378000" cy="180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0"/>
          <p:cNvCxnSpPr>
            <a:stCxn id="281" idx="2"/>
            <a:endCxn id="287" idx="0"/>
          </p:cNvCxnSpPr>
          <p:nvPr/>
        </p:nvCxnSpPr>
        <p:spPr>
          <a:xfrm>
            <a:off x="6602150" y="3257150"/>
            <a:ext cx="339600" cy="1806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30"/>
          <p:cNvSpPr txBox="1"/>
          <p:nvPr/>
        </p:nvSpPr>
        <p:spPr>
          <a:xfrm>
            <a:off x="6460845" y="39446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89" name="Google Shape;289;p30"/>
          <p:cNvSpPr txBox="1"/>
          <p:nvPr/>
        </p:nvSpPr>
        <p:spPr>
          <a:xfrm>
            <a:off x="7056876" y="3952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287" name="Google Shape;287;p30"/>
          <p:cNvSpPr txBox="1"/>
          <p:nvPr/>
        </p:nvSpPr>
        <p:spPr>
          <a:xfrm>
            <a:off x="6701350" y="34378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290" name="Google Shape;290;p30"/>
          <p:cNvSpPr txBox="1"/>
          <p:nvPr/>
        </p:nvSpPr>
        <p:spPr>
          <a:xfrm>
            <a:off x="765789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91" name="Google Shape;291;p30"/>
          <p:cNvSpPr txBox="1"/>
          <p:nvPr/>
        </p:nvSpPr>
        <p:spPr>
          <a:xfrm>
            <a:off x="670134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92" name="Google Shape;292;p30"/>
          <p:cNvCxnSpPr>
            <a:stCxn id="287" idx="2"/>
            <a:endCxn id="288" idx="0"/>
          </p:cNvCxnSpPr>
          <p:nvPr/>
        </p:nvCxnSpPr>
        <p:spPr>
          <a:xfrm flipH="1">
            <a:off x="6602200" y="3838075"/>
            <a:ext cx="339600" cy="106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0"/>
          <p:cNvCxnSpPr>
            <a:stCxn id="287" idx="2"/>
            <a:endCxn id="289" idx="0"/>
          </p:cNvCxnSpPr>
          <p:nvPr/>
        </p:nvCxnSpPr>
        <p:spPr>
          <a:xfrm>
            <a:off x="6941800" y="3838075"/>
            <a:ext cx="355500" cy="114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0"/>
          <p:cNvCxnSpPr>
            <a:stCxn id="289" idx="2"/>
            <a:endCxn id="291" idx="0"/>
          </p:cNvCxnSpPr>
          <p:nvPr/>
        </p:nvCxnSpPr>
        <p:spPr>
          <a:xfrm flipH="1">
            <a:off x="6842526" y="4352475"/>
            <a:ext cx="454800" cy="1683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0"/>
          <p:cNvCxnSpPr>
            <a:stCxn id="289" idx="2"/>
            <a:endCxn id="290" idx="0"/>
          </p:cNvCxnSpPr>
          <p:nvPr/>
        </p:nvCxnSpPr>
        <p:spPr>
          <a:xfrm>
            <a:off x="7297326" y="4352475"/>
            <a:ext cx="501900" cy="1683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0"/>
          <p:cNvSpPr txBox="1"/>
          <p:nvPr/>
        </p:nvSpPr>
        <p:spPr>
          <a:xfrm>
            <a:off x="4683825" y="1929150"/>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297" name="Google Shape;297;p30"/>
          <p:cNvSpPr txBox="1"/>
          <p:nvPr/>
        </p:nvSpPr>
        <p:spPr>
          <a:xfrm>
            <a:off x="6879100" y="19292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303" name="Google Shape;303;p31"/>
          <p:cNvSpPr txBox="1"/>
          <p:nvPr/>
        </p:nvSpPr>
        <p:spPr>
          <a:xfrm>
            <a:off x="5379613" y="16312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04" name="Google Shape;304;p31"/>
          <p:cNvSpPr txBox="1"/>
          <p:nvPr/>
        </p:nvSpPr>
        <p:spPr>
          <a:xfrm>
            <a:off x="5956500" y="2226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05" name="Google Shape;305;p31"/>
          <p:cNvSpPr txBox="1"/>
          <p:nvPr/>
        </p:nvSpPr>
        <p:spPr>
          <a:xfrm>
            <a:off x="4928963" y="2226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06" name="Google Shape;306;p31"/>
          <p:cNvSpPr txBox="1"/>
          <p:nvPr/>
        </p:nvSpPr>
        <p:spPr>
          <a:xfrm>
            <a:off x="4550925" y="28536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07" name="Google Shape;307;p31"/>
          <p:cNvCxnSpPr>
            <a:stCxn id="303" idx="2"/>
            <a:endCxn id="305" idx="0"/>
          </p:cNvCxnSpPr>
          <p:nvPr/>
        </p:nvCxnSpPr>
        <p:spPr>
          <a:xfrm flipH="1">
            <a:off x="5169463" y="2031488"/>
            <a:ext cx="450600" cy="1950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31"/>
          <p:cNvCxnSpPr>
            <a:stCxn id="303" idx="2"/>
            <a:endCxn id="304" idx="0"/>
          </p:cNvCxnSpPr>
          <p:nvPr/>
        </p:nvCxnSpPr>
        <p:spPr>
          <a:xfrm>
            <a:off x="5620063" y="2031488"/>
            <a:ext cx="477600" cy="1950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1"/>
          <p:cNvCxnSpPr>
            <a:stCxn id="305" idx="2"/>
            <a:endCxn id="306" idx="0"/>
          </p:cNvCxnSpPr>
          <p:nvPr/>
        </p:nvCxnSpPr>
        <p:spPr>
          <a:xfrm flipH="1">
            <a:off x="4692113" y="2626725"/>
            <a:ext cx="477300" cy="2268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1"/>
          <p:cNvCxnSpPr>
            <a:stCxn id="305" idx="2"/>
            <a:endCxn id="311" idx="0"/>
          </p:cNvCxnSpPr>
          <p:nvPr/>
        </p:nvCxnSpPr>
        <p:spPr>
          <a:xfrm>
            <a:off x="5169413" y="2626725"/>
            <a:ext cx="203700" cy="2268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31"/>
          <p:cNvSpPr txBox="1"/>
          <p:nvPr/>
        </p:nvSpPr>
        <p:spPr>
          <a:xfrm>
            <a:off x="4928958" y="34477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13" name="Google Shape;313;p31"/>
          <p:cNvSpPr txBox="1"/>
          <p:nvPr/>
        </p:nvSpPr>
        <p:spPr>
          <a:xfrm>
            <a:off x="5379613" y="34477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11" name="Google Shape;311;p31"/>
          <p:cNvSpPr txBox="1"/>
          <p:nvPr/>
        </p:nvSpPr>
        <p:spPr>
          <a:xfrm>
            <a:off x="5132513" y="2853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14" name="Google Shape;314;p31"/>
          <p:cNvSpPr txBox="1"/>
          <p:nvPr/>
        </p:nvSpPr>
        <p:spPr>
          <a:xfrm>
            <a:off x="5717558" y="4031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15" name="Google Shape;315;p31"/>
          <p:cNvSpPr txBox="1"/>
          <p:nvPr/>
        </p:nvSpPr>
        <p:spPr>
          <a:xfrm>
            <a:off x="5253458" y="4041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16" name="Google Shape;316;p31"/>
          <p:cNvCxnSpPr>
            <a:stCxn id="311" idx="2"/>
            <a:endCxn id="312" idx="0"/>
          </p:cNvCxnSpPr>
          <p:nvPr/>
        </p:nvCxnSpPr>
        <p:spPr>
          <a:xfrm flipH="1">
            <a:off x="5070263" y="3253825"/>
            <a:ext cx="302700" cy="1938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1"/>
          <p:cNvCxnSpPr>
            <a:stCxn id="311" idx="2"/>
            <a:endCxn id="313" idx="0"/>
          </p:cNvCxnSpPr>
          <p:nvPr/>
        </p:nvCxnSpPr>
        <p:spPr>
          <a:xfrm>
            <a:off x="5372963" y="3253825"/>
            <a:ext cx="247200" cy="1938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1"/>
          <p:cNvCxnSpPr>
            <a:stCxn id="313" idx="2"/>
            <a:endCxn id="315" idx="0"/>
          </p:cNvCxnSpPr>
          <p:nvPr/>
        </p:nvCxnSpPr>
        <p:spPr>
          <a:xfrm flipH="1">
            <a:off x="5394763" y="3847963"/>
            <a:ext cx="225300" cy="1938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1"/>
          <p:cNvCxnSpPr>
            <a:stCxn id="313" idx="2"/>
            <a:endCxn id="314" idx="0"/>
          </p:cNvCxnSpPr>
          <p:nvPr/>
        </p:nvCxnSpPr>
        <p:spPr>
          <a:xfrm>
            <a:off x="5620063" y="3847963"/>
            <a:ext cx="238800" cy="183300"/>
          </a:xfrm>
          <a:prstGeom prst="straightConnector1">
            <a:avLst/>
          </a:prstGeom>
          <a:noFill/>
          <a:ln cap="flat" cmpd="sng" w="9525">
            <a:solidFill>
              <a:schemeClr val="dk2"/>
            </a:solidFill>
            <a:prstDash val="solid"/>
            <a:round/>
            <a:headEnd len="med" w="med" type="none"/>
            <a:tailEnd len="med" w="med" type="none"/>
          </a:ln>
        </p:spPr>
      </p:cxnSp>
      <p:pic>
        <p:nvPicPr>
          <p:cNvPr id="320" name="Google Shape;320;p31"/>
          <p:cNvPicPr preferRelativeResize="0"/>
          <p:nvPr/>
        </p:nvPicPr>
        <p:blipFill>
          <a:blip r:embed="rId3">
            <a:alphaModFix/>
          </a:blip>
          <a:stretch>
            <a:fillRect/>
          </a:stretch>
        </p:blipFill>
        <p:spPr>
          <a:xfrm rot="5400000">
            <a:off x="1598475" y="1587138"/>
            <a:ext cx="2188525" cy="2788274"/>
          </a:xfrm>
          <a:prstGeom prst="rect">
            <a:avLst/>
          </a:prstGeom>
          <a:noFill/>
          <a:ln cap="flat" cmpd="sng" w="19050">
            <a:solidFill>
              <a:schemeClr val="dk2"/>
            </a:solidFill>
            <a:prstDash val="solid"/>
            <a:round/>
            <a:headEnd len="sm" w="sm" type="none"/>
            <a:tailEnd len="sm" w="sm" type="none"/>
          </a:ln>
        </p:spPr>
      </p:pic>
      <p:sp>
        <p:nvSpPr>
          <p:cNvPr id="321" name="Google Shape;321;p31"/>
          <p:cNvSpPr txBox="1"/>
          <p:nvPr/>
        </p:nvSpPr>
        <p:spPr>
          <a:xfrm>
            <a:off x="2501263" y="22114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22" name="Google Shape;322;p31"/>
          <p:cNvSpPr txBox="1"/>
          <p:nvPr/>
        </p:nvSpPr>
        <p:spPr>
          <a:xfrm>
            <a:off x="1649788" y="257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23" name="Google Shape;323;p31"/>
          <p:cNvSpPr txBox="1"/>
          <p:nvPr/>
        </p:nvSpPr>
        <p:spPr>
          <a:xfrm>
            <a:off x="3453113" y="26544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24" name="Google Shape;324;p31"/>
          <p:cNvSpPr txBox="1"/>
          <p:nvPr/>
        </p:nvSpPr>
        <p:spPr>
          <a:xfrm>
            <a:off x="1622088" y="213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25" name="Google Shape;325;p31"/>
          <p:cNvSpPr txBox="1"/>
          <p:nvPr/>
        </p:nvSpPr>
        <p:spPr>
          <a:xfrm>
            <a:off x="3182113" y="22114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26" name="Google Shape;326;p31"/>
          <p:cNvSpPr txBox="1"/>
          <p:nvPr/>
        </p:nvSpPr>
        <p:spPr>
          <a:xfrm>
            <a:off x="2648350"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27" name="Google Shape;327;p31"/>
          <p:cNvCxnSpPr/>
          <p:nvPr/>
        </p:nvCxnSpPr>
        <p:spPr>
          <a:xfrm>
            <a:off x="4170100" y="35815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31"/>
          <p:cNvSpPr txBox="1"/>
          <p:nvPr/>
        </p:nvSpPr>
        <p:spPr>
          <a:xfrm>
            <a:off x="2402125" y="27024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29" name="Google Shape;329;p31"/>
          <p:cNvSpPr txBox="1"/>
          <p:nvPr/>
        </p:nvSpPr>
        <p:spPr>
          <a:xfrm>
            <a:off x="7389100" y="163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30" name="Google Shape;330;p31"/>
          <p:cNvSpPr txBox="1"/>
          <p:nvPr/>
        </p:nvSpPr>
        <p:spPr>
          <a:xfrm>
            <a:off x="7762110" y="22518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31" name="Google Shape;331;p31"/>
          <p:cNvSpPr txBox="1"/>
          <p:nvPr/>
        </p:nvSpPr>
        <p:spPr>
          <a:xfrm>
            <a:off x="7029213" y="22435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32" name="Google Shape;332;p31"/>
          <p:cNvSpPr txBox="1"/>
          <p:nvPr/>
        </p:nvSpPr>
        <p:spPr>
          <a:xfrm>
            <a:off x="6785713"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33" name="Google Shape;333;p31"/>
          <p:cNvCxnSpPr>
            <a:stCxn id="329" idx="2"/>
            <a:endCxn id="331" idx="0"/>
          </p:cNvCxnSpPr>
          <p:nvPr/>
        </p:nvCxnSpPr>
        <p:spPr>
          <a:xfrm flipH="1">
            <a:off x="7269550" y="20331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1"/>
          <p:cNvCxnSpPr>
            <a:stCxn id="329" idx="2"/>
            <a:endCxn id="330" idx="0"/>
          </p:cNvCxnSpPr>
          <p:nvPr/>
        </p:nvCxnSpPr>
        <p:spPr>
          <a:xfrm>
            <a:off x="7629550" y="20331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1"/>
          <p:cNvCxnSpPr>
            <a:stCxn id="331" idx="2"/>
            <a:endCxn id="332" idx="0"/>
          </p:cNvCxnSpPr>
          <p:nvPr/>
        </p:nvCxnSpPr>
        <p:spPr>
          <a:xfrm flipH="1">
            <a:off x="6927063" y="26437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1"/>
          <p:cNvCxnSpPr>
            <a:stCxn id="331" idx="2"/>
            <a:endCxn id="337" idx="0"/>
          </p:cNvCxnSpPr>
          <p:nvPr/>
        </p:nvCxnSpPr>
        <p:spPr>
          <a:xfrm>
            <a:off x="7269663" y="26437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31"/>
          <p:cNvSpPr txBox="1"/>
          <p:nvPr/>
        </p:nvSpPr>
        <p:spPr>
          <a:xfrm>
            <a:off x="7287375" y="29053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38" name="Google Shape;338;p31"/>
          <p:cNvSpPr txBox="1"/>
          <p:nvPr/>
        </p:nvSpPr>
        <p:spPr>
          <a:xfrm>
            <a:off x="8132522" y="29053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39" name="Google Shape;339;p31"/>
          <p:cNvSpPr txBox="1"/>
          <p:nvPr/>
        </p:nvSpPr>
        <p:spPr>
          <a:xfrm>
            <a:off x="7741808"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340" name="Google Shape;340;p31"/>
          <p:cNvSpPr txBox="1"/>
          <p:nvPr/>
        </p:nvSpPr>
        <p:spPr>
          <a:xfrm>
            <a:off x="8083908" y="3508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41" name="Google Shape;341;p31"/>
          <p:cNvSpPr txBox="1"/>
          <p:nvPr/>
        </p:nvSpPr>
        <p:spPr>
          <a:xfrm>
            <a:off x="8448725"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342" name="Google Shape;342;p31"/>
          <p:cNvCxnSpPr>
            <a:stCxn id="330" idx="2"/>
            <a:endCxn id="339" idx="0"/>
          </p:cNvCxnSpPr>
          <p:nvPr/>
        </p:nvCxnSpPr>
        <p:spPr>
          <a:xfrm flipH="1">
            <a:off x="7883160" y="26520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1"/>
          <p:cNvCxnSpPr>
            <a:stCxn id="330" idx="2"/>
            <a:endCxn id="338" idx="0"/>
          </p:cNvCxnSpPr>
          <p:nvPr/>
        </p:nvCxnSpPr>
        <p:spPr>
          <a:xfrm>
            <a:off x="8002560" y="2652038"/>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1"/>
          <p:cNvCxnSpPr>
            <a:stCxn id="338" idx="2"/>
            <a:endCxn id="340" idx="0"/>
          </p:cNvCxnSpPr>
          <p:nvPr/>
        </p:nvCxnSpPr>
        <p:spPr>
          <a:xfrm flipH="1">
            <a:off x="8225072" y="3305588"/>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1"/>
          <p:cNvCxnSpPr>
            <a:stCxn id="338" idx="2"/>
            <a:endCxn id="341" idx="0"/>
          </p:cNvCxnSpPr>
          <p:nvPr/>
        </p:nvCxnSpPr>
        <p:spPr>
          <a:xfrm>
            <a:off x="8372972" y="3305588"/>
            <a:ext cx="217200" cy="20310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31"/>
          <p:cNvSpPr txBox="1"/>
          <p:nvPr/>
        </p:nvSpPr>
        <p:spPr>
          <a:xfrm>
            <a:off x="5322175" y="1324513"/>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347" name="Google Shape;347;p31"/>
          <p:cNvSpPr txBox="1"/>
          <p:nvPr/>
        </p:nvSpPr>
        <p:spPr>
          <a:xfrm>
            <a:off x="7389100" y="1324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348" name="Google Shape;348;p31"/>
          <p:cNvSpPr txBox="1"/>
          <p:nvPr/>
        </p:nvSpPr>
        <p:spPr>
          <a:xfrm>
            <a:off x="6626650" y="4111700"/>
            <a:ext cx="20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step just balances the tree</a:t>
            </a:r>
            <a:endParaRPr>
              <a:solidFill>
                <a:schemeClr val="dk2"/>
              </a:solidFill>
              <a:latin typeface="Economica"/>
              <a:ea typeface="Economica"/>
              <a:cs typeface="Economica"/>
              <a:sym typeface="Economica"/>
            </a:endParaRPr>
          </a:p>
        </p:txBody>
      </p:sp>
      <p:sp>
        <p:nvSpPr>
          <p:cNvPr id="349" name="Google Shape;349;p31"/>
          <p:cNvSpPr txBox="1"/>
          <p:nvPr/>
        </p:nvSpPr>
        <p:spPr>
          <a:xfrm>
            <a:off x="596800" y="4352075"/>
            <a:ext cx="35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Notice that [A, D] and [D, A] contain the same incomplete edge</a:t>
            </a:r>
            <a:endParaRPr>
              <a:solidFill>
                <a:schemeClr val="dk2"/>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Computational Geometry</a:t>
            </a:r>
            <a:endParaRPr>
              <a:latin typeface="Economica"/>
              <a:ea typeface="Economica"/>
              <a:cs typeface="Economica"/>
              <a:sym typeface="Economica"/>
            </a:endParaRPr>
          </a:p>
        </p:txBody>
      </p:sp>
      <p:sp>
        <p:nvSpPr>
          <p:cNvPr id="61" name="Google Shape;61;p14"/>
          <p:cNvSpPr txBox="1"/>
          <p:nvPr>
            <p:ph idx="1" type="body"/>
          </p:nvPr>
        </p:nvSpPr>
        <p:spPr>
          <a:xfrm>
            <a:off x="2627100" y="1889550"/>
            <a:ext cx="3889800" cy="13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In this deck we will look at: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Voronoi Diagrams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sp>
        <p:nvSpPr>
          <p:cNvPr id="355" name="Google Shape;355;p32"/>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Similar to insertion, we can remove specific breakpoints and arcs to remove an arc from the beachline tree</a:t>
            </a:r>
            <a:endParaRPr>
              <a:latin typeface="Economica"/>
              <a:ea typeface="Economica"/>
              <a:cs typeface="Economica"/>
              <a:sym typeface="Economica"/>
            </a:endParaRPr>
          </a:p>
        </p:txBody>
      </p:sp>
      <p:pic>
        <p:nvPicPr>
          <p:cNvPr id="356" name="Google Shape;356;p32"/>
          <p:cNvPicPr preferRelativeResize="0"/>
          <p:nvPr/>
        </p:nvPicPr>
        <p:blipFill>
          <a:blip r:embed="rId3">
            <a:alphaModFix/>
          </a:blip>
          <a:stretch>
            <a:fillRect/>
          </a:stretch>
        </p:blipFill>
        <p:spPr>
          <a:xfrm rot="5400000">
            <a:off x="804675" y="1800838"/>
            <a:ext cx="2188525" cy="2788274"/>
          </a:xfrm>
          <a:prstGeom prst="rect">
            <a:avLst/>
          </a:prstGeom>
          <a:noFill/>
          <a:ln cap="flat" cmpd="sng" w="19050">
            <a:solidFill>
              <a:schemeClr val="dk2"/>
            </a:solidFill>
            <a:prstDash val="solid"/>
            <a:round/>
            <a:headEnd len="sm" w="sm" type="none"/>
            <a:tailEnd len="sm" w="sm" type="none"/>
          </a:ln>
        </p:spPr>
      </p:pic>
      <p:sp>
        <p:nvSpPr>
          <p:cNvPr id="357" name="Google Shape;357;p32"/>
          <p:cNvSpPr txBox="1"/>
          <p:nvPr/>
        </p:nvSpPr>
        <p:spPr>
          <a:xfrm>
            <a:off x="1707463" y="24251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58" name="Google Shape;358;p32"/>
          <p:cNvSpPr txBox="1"/>
          <p:nvPr/>
        </p:nvSpPr>
        <p:spPr>
          <a:xfrm>
            <a:off x="855988" y="27891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59" name="Google Shape;359;p32"/>
          <p:cNvSpPr txBox="1"/>
          <p:nvPr/>
        </p:nvSpPr>
        <p:spPr>
          <a:xfrm>
            <a:off x="2659313" y="28681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60" name="Google Shape;360;p32"/>
          <p:cNvSpPr txBox="1"/>
          <p:nvPr/>
        </p:nvSpPr>
        <p:spPr>
          <a:xfrm>
            <a:off x="828288" y="23461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61" name="Google Shape;361;p32"/>
          <p:cNvSpPr txBox="1"/>
          <p:nvPr/>
        </p:nvSpPr>
        <p:spPr>
          <a:xfrm>
            <a:off x="2388313" y="24251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62" name="Google Shape;362;p32"/>
          <p:cNvSpPr txBox="1"/>
          <p:nvPr/>
        </p:nvSpPr>
        <p:spPr>
          <a:xfrm>
            <a:off x="1854550" y="37222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63" name="Google Shape;363;p32"/>
          <p:cNvCxnSpPr/>
          <p:nvPr/>
        </p:nvCxnSpPr>
        <p:spPr>
          <a:xfrm>
            <a:off x="3376300" y="37952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2"/>
          <p:cNvSpPr txBox="1"/>
          <p:nvPr/>
        </p:nvSpPr>
        <p:spPr>
          <a:xfrm>
            <a:off x="2142698" y="4512750"/>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arc processes its circle event and needs to be removed</a:t>
            </a:r>
            <a:endParaRPr>
              <a:solidFill>
                <a:schemeClr val="dk2"/>
              </a:solidFill>
              <a:latin typeface="Economica"/>
              <a:ea typeface="Economica"/>
              <a:cs typeface="Economica"/>
              <a:sym typeface="Economica"/>
            </a:endParaRPr>
          </a:p>
        </p:txBody>
      </p:sp>
      <p:cxnSp>
        <p:nvCxnSpPr>
          <p:cNvPr id="365" name="Google Shape;365;p32"/>
          <p:cNvCxnSpPr>
            <a:stCxn id="364" idx="0"/>
          </p:cNvCxnSpPr>
          <p:nvPr/>
        </p:nvCxnSpPr>
        <p:spPr>
          <a:xfrm rot="10800000">
            <a:off x="2140598" y="3339450"/>
            <a:ext cx="1148100" cy="117330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32"/>
          <p:cNvSpPr txBox="1"/>
          <p:nvPr/>
        </p:nvSpPr>
        <p:spPr>
          <a:xfrm>
            <a:off x="4884800" y="1769275"/>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367" name="Google Shape;367;p32"/>
          <p:cNvSpPr txBox="1"/>
          <p:nvPr/>
        </p:nvSpPr>
        <p:spPr>
          <a:xfrm>
            <a:off x="7367900" y="176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368" name="Google Shape;368;p32"/>
          <p:cNvSpPr txBox="1"/>
          <p:nvPr/>
        </p:nvSpPr>
        <p:spPr>
          <a:xfrm>
            <a:off x="4942250" y="20866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69" name="Google Shape;369;p32"/>
          <p:cNvSpPr txBox="1"/>
          <p:nvPr/>
        </p:nvSpPr>
        <p:spPr>
          <a:xfrm>
            <a:off x="5315260" y="27055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70" name="Google Shape;370;p32"/>
          <p:cNvSpPr txBox="1"/>
          <p:nvPr/>
        </p:nvSpPr>
        <p:spPr>
          <a:xfrm>
            <a:off x="4582363" y="26972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71" name="Google Shape;371;p32"/>
          <p:cNvSpPr txBox="1"/>
          <p:nvPr/>
        </p:nvSpPr>
        <p:spPr>
          <a:xfrm>
            <a:off x="4338863"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72" name="Google Shape;372;p32"/>
          <p:cNvCxnSpPr>
            <a:stCxn id="368" idx="2"/>
            <a:endCxn id="370" idx="0"/>
          </p:cNvCxnSpPr>
          <p:nvPr/>
        </p:nvCxnSpPr>
        <p:spPr>
          <a:xfrm flipH="1">
            <a:off x="4822700" y="248685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2"/>
          <p:cNvCxnSpPr>
            <a:stCxn id="368" idx="2"/>
            <a:endCxn id="369" idx="0"/>
          </p:cNvCxnSpPr>
          <p:nvPr/>
        </p:nvCxnSpPr>
        <p:spPr>
          <a:xfrm>
            <a:off x="5182700" y="248685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2"/>
          <p:cNvCxnSpPr>
            <a:stCxn id="370" idx="2"/>
            <a:endCxn id="371" idx="0"/>
          </p:cNvCxnSpPr>
          <p:nvPr/>
        </p:nvCxnSpPr>
        <p:spPr>
          <a:xfrm flipH="1">
            <a:off x="4480213" y="309746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2"/>
          <p:cNvCxnSpPr>
            <a:stCxn id="370" idx="2"/>
            <a:endCxn id="376" idx="0"/>
          </p:cNvCxnSpPr>
          <p:nvPr/>
        </p:nvCxnSpPr>
        <p:spPr>
          <a:xfrm>
            <a:off x="4822813" y="3097463"/>
            <a:ext cx="141300" cy="2616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32"/>
          <p:cNvSpPr txBox="1"/>
          <p:nvPr/>
        </p:nvSpPr>
        <p:spPr>
          <a:xfrm>
            <a:off x="4840525" y="335906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77" name="Google Shape;377;p32"/>
          <p:cNvSpPr txBox="1"/>
          <p:nvPr/>
        </p:nvSpPr>
        <p:spPr>
          <a:xfrm>
            <a:off x="5685672" y="33590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78" name="Google Shape;378;p32"/>
          <p:cNvSpPr txBox="1"/>
          <p:nvPr/>
        </p:nvSpPr>
        <p:spPr>
          <a:xfrm>
            <a:off x="5294958"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379" name="Google Shape;379;p32"/>
          <p:cNvSpPr txBox="1"/>
          <p:nvPr/>
        </p:nvSpPr>
        <p:spPr>
          <a:xfrm>
            <a:off x="5637058" y="39622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80" name="Google Shape;380;p32"/>
          <p:cNvSpPr txBox="1"/>
          <p:nvPr/>
        </p:nvSpPr>
        <p:spPr>
          <a:xfrm>
            <a:off x="6001875" y="39622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381" name="Google Shape;381;p32"/>
          <p:cNvCxnSpPr>
            <a:stCxn id="369" idx="2"/>
            <a:endCxn id="378" idx="0"/>
          </p:cNvCxnSpPr>
          <p:nvPr/>
        </p:nvCxnSpPr>
        <p:spPr>
          <a:xfrm flipH="1">
            <a:off x="5436310" y="310571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2"/>
          <p:cNvCxnSpPr>
            <a:stCxn id="369" idx="2"/>
            <a:endCxn id="377" idx="0"/>
          </p:cNvCxnSpPr>
          <p:nvPr/>
        </p:nvCxnSpPr>
        <p:spPr>
          <a:xfrm>
            <a:off x="5555710" y="3105713"/>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32"/>
          <p:cNvCxnSpPr>
            <a:stCxn id="377" idx="2"/>
            <a:endCxn id="379" idx="0"/>
          </p:cNvCxnSpPr>
          <p:nvPr/>
        </p:nvCxnSpPr>
        <p:spPr>
          <a:xfrm flipH="1">
            <a:off x="5778222" y="3759263"/>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32"/>
          <p:cNvCxnSpPr>
            <a:stCxn id="377" idx="2"/>
            <a:endCxn id="380" idx="0"/>
          </p:cNvCxnSpPr>
          <p:nvPr/>
        </p:nvCxnSpPr>
        <p:spPr>
          <a:xfrm>
            <a:off x="5926122" y="3759263"/>
            <a:ext cx="217200" cy="2031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32"/>
          <p:cNvCxnSpPr>
            <a:stCxn id="364" idx="0"/>
            <a:endCxn id="379" idx="1"/>
          </p:cNvCxnSpPr>
          <p:nvPr/>
        </p:nvCxnSpPr>
        <p:spPr>
          <a:xfrm flipH="1" rot="10800000">
            <a:off x="3288698" y="4162350"/>
            <a:ext cx="2348400" cy="3504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2"/>
          <p:cNvSpPr txBox="1"/>
          <p:nvPr/>
        </p:nvSpPr>
        <p:spPr>
          <a:xfrm>
            <a:off x="7367900" y="20903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87" name="Google Shape;387;p32"/>
          <p:cNvSpPr txBox="1"/>
          <p:nvPr/>
        </p:nvSpPr>
        <p:spPr>
          <a:xfrm>
            <a:off x="7740910" y="270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388" name="Google Shape;388;p32"/>
          <p:cNvSpPr txBox="1"/>
          <p:nvPr/>
        </p:nvSpPr>
        <p:spPr>
          <a:xfrm>
            <a:off x="7008013" y="27009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89" name="Google Shape;389;p32"/>
          <p:cNvSpPr txBox="1"/>
          <p:nvPr/>
        </p:nvSpPr>
        <p:spPr>
          <a:xfrm>
            <a:off x="6764513"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90" name="Google Shape;390;p32"/>
          <p:cNvCxnSpPr>
            <a:stCxn id="386" idx="2"/>
            <a:endCxn id="388" idx="0"/>
          </p:cNvCxnSpPr>
          <p:nvPr/>
        </p:nvCxnSpPr>
        <p:spPr>
          <a:xfrm flipH="1">
            <a:off x="7248350" y="24905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2"/>
          <p:cNvCxnSpPr>
            <a:stCxn id="386" idx="2"/>
            <a:endCxn id="387" idx="0"/>
          </p:cNvCxnSpPr>
          <p:nvPr/>
        </p:nvCxnSpPr>
        <p:spPr>
          <a:xfrm>
            <a:off x="7608350" y="24905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2"/>
          <p:cNvCxnSpPr>
            <a:stCxn id="388" idx="2"/>
            <a:endCxn id="389" idx="0"/>
          </p:cNvCxnSpPr>
          <p:nvPr/>
        </p:nvCxnSpPr>
        <p:spPr>
          <a:xfrm flipH="1">
            <a:off x="6905863" y="31011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32"/>
          <p:cNvCxnSpPr>
            <a:stCxn id="388" idx="2"/>
            <a:endCxn id="394" idx="0"/>
          </p:cNvCxnSpPr>
          <p:nvPr/>
        </p:nvCxnSpPr>
        <p:spPr>
          <a:xfrm>
            <a:off x="7248463" y="31011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32"/>
          <p:cNvSpPr txBox="1"/>
          <p:nvPr/>
        </p:nvSpPr>
        <p:spPr>
          <a:xfrm>
            <a:off x="7266175" y="33627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95" name="Google Shape;395;p32"/>
          <p:cNvSpPr txBox="1"/>
          <p:nvPr/>
        </p:nvSpPr>
        <p:spPr>
          <a:xfrm>
            <a:off x="8210425"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96" name="Google Shape;396;p32"/>
          <p:cNvSpPr txBox="1"/>
          <p:nvPr/>
        </p:nvSpPr>
        <p:spPr>
          <a:xfrm>
            <a:off x="7720608"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97" name="Google Shape;397;p32"/>
          <p:cNvCxnSpPr>
            <a:stCxn id="387" idx="2"/>
            <a:endCxn id="396" idx="0"/>
          </p:cNvCxnSpPr>
          <p:nvPr/>
        </p:nvCxnSpPr>
        <p:spPr>
          <a:xfrm flipH="1">
            <a:off x="7861960" y="31094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32"/>
          <p:cNvCxnSpPr>
            <a:stCxn id="387" idx="2"/>
            <a:endCxn id="395" idx="0"/>
          </p:cNvCxnSpPr>
          <p:nvPr/>
        </p:nvCxnSpPr>
        <p:spPr>
          <a:xfrm>
            <a:off x="7981360" y="3109438"/>
            <a:ext cx="370500" cy="2496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32"/>
          <p:cNvSpPr txBox="1"/>
          <p:nvPr/>
        </p:nvSpPr>
        <p:spPr>
          <a:xfrm>
            <a:off x="1608313" y="293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pic>
        <p:nvPicPr>
          <p:cNvPr id="405" name="Google Shape;405;p33"/>
          <p:cNvPicPr preferRelativeResize="0"/>
          <p:nvPr/>
        </p:nvPicPr>
        <p:blipFill rotWithShape="1">
          <a:blip r:embed="rId3">
            <a:alphaModFix/>
          </a:blip>
          <a:srcRect b="0" l="0" r="21358" t="0"/>
          <a:stretch/>
        </p:blipFill>
        <p:spPr>
          <a:xfrm rot="5400000">
            <a:off x="2056425" y="1719324"/>
            <a:ext cx="2174575" cy="2727175"/>
          </a:xfrm>
          <a:prstGeom prst="rect">
            <a:avLst/>
          </a:prstGeom>
          <a:noFill/>
          <a:ln cap="flat" cmpd="sng" w="19050">
            <a:solidFill>
              <a:schemeClr val="dk2"/>
            </a:solidFill>
            <a:prstDash val="solid"/>
            <a:round/>
            <a:headEnd len="sm" w="sm" type="none"/>
            <a:tailEnd len="sm" w="sm" type="none"/>
          </a:ln>
        </p:spPr>
      </p:pic>
      <p:sp>
        <p:nvSpPr>
          <p:cNvPr id="406" name="Google Shape;406;p33"/>
          <p:cNvSpPr txBox="1"/>
          <p:nvPr/>
        </p:nvSpPr>
        <p:spPr>
          <a:xfrm>
            <a:off x="3050863" y="2114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07" name="Google Shape;407;p33"/>
          <p:cNvSpPr txBox="1"/>
          <p:nvPr/>
        </p:nvSpPr>
        <p:spPr>
          <a:xfrm>
            <a:off x="2171688" y="24716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408" name="Google Shape;408;p33"/>
          <p:cNvSpPr txBox="1"/>
          <p:nvPr/>
        </p:nvSpPr>
        <p:spPr>
          <a:xfrm>
            <a:off x="2171688" y="2035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09" name="Google Shape;409;p33"/>
          <p:cNvSpPr txBox="1"/>
          <p:nvPr/>
        </p:nvSpPr>
        <p:spPr>
          <a:xfrm>
            <a:off x="3731713" y="2114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10" name="Google Shape;410;p33"/>
          <p:cNvSpPr txBox="1"/>
          <p:nvPr/>
        </p:nvSpPr>
        <p:spPr>
          <a:xfrm>
            <a:off x="2852563" y="26468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11" name="Google Shape;411;p33"/>
          <p:cNvSpPr txBox="1"/>
          <p:nvPr/>
        </p:nvSpPr>
        <p:spPr>
          <a:xfrm>
            <a:off x="3490688" y="27102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12" name="Google Shape;412;p33"/>
          <p:cNvSpPr txBox="1"/>
          <p:nvPr/>
        </p:nvSpPr>
        <p:spPr>
          <a:xfrm>
            <a:off x="4006188" y="2546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13" name="Google Shape;413;p33"/>
          <p:cNvSpPr txBox="1"/>
          <p:nvPr/>
        </p:nvSpPr>
        <p:spPr>
          <a:xfrm>
            <a:off x="6004150" y="22466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14" name="Google Shape;414;p33"/>
          <p:cNvSpPr txBox="1"/>
          <p:nvPr/>
        </p:nvSpPr>
        <p:spPr>
          <a:xfrm>
            <a:off x="6377160" y="28654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15" name="Google Shape;415;p33"/>
          <p:cNvSpPr txBox="1"/>
          <p:nvPr/>
        </p:nvSpPr>
        <p:spPr>
          <a:xfrm>
            <a:off x="5644263" y="28572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16" name="Google Shape;416;p33"/>
          <p:cNvSpPr txBox="1"/>
          <p:nvPr/>
        </p:nvSpPr>
        <p:spPr>
          <a:xfrm>
            <a:off x="5400763"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417" name="Google Shape;417;p33"/>
          <p:cNvCxnSpPr>
            <a:stCxn id="413" idx="2"/>
            <a:endCxn id="415" idx="0"/>
          </p:cNvCxnSpPr>
          <p:nvPr/>
        </p:nvCxnSpPr>
        <p:spPr>
          <a:xfrm flipH="1">
            <a:off x="5884600" y="264680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33"/>
          <p:cNvCxnSpPr>
            <a:stCxn id="413" idx="2"/>
            <a:endCxn id="414" idx="0"/>
          </p:cNvCxnSpPr>
          <p:nvPr/>
        </p:nvCxnSpPr>
        <p:spPr>
          <a:xfrm>
            <a:off x="6244600" y="264680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33"/>
          <p:cNvCxnSpPr>
            <a:stCxn id="415" idx="2"/>
            <a:endCxn id="416" idx="0"/>
          </p:cNvCxnSpPr>
          <p:nvPr/>
        </p:nvCxnSpPr>
        <p:spPr>
          <a:xfrm flipH="1">
            <a:off x="5542113" y="325741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33"/>
          <p:cNvCxnSpPr>
            <a:stCxn id="415" idx="2"/>
            <a:endCxn id="421" idx="0"/>
          </p:cNvCxnSpPr>
          <p:nvPr/>
        </p:nvCxnSpPr>
        <p:spPr>
          <a:xfrm>
            <a:off x="5884713" y="3257413"/>
            <a:ext cx="141300" cy="261600"/>
          </a:xfrm>
          <a:prstGeom prst="straightConnector1">
            <a:avLst/>
          </a:prstGeom>
          <a:noFill/>
          <a:ln cap="flat" cmpd="sng" w="9525">
            <a:solidFill>
              <a:schemeClr val="dk2"/>
            </a:solidFill>
            <a:prstDash val="solid"/>
            <a:round/>
            <a:headEnd len="med" w="med" type="none"/>
            <a:tailEnd len="med" w="med" type="none"/>
          </a:ln>
        </p:spPr>
      </p:cxnSp>
      <p:sp>
        <p:nvSpPr>
          <p:cNvPr id="421" name="Google Shape;421;p33"/>
          <p:cNvSpPr txBox="1"/>
          <p:nvPr/>
        </p:nvSpPr>
        <p:spPr>
          <a:xfrm>
            <a:off x="5902425" y="351901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22" name="Google Shape;422;p33"/>
          <p:cNvSpPr txBox="1"/>
          <p:nvPr/>
        </p:nvSpPr>
        <p:spPr>
          <a:xfrm>
            <a:off x="6846675" y="3515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23" name="Google Shape;423;p33"/>
          <p:cNvSpPr txBox="1"/>
          <p:nvPr/>
        </p:nvSpPr>
        <p:spPr>
          <a:xfrm>
            <a:off x="6356858"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424" name="Google Shape;424;p33"/>
          <p:cNvCxnSpPr>
            <a:stCxn id="414" idx="2"/>
            <a:endCxn id="423" idx="0"/>
          </p:cNvCxnSpPr>
          <p:nvPr/>
        </p:nvCxnSpPr>
        <p:spPr>
          <a:xfrm flipH="1">
            <a:off x="6498210" y="326566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3"/>
          <p:cNvCxnSpPr>
            <a:stCxn id="414" idx="2"/>
            <a:endCxn id="422" idx="0"/>
          </p:cNvCxnSpPr>
          <p:nvPr/>
        </p:nvCxnSpPr>
        <p:spPr>
          <a:xfrm>
            <a:off x="6617610" y="3265663"/>
            <a:ext cx="370500" cy="2496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33"/>
          <p:cNvCxnSpPr/>
          <p:nvPr/>
        </p:nvCxnSpPr>
        <p:spPr>
          <a:xfrm>
            <a:off x="4568550" y="3588350"/>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Edge Set</a:t>
            </a:r>
            <a:endParaRPr>
              <a:latin typeface="Economica"/>
              <a:ea typeface="Economica"/>
              <a:cs typeface="Economica"/>
              <a:sym typeface="Economica"/>
            </a:endParaRPr>
          </a:p>
        </p:txBody>
      </p:sp>
      <p:sp>
        <p:nvSpPr>
          <p:cNvPr id="432" name="Google Shape;432;p34"/>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Notice that the edges contained within the breakpoint nodes are incomplete edges, or </a:t>
            </a:r>
            <a:r>
              <a:rPr b="1" lang="en">
                <a:latin typeface="Economica"/>
                <a:ea typeface="Economica"/>
                <a:cs typeface="Economica"/>
                <a:sym typeface="Economica"/>
              </a:rPr>
              <a:t>half-edges</a:t>
            </a:r>
            <a:endParaRPr b="1">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These half-edges only contain their startpoint, but eventually we process their endpoint and complete the edge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half-edges are contained within an Edge Set, and are used to compute circle events using their intersection</a:t>
            </a:r>
            <a:endParaRPr>
              <a:latin typeface="Economica"/>
              <a:ea typeface="Economica"/>
              <a:cs typeface="Economica"/>
              <a:sym typeface="Economica"/>
            </a:endParaRPr>
          </a:p>
        </p:txBody>
      </p:sp>
      <p:pic>
        <p:nvPicPr>
          <p:cNvPr id="433" name="Google Shape;433;p34"/>
          <p:cNvPicPr preferRelativeResize="0"/>
          <p:nvPr/>
        </p:nvPicPr>
        <p:blipFill rotWithShape="1">
          <a:blip r:embed="rId3">
            <a:alphaModFix/>
          </a:blip>
          <a:srcRect b="0" l="0" r="21358" t="0"/>
          <a:stretch/>
        </p:blipFill>
        <p:spPr>
          <a:xfrm rot="5400000">
            <a:off x="5545400" y="1208174"/>
            <a:ext cx="2174575" cy="2727175"/>
          </a:xfrm>
          <a:prstGeom prst="rect">
            <a:avLst/>
          </a:prstGeom>
          <a:noFill/>
          <a:ln cap="flat" cmpd="sng" w="19050">
            <a:solidFill>
              <a:schemeClr val="dk2"/>
            </a:solidFill>
            <a:prstDash val="solid"/>
            <a:round/>
            <a:headEnd len="sm" w="sm" type="none"/>
            <a:tailEnd len="sm" w="sm" type="none"/>
          </a:ln>
        </p:spPr>
      </p:pic>
      <p:sp>
        <p:nvSpPr>
          <p:cNvPr id="434" name="Google Shape;434;p34"/>
          <p:cNvSpPr txBox="1"/>
          <p:nvPr/>
        </p:nvSpPr>
        <p:spPr>
          <a:xfrm>
            <a:off x="5562423" y="536875"/>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has reached a circle event, so we can compute its endpoint</a:t>
            </a:r>
            <a:endParaRPr>
              <a:solidFill>
                <a:schemeClr val="dk2"/>
              </a:solidFill>
              <a:latin typeface="Economica"/>
              <a:ea typeface="Economica"/>
              <a:cs typeface="Economica"/>
              <a:sym typeface="Economica"/>
            </a:endParaRPr>
          </a:p>
        </p:txBody>
      </p:sp>
      <p:sp>
        <p:nvSpPr>
          <p:cNvPr id="435" name="Google Shape;435;p34"/>
          <p:cNvSpPr txBox="1"/>
          <p:nvPr/>
        </p:nvSpPr>
        <p:spPr>
          <a:xfrm>
            <a:off x="6358623" y="4054150"/>
            <a:ext cx="2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is still being computed</a:t>
            </a:r>
            <a:endParaRPr>
              <a:solidFill>
                <a:schemeClr val="dk2"/>
              </a:solidFill>
              <a:latin typeface="Economica"/>
              <a:ea typeface="Economica"/>
              <a:cs typeface="Economica"/>
              <a:sym typeface="Economica"/>
            </a:endParaRPr>
          </a:p>
        </p:txBody>
      </p:sp>
      <p:cxnSp>
        <p:nvCxnSpPr>
          <p:cNvPr id="436" name="Google Shape;436;p34"/>
          <p:cNvCxnSpPr>
            <a:stCxn id="434" idx="2"/>
          </p:cNvCxnSpPr>
          <p:nvPr/>
        </p:nvCxnSpPr>
        <p:spPr>
          <a:xfrm>
            <a:off x="6708423" y="1152475"/>
            <a:ext cx="450900" cy="7470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34"/>
          <p:cNvCxnSpPr>
            <a:stCxn id="435" idx="0"/>
          </p:cNvCxnSpPr>
          <p:nvPr/>
        </p:nvCxnSpPr>
        <p:spPr>
          <a:xfrm rot="10800000">
            <a:off x="7048623" y="2577850"/>
            <a:ext cx="456000" cy="147630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34"/>
          <p:cNvCxnSpPr/>
          <p:nvPr/>
        </p:nvCxnSpPr>
        <p:spPr>
          <a:xfrm>
            <a:off x="8073250" y="30785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Postprocessing</a:t>
            </a:r>
            <a:endParaRPr>
              <a:latin typeface="Economica"/>
              <a:ea typeface="Economica"/>
              <a:cs typeface="Economica"/>
              <a:sym typeface="Economica"/>
            </a:endParaRPr>
          </a:p>
        </p:txBody>
      </p:sp>
      <p:sp>
        <p:nvSpPr>
          <p:cNvPr id="444" name="Google Shape;444;p35"/>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During the postprocessing step, we have to clean up all the remaining half-edges and extend them to intersect with the boundary polygon</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We can keep track which edges belong to which site to find the polygons faster</a:t>
            </a:r>
            <a:endParaRPr>
              <a:latin typeface="Economica"/>
              <a:ea typeface="Economica"/>
              <a:cs typeface="Economica"/>
              <a:sym typeface="Economica"/>
            </a:endParaRPr>
          </a:p>
        </p:txBody>
      </p:sp>
      <p:pic>
        <p:nvPicPr>
          <p:cNvPr id="445" name="Google Shape;445;p35"/>
          <p:cNvPicPr preferRelativeResize="0"/>
          <p:nvPr/>
        </p:nvPicPr>
        <p:blipFill>
          <a:blip r:embed="rId3">
            <a:alphaModFix/>
          </a:blip>
          <a:stretch>
            <a:fillRect/>
          </a:stretch>
        </p:blipFill>
        <p:spPr>
          <a:xfrm>
            <a:off x="5361275" y="699275"/>
            <a:ext cx="2460350" cy="1800839"/>
          </a:xfrm>
          <a:prstGeom prst="rect">
            <a:avLst/>
          </a:prstGeom>
          <a:noFill/>
          <a:ln cap="flat" cmpd="sng" w="19050">
            <a:solidFill>
              <a:schemeClr val="dk2"/>
            </a:solidFill>
            <a:prstDash val="solid"/>
            <a:round/>
            <a:headEnd len="sm" w="sm" type="none"/>
            <a:tailEnd len="sm" w="sm" type="none"/>
          </a:ln>
        </p:spPr>
      </p:pic>
      <p:pic>
        <p:nvPicPr>
          <p:cNvPr id="446" name="Google Shape;446;p35"/>
          <p:cNvPicPr preferRelativeResize="0"/>
          <p:nvPr/>
        </p:nvPicPr>
        <p:blipFill>
          <a:blip r:embed="rId4">
            <a:alphaModFix/>
          </a:blip>
          <a:stretch>
            <a:fillRect/>
          </a:stretch>
        </p:blipFill>
        <p:spPr>
          <a:xfrm>
            <a:off x="5361275" y="2786450"/>
            <a:ext cx="2460350" cy="184129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type="title"/>
          </p:nvPr>
        </p:nvSpPr>
        <p:spPr>
          <a:xfrm>
            <a:off x="311700" y="445025"/>
            <a:ext cx="435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Overall Algorithm</a:t>
            </a:r>
            <a:endParaRPr>
              <a:latin typeface="Economica"/>
              <a:ea typeface="Economica"/>
              <a:cs typeface="Economica"/>
              <a:sym typeface="Economica"/>
            </a:endParaRPr>
          </a:p>
        </p:txBody>
      </p:sp>
      <p:sp>
        <p:nvSpPr>
          <p:cNvPr id="452" name="Google Shape;452;p36"/>
          <p:cNvSpPr txBox="1"/>
          <p:nvPr/>
        </p:nvSpPr>
        <p:spPr>
          <a:xfrm>
            <a:off x="1573650" y="1235025"/>
            <a:ext cx="5996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Initialization</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initialize data structures</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add site events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Algorithm</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while Event Heap is not empty:</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pop event off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if event is a site event: </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add arc node to Beachline Tree</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add half-edges to Edge Set</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cancel any relevant circle events</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check for circle events with neighboring arcs in tree and add to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else: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remove arc node from Beachline Tree</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complete half-edges in Edge Set</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check for circle events with neighboring arcs in tree and add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Postprocessing</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for each half-edge in Edge Set, determine if half-edge is complete or needs to be extended</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construct polygons out of the half edges</a:t>
            </a:r>
            <a:endParaRPr sz="1000">
              <a:solidFill>
                <a:schemeClr val="dk2"/>
              </a:solidFill>
              <a:latin typeface="Merriweather"/>
              <a:ea typeface="Merriweather"/>
              <a:cs typeface="Merriweather"/>
              <a:sym typeface="Merriweather"/>
            </a:endParaRPr>
          </a:p>
        </p:txBody>
      </p:sp>
      <p:sp>
        <p:nvSpPr>
          <p:cNvPr id="453" name="Google Shape;453;p36"/>
          <p:cNvSpPr txBox="1"/>
          <p:nvPr/>
        </p:nvSpPr>
        <p:spPr>
          <a:xfrm>
            <a:off x="6054050" y="1278200"/>
            <a:ext cx="209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Note that a LOT of geometric formulas used for the calculations have been excluded here</a:t>
            </a:r>
            <a:endParaRPr>
              <a:solidFill>
                <a:schemeClr val="dk2"/>
              </a:solidFill>
              <a:latin typeface="Economica"/>
              <a:ea typeface="Economica"/>
              <a:cs typeface="Economica"/>
              <a:sym typeface="Economica"/>
            </a:endParaRPr>
          </a:p>
        </p:txBody>
      </p:sp>
      <p:sp>
        <p:nvSpPr>
          <p:cNvPr id="454" name="Google Shape;454;p36"/>
          <p:cNvSpPr txBox="1"/>
          <p:nvPr/>
        </p:nvSpPr>
        <p:spPr>
          <a:xfrm>
            <a:off x="6735575" y="4408400"/>
            <a:ext cx="17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Overall runtime: O(n log n)</a:t>
            </a:r>
            <a:endParaRPr>
              <a:solidFill>
                <a:schemeClr val="dk2"/>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37" title="output-onlinegiftools.gif"/>
          <p:cNvPicPr preferRelativeResize="0"/>
          <p:nvPr/>
        </p:nvPicPr>
        <p:blipFill>
          <a:blip r:embed="rId3">
            <a:alphaModFix/>
          </a:blip>
          <a:stretch>
            <a:fillRect/>
          </a:stretch>
        </p:blipFill>
        <p:spPr>
          <a:xfrm>
            <a:off x="2152650" y="152400"/>
            <a:ext cx="4838700" cy="4838700"/>
          </a:xfrm>
          <a:prstGeom prst="rect">
            <a:avLst/>
          </a:prstGeom>
          <a:noFill/>
          <a:ln>
            <a:noFill/>
          </a:ln>
        </p:spPr>
      </p:pic>
      <p:sp>
        <p:nvSpPr>
          <p:cNvPr id="460" name="Google Shape;460;p37"/>
          <p:cNvSpPr txBox="1"/>
          <p:nvPr/>
        </p:nvSpPr>
        <p:spPr>
          <a:xfrm>
            <a:off x="6673425" y="3022925"/>
            <a:ext cx="194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Credits: Jeroen van Hoof</a:t>
            </a:r>
            <a:endParaRPr sz="1800">
              <a:solidFill>
                <a:schemeClr val="dk2"/>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Voronoi Diagram</a:t>
            </a:r>
            <a:endParaRPr>
              <a:latin typeface="Economica"/>
              <a:ea typeface="Economica"/>
              <a:cs typeface="Economica"/>
              <a:sym typeface="Economic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A Voronoi diagram partitions the plane into regions around a set of points (called sites), where each region contains all locations closer to one site than to any other.</a:t>
            </a:r>
            <a:endParaRPr>
              <a:latin typeface="Economica"/>
              <a:ea typeface="Economica"/>
              <a:cs typeface="Economica"/>
              <a:sym typeface="Economica"/>
            </a:endParaRPr>
          </a:p>
        </p:txBody>
      </p:sp>
      <p:pic>
        <p:nvPicPr>
          <p:cNvPr id="68" name="Google Shape;68;p15"/>
          <p:cNvPicPr preferRelativeResize="0"/>
          <p:nvPr/>
        </p:nvPicPr>
        <p:blipFill>
          <a:blip r:embed="rId3">
            <a:alphaModFix/>
          </a:blip>
          <a:stretch>
            <a:fillRect/>
          </a:stretch>
        </p:blipFill>
        <p:spPr>
          <a:xfrm>
            <a:off x="4183975" y="1809375"/>
            <a:ext cx="4131850" cy="32259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Key Concepts &amp; Terminology</a:t>
            </a:r>
            <a:endParaRPr>
              <a:latin typeface="Economica"/>
              <a:ea typeface="Economica"/>
              <a:cs typeface="Economica"/>
              <a:sym typeface="Economica"/>
            </a:endParaRPr>
          </a:p>
        </p:txBody>
      </p:sp>
      <p:sp>
        <p:nvSpPr>
          <p:cNvPr id="74" name="Google Shape;74;p16"/>
          <p:cNvSpPr txBox="1"/>
          <p:nvPr>
            <p:ph idx="1" type="body"/>
          </p:nvPr>
        </p:nvSpPr>
        <p:spPr>
          <a:xfrm>
            <a:off x="311700" y="1017725"/>
            <a:ext cx="4260300" cy="3929400"/>
          </a:xfrm>
          <a:prstGeom prst="rect">
            <a:avLst/>
          </a:prstGeom>
        </p:spPr>
        <p:txBody>
          <a:bodyPr anchorCtr="0" anchor="t" bIns="91425" lIns="91425" spcFirstLastPara="1" rIns="91425" wrap="square" tIns="91425">
            <a:normAutofit/>
          </a:bodyPr>
          <a:lstStyle/>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Site:</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A fixed point in the plane that acts as the “center” of a region in a Voronoi diagram.</a:t>
            </a:r>
            <a:endParaRPr sz="1500">
              <a:latin typeface="Economica"/>
              <a:ea typeface="Economica"/>
              <a:cs typeface="Economica"/>
              <a:sym typeface="Economica"/>
            </a:endParaRPr>
          </a:p>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Voronoi…</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Cell: The region of all points closest to a given site.</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Edge: A line segment or ray forming the boundary between two cells; consists of points equidistant to two sites.</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Vertex: A point where three or more edges meet; equidistant to three (or more) sites.</a:t>
            </a:r>
            <a:endParaRPr sz="1500">
              <a:latin typeface="Economica"/>
              <a:ea typeface="Economica"/>
              <a:cs typeface="Economica"/>
              <a:sym typeface="Economica"/>
            </a:endParaRPr>
          </a:p>
        </p:txBody>
      </p:sp>
      <p:pic>
        <p:nvPicPr>
          <p:cNvPr id="75" name="Google Shape;75;p16"/>
          <p:cNvPicPr preferRelativeResize="0"/>
          <p:nvPr/>
        </p:nvPicPr>
        <p:blipFill>
          <a:blip r:embed="rId3">
            <a:alphaModFix/>
          </a:blip>
          <a:stretch>
            <a:fillRect/>
          </a:stretch>
        </p:blipFill>
        <p:spPr>
          <a:xfrm>
            <a:off x="4572000" y="1758164"/>
            <a:ext cx="4329325" cy="2664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Motivation</a:t>
            </a:r>
            <a:endParaRPr>
              <a:latin typeface="Economica"/>
              <a:ea typeface="Economica"/>
              <a:cs typeface="Economica"/>
              <a:sym typeface="Economica"/>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A Voronoi diagram helps us answer one of the most fundamental questions in spatial analysis: “Which point is closest?”</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Real-life example:</a:t>
            </a:r>
            <a:endParaRPr>
              <a:latin typeface="Economica"/>
              <a:ea typeface="Economica"/>
              <a:cs typeface="Economica"/>
              <a:sym typeface="Economica"/>
            </a:endParaRPr>
          </a:p>
        </p:txBody>
      </p:sp>
      <p:pic>
        <p:nvPicPr>
          <p:cNvPr id="82" name="Google Shape;82;p17"/>
          <p:cNvPicPr preferRelativeResize="0"/>
          <p:nvPr/>
        </p:nvPicPr>
        <p:blipFill>
          <a:blip r:embed="rId3">
            <a:alphaModFix/>
          </a:blip>
          <a:stretch>
            <a:fillRect/>
          </a:stretch>
        </p:blipFill>
        <p:spPr>
          <a:xfrm>
            <a:off x="2329913" y="1685975"/>
            <a:ext cx="4484175" cy="322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Any initial ideas on how to construct a Voronoi diagram?</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Naive Approach</a:t>
            </a:r>
            <a:endParaRPr>
              <a:latin typeface="Economica"/>
              <a:ea typeface="Economica"/>
              <a:cs typeface="Economica"/>
              <a:sym typeface="Economica"/>
            </a:endParaRPr>
          </a:p>
        </p:txBody>
      </p:sp>
      <p:sp>
        <p:nvSpPr>
          <p:cNvPr id="93" name="Google Shape;93;p19"/>
          <p:cNvSpPr txBox="1"/>
          <p:nvPr>
            <p:ph idx="1" type="body"/>
          </p:nvPr>
        </p:nvSpPr>
        <p:spPr>
          <a:xfrm>
            <a:off x="311700" y="1152475"/>
            <a:ext cx="8520600" cy="350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 each point in the plane, determine the closest site (brute force)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Assign that point to the site’s region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O(n²) or worse (especially if working pixel by pixel or grid-based)</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Divide-and-conquer algorithm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Break the plane down into smaller regions and create the Voronoi diagrams for those regions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 log n) but…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merge step for these algorithms is complicated and involves tracing Voronoi edges and stitching cells together</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1517400" y="2285400"/>
            <a:ext cx="610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Better Approach: Fortune’s Construction</a:t>
            </a:r>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04" name="Google Shape;104;p21"/>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would like to use a line-sweep algorithm to process all the points, but there are limitations…</a:t>
            </a:r>
            <a:endParaRPr>
              <a:latin typeface="Economica"/>
              <a:ea typeface="Economica"/>
              <a:cs typeface="Economica"/>
              <a:sym typeface="Economica"/>
            </a:endParaRPr>
          </a:p>
        </p:txBody>
      </p:sp>
      <p:pic>
        <p:nvPicPr>
          <p:cNvPr id="105" name="Google Shape;105;p21"/>
          <p:cNvPicPr preferRelativeResize="0"/>
          <p:nvPr/>
        </p:nvPicPr>
        <p:blipFill>
          <a:blip r:embed="rId3">
            <a:alphaModFix/>
          </a:blip>
          <a:stretch>
            <a:fillRect/>
          </a:stretch>
        </p:blipFill>
        <p:spPr>
          <a:xfrm>
            <a:off x="2737950" y="2159025"/>
            <a:ext cx="3680700" cy="2564975"/>
          </a:xfrm>
          <a:prstGeom prst="rect">
            <a:avLst/>
          </a:prstGeom>
          <a:noFill/>
          <a:ln cap="flat" cmpd="sng" w="19050">
            <a:solidFill>
              <a:schemeClr val="dk2"/>
            </a:solidFill>
            <a:prstDash val="solid"/>
            <a:round/>
            <a:headEnd len="sm" w="sm" type="none"/>
            <a:tailEnd len="sm" w="sm" type="none"/>
          </a:ln>
        </p:spPr>
      </p:pic>
      <p:cxnSp>
        <p:nvCxnSpPr>
          <p:cNvPr id="106" name="Google Shape;106;p21"/>
          <p:cNvCxnSpPr/>
          <p:nvPr/>
        </p:nvCxnSpPr>
        <p:spPr>
          <a:xfrm>
            <a:off x="4517950" y="2024275"/>
            <a:ext cx="3900" cy="28383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21"/>
          <p:cNvSpPr txBox="1"/>
          <p:nvPr/>
        </p:nvSpPr>
        <p:spPr>
          <a:xfrm>
            <a:off x="4188700" y="1685575"/>
            <a:ext cx="6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08" name="Google Shape;108;p21"/>
          <p:cNvSpPr txBox="1"/>
          <p:nvPr/>
        </p:nvSpPr>
        <p:spPr>
          <a:xfrm>
            <a:off x="3264150" y="264870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09" name="Google Shape;109;p21"/>
          <p:cNvSpPr txBox="1"/>
          <p:nvPr/>
        </p:nvSpPr>
        <p:spPr>
          <a:xfrm>
            <a:off x="4238650" y="25218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10" name="Google Shape;110;p21"/>
          <p:cNvSpPr txBox="1"/>
          <p:nvPr/>
        </p:nvSpPr>
        <p:spPr>
          <a:xfrm>
            <a:off x="1174200" y="3177175"/>
            <a:ext cx="129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The sweep line processing site B actually creates an edge behind the line</a:t>
            </a:r>
            <a:endParaRPr sz="1000">
              <a:solidFill>
                <a:schemeClr val="dk2"/>
              </a:solidFill>
              <a:latin typeface="Economica"/>
              <a:ea typeface="Economica"/>
              <a:cs typeface="Economica"/>
              <a:sym typeface="Economica"/>
            </a:endParaRPr>
          </a:p>
        </p:txBody>
      </p:sp>
      <p:cxnSp>
        <p:nvCxnSpPr>
          <p:cNvPr id="111" name="Google Shape;111;p21"/>
          <p:cNvCxnSpPr/>
          <p:nvPr/>
        </p:nvCxnSpPr>
        <p:spPr>
          <a:xfrm flipH="1" rot="10800000">
            <a:off x="2426375" y="2951875"/>
            <a:ext cx="1541700" cy="45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