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93" r:id="rId3"/>
    <p:sldId id="303" r:id="rId4"/>
    <p:sldId id="299" r:id="rId5"/>
    <p:sldId id="301" r:id="rId6"/>
    <p:sldId id="300" r:id="rId7"/>
    <p:sldId id="294" r:id="rId8"/>
    <p:sldId id="302" r:id="rId9"/>
    <p:sldId id="306" r:id="rId10"/>
    <p:sldId id="305" r:id="rId11"/>
    <p:sldId id="313" r:id="rId12"/>
    <p:sldId id="260" r:id="rId13"/>
    <p:sldId id="314" r:id="rId14"/>
    <p:sldId id="309" r:id="rId15"/>
    <p:sldId id="287" r:id="rId16"/>
    <p:sldId id="310" r:id="rId17"/>
    <p:sldId id="311" r:id="rId18"/>
    <p:sldId id="304" r:id="rId19"/>
    <p:sldId id="315" r:id="rId20"/>
    <p:sldId id="312" r:id="rId21"/>
    <p:sldId id="308" r:id="rId22"/>
    <p:sldId id="298" r:id="rId23"/>
    <p:sldId id="316" r:id="rId24"/>
    <p:sldId id="317" r:id="rId25"/>
    <p:sldId id="291" r:id="rId26"/>
  </p:sldIdLst>
  <p:sldSz cx="9144000" cy="6858000" type="screen4x3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91288-2CDF-4182-8E86-CCB82A1E4CBD}">
  <a:tblStyle styleId="{34F91288-2CDF-4182-8E86-CCB82A1E4CB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70" autoAdjust="0"/>
  </p:normalViewPr>
  <p:slideViewPr>
    <p:cSldViewPr snapToGrid="0">
      <p:cViewPr varScale="1">
        <p:scale>
          <a:sx n="79" d="100"/>
          <a:sy n="79" d="100"/>
        </p:scale>
        <p:origin x="2544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977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355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81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44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8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505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390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05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31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1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012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2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273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1594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387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13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400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86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221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86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01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91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/>
              <a:t>Exercise with Article: </a:t>
            </a:r>
            <a:r>
              <a:rPr lang="en" sz="3200" dirty="0"/>
              <a:t>Territorial Peace and Democratic Clustering</a:t>
            </a:r>
            <a:br>
              <a:rPr lang="en" sz="3200" dirty="0"/>
            </a:br>
            <a:br>
              <a:rPr lang="en" sz="3200" dirty="0"/>
            </a:br>
            <a:r>
              <a:rPr lang="en" sz="3200" dirty="0"/>
              <a:t>Jaeseok Cho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Theory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Absence of serious territorial threates means no more need for large standing armies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Less need for strong centralized authority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spending for economic growth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" dirty="0">
                <a:solidFill>
                  <a:schemeClr val="bg2"/>
                </a:solidFill>
              </a:rPr>
              <a:t>More likely lead to democracy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3955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Q1: What is the hypothesis that the authors try to prove?</a:t>
            </a:r>
          </a:p>
        </p:txBody>
      </p:sp>
    </p:spTree>
    <p:extLst>
      <p:ext uri="{BB962C8B-B14F-4D97-AF65-F5344CB8AC3E}">
        <p14:creationId xmlns:p14="http://schemas.microsoft.com/office/powerpoint/2010/main" val="192205407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628539" y="2677683"/>
            <a:ext cx="6764834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dirty="0"/>
              <a:t>“H1: Higher levels of territorial threat decreases the likelihood that a nondemocratic state will transition to democracy” (</a:t>
            </a:r>
            <a:r>
              <a:rPr lang="en-US" dirty="0" err="1"/>
              <a:t>Gibler</a:t>
            </a:r>
            <a:r>
              <a:rPr lang="en-US" dirty="0"/>
              <a:t> and </a:t>
            </a:r>
            <a:r>
              <a:rPr lang="en-US" dirty="0" err="1"/>
              <a:t>Tir</a:t>
            </a:r>
            <a:r>
              <a:rPr lang="en-US" dirty="0"/>
              <a:t>, 2014, p.30)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9854" y="870857"/>
            <a:ext cx="6383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Hypotheses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Q2: </a:t>
            </a:r>
            <a:r>
              <a:rPr lang="en-US" dirty="0">
                <a:solidFill>
                  <a:schemeClr val="bg2"/>
                </a:solidFill>
              </a:rPr>
              <a:t>Does </a:t>
            </a:r>
            <a:r>
              <a:rPr lang="en" dirty="0">
                <a:solidFill>
                  <a:schemeClr val="bg2"/>
                </a:solidFill>
              </a:rPr>
              <a:t>the authors’ data correspond to the question they ask?</a:t>
            </a:r>
          </a:p>
        </p:txBody>
      </p:sp>
    </p:spTree>
    <p:extLst>
      <p:ext uri="{BB962C8B-B14F-4D97-AF65-F5344CB8AC3E}">
        <p14:creationId xmlns:p14="http://schemas.microsoft.com/office/powerpoint/2010/main" val="400891482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(First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DV: Presence of Fatal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r>
              <a:rPr lang="en" dirty="0"/>
              <a:t>IV:   Shared colonial heritage</a:t>
            </a:r>
          </a:p>
          <a:p>
            <a:pPr marL="228600" lvl="0">
              <a:buNone/>
            </a:pPr>
            <a:r>
              <a:rPr lang="en" dirty="0"/>
              <a:t>	Violent teritorial transfer</a:t>
            </a:r>
          </a:p>
          <a:p>
            <a:pPr marL="228600" lvl="0">
              <a:buNone/>
            </a:pPr>
            <a:r>
              <a:rPr lang="en" dirty="0"/>
              <a:t>	Defense Pact</a:t>
            </a:r>
          </a:p>
          <a:p>
            <a:pPr marL="228600" lvl="0">
              <a:buNone/>
            </a:pPr>
            <a:r>
              <a:rPr lang="en" dirty="0"/>
              <a:t>	Civil War</a:t>
            </a:r>
          </a:p>
          <a:p>
            <a:pPr marL="228600" lvl="0">
              <a:buNone/>
            </a:pPr>
            <a:r>
              <a:rPr lang="en" dirty="0"/>
              <a:t>	Militarization Level</a:t>
            </a:r>
          </a:p>
          <a:p>
            <a:pPr marL="228600" lvl="0">
              <a:buNone/>
            </a:pPr>
            <a:r>
              <a:rPr lang="en" dirty="0"/>
              <a:t>	Previous Territorial MID</a:t>
            </a:r>
          </a:p>
          <a:p>
            <a:pPr marL="228600" lvl="0">
              <a:buNone/>
            </a:pPr>
            <a:endParaRPr lang="en" dirty="0"/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130147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402" y="92648"/>
            <a:ext cx="3829610" cy="659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6212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(Second Stage)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DV: Transition of a state to democracy (passes from 5 or below to 6 or above of polity index from Polity IV project)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IV: Threat variable from table 1 (0 to 1)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CV: Lack of land borders using Island state dummy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319249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Research Design (Method)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Logistic Regression , clustered by states with robust standard errors</a:t>
            </a:r>
          </a:p>
          <a:p>
            <a:pPr marL="228600" lvl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469101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endParaRPr lang="en" i="1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58" y="196790"/>
            <a:ext cx="6385671" cy="63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827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Excercise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" dirty="0">
                <a:solidFill>
                  <a:schemeClr val="bg2"/>
                </a:solidFill>
              </a:rPr>
              <a:t>Q3: Does the authors’ data support their hypothesis? Let’s interpreat the data using p-value and coefficient</a:t>
            </a:r>
          </a:p>
        </p:txBody>
      </p:sp>
    </p:spTree>
    <p:extLst>
      <p:ext uri="{BB962C8B-B14F-4D97-AF65-F5344CB8AC3E}">
        <p14:creationId xmlns:p14="http://schemas.microsoft.com/office/powerpoint/2010/main" val="395169969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0070C0"/>
                </a:solidFill>
              </a:rPr>
              <a:t>Outline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Background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Literature Review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Theory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Research Design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Findings</a:t>
            </a:r>
          </a:p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Conclusion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8164192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Results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Territorial Threats inhibit democratizations in nondemocraacies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</a:t>
            </a:r>
            <a:r>
              <a:rPr lang="en" dirty="0"/>
              <a:t>umber of democracies in the system has no significant effect on regime changes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No regional democracy but bordering democracy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5533441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Case Illustration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Former Yugoslavian Case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Slovenia 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Croatia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Serbia (90 -&gt; 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Bosnia (90 -&gt;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1046522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Conclusion	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Implication for the literature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Direciton for the future research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740101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* </a:t>
            </a:r>
            <a:r>
              <a:rPr lang="en-US" dirty="0"/>
              <a:t>Using SE</a:t>
            </a: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Standard Normal Distribution Table</a:t>
            </a:r>
          </a:p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1446219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endParaRPr lang="en-US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64D7A-C7A1-4C2D-B67B-3E823EDFA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19" y="274650"/>
            <a:ext cx="5148961" cy="648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03546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6975912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you!</a:t>
            </a:r>
            <a:br>
              <a:rPr lang="en" dirty="0"/>
            </a:br>
            <a:br>
              <a:rPr lang="en" dirty="0"/>
            </a:b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77890523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Democratic Clustering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Democracy demonstration effects</a:t>
            </a: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Clustering Effect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547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r>
              <a:rPr lang="en-US" dirty="0">
                <a:solidFill>
                  <a:schemeClr val="bg2"/>
                </a:solidFill>
              </a:rPr>
              <a:t>Democracies cluster over space and time (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2002a; </a:t>
            </a:r>
            <a:r>
              <a:rPr lang="en-US" dirty="0" err="1">
                <a:solidFill>
                  <a:schemeClr val="bg2"/>
                </a:solidFill>
              </a:rPr>
              <a:t>Gleditsch</a:t>
            </a:r>
            <a:r>
              <a:rPr lang="en-US" dirty="0">
                <a:solidFill>
                  <a:schemeClr val="bg2"/>
                </a:solidFill>
              </a:rPr>
              <a:t> and War 2006)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514350" indent="-514350">
              <a:buFontTx/>
              <a:buAutoNum type="arabicParenR"/>
              <a:defRPr/>
            </a:pPr>
            <a:r>
              <a:rPr lang="en-US" altLang="en-US" dirty="0">
                <a:solidFill>
                  <a:schemeClr val="bg2"/>
                </a:solidFill>
              </a:rPr>
              <a:t>Then, when does Democratic Transition occur?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12496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Zootopian World?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09" y="1696728"/>
            <a:ext cx="3297673" cy="487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215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Really?  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we are confused with other causal mechanisms?</a:t>
            </a:r>
          </a:p>
          <a:p>
            <a:pPr marL="457200" indent="-457200" eaLnBrk="1" hangingPunct="1">
              <a:buFontTx/>
              <a:buChar char="-"/>
              <a:defRPr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 eaLnBrk="1" hangingPunct="1">
              <a:buFontTx/>
              <a:buChar char="-"/>
              <a:defRPr/>
            </a:pPr>
            <a:r>
              <a:rPr lang="en-US" dirty="0">
                <a:solidFill>
                  <a:schemeClr val="bg2"/>
                </a:solidFill>
              </a:rPr>
              <a:t>May be better indicators?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7894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Background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Then, why do some countries transit faster than other countries?</a:t>
            </a:r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866179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Argument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>
                <a:solidFill>
                  <a:schemeClr val="bg2"/>
                </a:solidFill>
              </a:rPr>
              <a:t>Level of territorial threats is the better indicator of democratic transition</a:t>
            </a: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-US" dirty="0">
              <a:solidFill>
                <a:schemeClr val="bg2"/>
              </a:solidFill>
            </a:endParaRPr>
          </a:p>
          <a:p>
            <a:pPr eaLnBrk="1" hangingPunct="1">
              <a:buNone/>
              <a:defRPr/>
            </a:pPr>
            <a:endParaRPr lang="en" dirty="0">
              <a:solidFill>
                <a:schemeClr val="bg2"/>
              </a:solidFill>
            </a:endParaRPr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402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bg2"/>
                </a:solidFill>
              </a:rPr>
              <a:t>Literature Review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  <a:defRPr/>
            </a:pPr>
            <a:r>
              <a:rPr lang="en-US" dirty="0"/>
              <a:t>States surrounded by threatening neighbors tend to be more militarized and adopt authoritarian regime</a:t>
            </a:r>
          </a:p>
          <a:p>
            <a:pPr eaLnBrk="1" hangingPunct="1">
              <a:buNone/>
              <a:defRPr/>
            </a:pPr>
            <a:r>
              <a:rPr lang="en-US" dirty="0"/>
              <a:t>(</a:t>
            </a:r>
            <a:r>
              <a:rPr lang="en-US" dirty="0" err="1"/>
              <a:t>Desch</a:t>
            </a:r>
            <a:r>
              <a:rPr lang="en-US" dirty="0"/>
              <a:t> 1996; </a:t>
            </a:r>
            <a:r>
              <a:rPr lang="en-US" dirty="0" err="1"/>
              <a:t>Hintze</a:t>
            </a:r>
            <a:r>
              <a:rPr lang="en-US" dirty="0"/>
              <a:t> 1975; Thompson 1996; Tilly 1985)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r>
              <a:rPr lang="en-US" dirty="0"/>
              <a:t>Territorial threats are highly correlated with the occurrence of  militarized conflict (Sense and Vasquez 2008; Vasquez 2009)</a:t>
            </a:r>
          </a:p>
          <a:p>
            <a:pPr eaLnBrk="1" hangingPunct="1">
              <a:buNone/>
              <a:defRPr/>
            </a:pPr>
            <a:endParaRPr lang="en-US" dirty="0"/>
          </a:p>
          <a:p>
            <a:pPr eaLnBrk="1" hangingPunct="1">
              <a:buNone/>
              <a:defRPr/>
            </a:pPr>
            <a:endParaRPr lang="en-US" dirty="0"/>
          </a:p>
          <a:p>
            <a:pPr marL="514350" indent="-514350" eaLnBrk="1" hangingPunct="1">
              <a:buFontTx/>
              <a:buAutoNum type="arabicParenR"/>
              <a:defRPr/>
            </a:pPr>
            <a:endParaRPr lang="e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369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419</Words>
  <Application>Microsoft Office PowerPoint</Application>
  <PresentationFormat>On-screen Show (4:3)</PresentationFormat>
  <Paragraphs>104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Lato</vt:lpstr>
      <vt:lpstr>Arial</vt:lpstr>
      <vt:lpstr>Raleway</vt:lpstr>
      <vt:lpstr>Antonio template</vt:lpstr>
      <vt:lpstr>Exercise with Article: Territorial Peace and Democratic Clustering  Jaeseok Cho</vt:lpstr>
      <vt:lpstr>Outline</vt:lpstr>
      <vt:lpstr>Background</vt:lpstr>
      <vt:lpstr>Background</vt:lpstr>
      <vt:lpstr>Zootopian World?</vt:lpstr>
      <vt:lpstr>Background</vt:lpstr>
      <vt:lpstr>Background</vt:lpstr>
      <vt:lpstr>Argument</vt:lpstr>
      <vt:lpstr>Literature Review</vt:lpstr>
      <vt:lpstr>Theory</vt:lpstr>
      <vt:lpstr>Excercise</vt:lpstr>
      <vt:lpstr>PowerPoint Presentation</vt:lpstr>
      <vt:lpstr>Excercise</vt:lpstr>
      <vt:lpstr>Research Design (First Stage)</vt:lpstr>
      <vt:lpstr>PowerPoint Presentation</vt:lpstr>
      <vt:lpstr>Research Design (Second Stage)</vt:lpstr>
      <vt:lpstr>Research Design (Method)</vt:lpstr>
      <vt:lpstr>PowerPoint Presentation</vt:lpstr>
      <vt:lpstr>Excercise</vt:lpstr>
      <vt:lpstr>Results</vt:lpstr>
      <vt:lpstr>Case Illustration </vt:lpstr>
      <vt:lpstr>Conclusion </vt:lpstr>
      <vt:lpstr>* Using SE</vt:lpstr>
      <vt:lpstr>PowerPoint Presentation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jaeseok cho</dc:creator>
  <cp:lastModifiedBy>JAESEOK CHO</cp:lastModifiedBy>
  <cp:revision>111</cp:revision>
  <dcterms:modified xsi:type="dcterms:W3CDTF">2019-07-30T16:15:50Z</dcterms:modified>
</cp:coreProperties>
</file>