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3" r:id="rId5"/>
    <p:sldId id="260" r:id="rId6"/>
    <p:sldId id="261" r:id="rId7"/>
    <p:sldId id="265" r:id="rId8"/>
    <p:sldId id="266" r:id="rId9"/>
    <p:sldId id="262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CA3"/>
    <a:srgbClr val="434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5565822"/>
              </p:ext>
            </p:extLst>
          </p:nvPr>
        </p:nvGraphicFramePr>
        <p:xfrm>
          <a:off x="9744405" y="1"/>
          <a:ext cx="2447594" cy="6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고객사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지산리조트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PROJECT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홈페이지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리뉴얼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744405" y="681393"/>
            <a:ext cx="2447595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Description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0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3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8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solidFill>
          <a:srgbClr val="3F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62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solidFill>
          <a:srgbClr val="4C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6EB4B0A-8BD4-43B8-BCB3-BE4C5151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09" y="914403"/>
            <a:ext cx="11277600" cy="7002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8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88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A8F6-F0BD-45F4-9459-55E9932A7C0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2C13-A2DE-434C-BDBB-B320DB47E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2.png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979970" y="3243950"/>
            <a:ext cx="3614050" cy="3614050"/>
          </a:xfrm>
          <a:prstGeom prst="line">
            <a:avLst/>
          </a:prstGeom>
          <a:ln>
            <a:solidFill>
              <a:schemeClr val="bg1">
                <a:lumMod val="50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67" y="1220722"/>
            <a:ext cx="1678202" cy="2002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79122-E8E3-4299-997A-8C95CE1E3B5A}"/>
              </a:ext>
            </a:extLst>
          </p:cNvPr>
          <p:cNvSpPr txBox="1"/>
          <p:nvPr/>
        </p:nvSpPr>
        <p:spPr>
          <a:xfrm>
            <a:off x="1191167" y="4979689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8F8F8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2023.11.03</a:t>
            </a:r>
            <a:endParaRPr lang="ko-KR" altLang="en-US" sz="1600" dirty="0">
              <a:solidFill>
                <a:srgbClr val="F8F8F8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667001" y="0"/>
            <a:ext cx="1466268" cy="1466269"/>
          </a:xfrm>
          <a:prstGeom prst="line">
            <a:avLst/>
          </a:prstGeom>
          <a:ln>
            <a:solidFill>
              <a:schemeClr val="bg1">
                <a:lumMod val="50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949" y="2721506"/>
            <a:ext cx="1399522" cy="1399521"/>
          </a:xfrm>
          <a:prstGeom prst="line">
            <a:avLst/>
          </a:prstGeom>
          <a:ln>
            <a:solidFill>
              <a:schemeClr val="bg1">
                <a:lumMod val="50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079122-E8E3-4299-997A-8C95CE1E3B5A}"/>
              </a:ext>
            </a:extLst>
          </p:cNvPr>
          <p:cNvSpPr txBox="1"/>
          <p:nvPr/>
        </p:nvSpPr>
        <p:spPr>
          <a:xfrm>
            <a:off x="1191167" y="3670703"/>
            <a:ext cx="4841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23/24 </a:t>
            </a:r>
            <a:r>
              <a:rPr lang="ko-KR" altLang="en-US" sz="3600" dirty="0" err="1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지산리조트</a:t>
            </a:r>
            <a:r>
              <a:rPr lang="ko-KR" altLang="en-US" sz="3600" dirty="0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3600" dirty="0" err="1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리뉴얼</a:t>
            </a:r>
            <a:endParaRPr lang="en-US" altLang="ko-KR" sz="3600" dirty="0" smtClean="0">
              <a:solidFill>
                <a:srgbClr val="F8F8F8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스케줄 </a:t>
            </a:r>
            <a:r>
              <a:rPr lang="en-US" altLang="ko-KR" sz="3600" dirty="0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&amp; </a:t>
            </a:r>
            <a:r>
              <a:rPr lang="ko-KR" altLang="en-US" sz="3600" dirty="0" smtClean="0">
                <a:solidFill>
                  <a:srgbClr val="F8F8F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스토리보드</a:t>
            </a:r>
            <a:endParaRPr lang="ko-KR" altLang="en-US" sz="3600" dirty="0">
              <a:solidFill>
                <a:srgbClr val="F8F8F8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5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1709" y="3078894"/>
            <a:ext cx="11277600" cy="700213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/>
              <a:t>E.O.D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91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37545"/>
              </p:ext>
            </p:extLst>
          </p:nvPr>
        </p:nvGraphicFramePr>
        <p:xfrm>
          <a:off x="512932" y="810142"/>
          <a:ext cx="11316384" cy="2876323"/>
        </p:xfrm>
        <a:graphic>
          <a:graphicData uri="http://schemas.openxmlformats.org/drawingml/2006/table">
            <a:tbl>
              <a:tblPr/>
              <a:tblGrid>
                <a:gridCol w="39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2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No.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변경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추가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비고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0.2</a:t>
                      </a:r>
                      <a:endParaRPr lang="ko-KR" altLang="en-US" sz="800" dirty="0"/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11.6</a:t>
                      </a:r>
                      <a:endParaRPr lang="ko-KR" altLang="en-US" sz="800" dirty="0"/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/>
                        <a:t>스케쥴</a:t>
                      </a:r>
                      <a:r>
                        <a:rPr lang="ko-KR" altLang="en-US" sz="800" dirty="0" smtClean="0"/>
                        <a:t> 및 내용 업데이트</a:t>
                      </a:r>
                      <a:endParaRPr lang="ko-KR" altLang="en-US" sz="800" dirty="0"/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11.7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effectLst/>
                        </a:rPr>
                        <a:t>이벤트 </a:t>
                      </a:r>
                      <a:r>
                        <a:rPr lang="en-US" altLang="ko-KR" sz="800" dirty="0" smtClean="0">
                          <a:effectLst/>
                        </a:rPr>
                        <a:t>– </a:t>
                      </a:r>
                      <a:r>
                        <a:rPr lang="ko-KR" altLang="en-US" sz="800" dirty="0" err="1" smtClean="0">
                          <a:effectLst/>
                        </a:rPr>
                        <a:t>응모권</a:t>
                      </a:r>
                      <a:r>
                        <a:rPr lang="ko-KR" altLang="en-US" sz="800" dirty="0" smtClean="0">
                          <a:effectLst/>
                        </a:rPr>
                        <a:t> 수 반영 방법 및 </a:t>
                      </a:r>
                      <a:r>
                        <a:rPr lang="en-US" altLang="ko-KR" sz="800" dirty="0" smtClean="0">
                          <a:effectLst/>
                        </a:rPr>
                        <a:t>2</a:t>
                      </a:r>
                      <a:r>
                        <a:rPr lang="ko-KR" altLang="en-US" sz="800" dirty="0" smtClean="0">
                          <a:effectLst/>
                        </a:rPr>
                        <a:t>등 당첨자 명 수 변경 </a:t>
                      </a:r>
                      <a:r>
                        <a:rPr lang="en-US" altLang="ko-KR" sz="800" dirty="0" smtClean="0">
                          <a:effectLst/>
                        </a:rPr>
                        <a:t>/ </a:t>
                      </a:r>
                      <a:r>
                        <a:rPr lang="en-US" altLang="ko-KR" sz="800" b="0" dirty="0" smtClean="0">
                          <a:solidFill>
                            <a:srgbClr val="434A5A"/>
                          </a:solidFill>
                          <a:latin typeface="+mn-ea"/>
                        </a:rPr>
                        <a:t>3-3)</a:t>
                      </a:r>
                      <a:r>
                        <a:rPr lang="ko-KR" altLang="en-US" sz="800" b="0" dirty="0" smtClean="0">
                          <a:solidFill>
                            <a:srgbClr val="434A5A"/>
                          </a:solidFill>
                          <a:latin typeface="+mn-ea"/>
                        </a:rPr>
                        <a:t>리프트</a:t>
                      </a:r>
                      <a:r>
                        <a:rPr lang="en-US" altLang="ko-KR" sz="800" b="0" dirty="0" smtClean="0">
                          <a:solidFill>
                            <a:srgbClr val="434A5A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rgbClr val="434A5A"/>
                          </a:solidFill>
                          <a:latin typeface="+mn-ea"/>
                        </a:rPr>
                        <a:t>장비 </a:t>
                      </a:r>
                      <a:r>
                        <a:rPr lang="ko-KR" altLang="en-US" sz="800" b="0" dirty="0" err="1" smtClean="0">
                          <a:solidFill>
                            <a:srgbClr val="434A5A"/>
                          </a:solidFill>
                          <a:latin typeface="+mn-ea"/>
                        </a:rPr>
                        <a:t>렌탈</a:t>
                      </a:r>
                      <a:r>
                        <a:rPr lang="ko-KR" altLang="en-US" sz="800" b="0" dirty="0" smtClean="0">
                          <a:solidFill>
                            <a:srgbClr val="434A5A"/>
                          </a:solidFill>
                          <a:latin typeface="+mn-ea"/>
                        </a:rPr>
                        <a:t> 예약 추가</a:t>
                      </a:r>
                      <a:endParaRPr lang="en-US" altLang="ko-KR" sz="800" b="0" dirty="0" smtClean="0">
                        <a:solidFill>
                          <a:srgbClr val="434A5A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11.14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스키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 내용 정리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스케줄 변동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126" y="268030"/>
            <a:ext cx="341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Revision History(1/1)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20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499423" y="150963"/>
            <a:ext cx="10867660" cy="852541"/>
            <a:chOff x="499423" y="150963"/>
            <a:chExt cx="10867660" cy="852541"/>
          </a:xfrm>
        </p:grpSpPr>
        <p:grpSp>
          <p:nvGrpSpPr>
            <p:cNvPr id="47" name="그룹 46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49" name="직사각형 48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431" y="150963"/>
              <a:ext cx="10795652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err="1">
                  <a:solidFill>
                    <a:srgbClr val="434A5A"/>
                  </a:solidFill>
                  <a:latin typeface="+mn-ea"/>
                </a:rPr>
                <a:t>지산리조트</a:t>
              </a:r>
              <a:r>
                <a:rPr lang="ko-KR" altLang="en-US" sz="2400" b="1" dirty="0">
                  <a:solidFill>
                    <a:srgbClr val="434A5A"/>
                  </a:solidFill>
                  <a:latin typeface="+mn-ea"/>
                </a:rPr>
                <a:t> </a:t>
              </a:r>
              <a:r>
                <a:rPr lang="ko-KR" altLang="en-US" sz="2400" b="1" dirty="0" err="1">
                  <a:solidFill>
                    <a:srgbClr val="434A5A"/>
                  </a:solidFill>
                  <a:latin typeface="+mn-ea"/>
                </a:rPr>
                <a:t>리뉴얼</a:t>
              </a:r>
              <a:r>
                <a:rPr lang="ko-KR" altLang="en-US" sz="2400" b="1" dirty="0">
                  <a:solidFill>
                    <a:srgbClr val="434A5A"/>
                  </a:solidFill>
                  <a:latin typeface="+mn-ea"/>
                </a:rPr>
                <a:t> 개발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Schedule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434A5A"/>
                  </a:solidFill>
                  <a:latin typeface="+mn-ea"/>
                </a:rPr>
                <a:t>https://docs.google.com/spreadsheets/d/18SAGTMyzCGLtFW58OxvW2HbCZueis461DsvtTrX2ewo/edit#gid=1914359676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8634"/>
              </p:ext>
            </p:extLst>
          </p:nvPr>
        </p:nvGraphicFramePr>
        <p:xfrm>
          <a:off x="320543" y="1694573"/>
          <a:ext cx="11297428" cy="3891148"/>
        </p:xfrm>
        <a:graphic>
          <a:graphicData uri="http://schemas.openxmlformats.org/drawingml/2006/table">
            <a:tbl>
              <a:tblPr/>
              <a:tblGrid>
                <a:gridCol w="1168700">
                  <a:extLst>
                    <a:ext uri="{9D8B030D-6E8A-4147-A177-3AD203B41FA5}">
                      <a16:colId xmlns:a16="http://schemas.microsoft.com/office/drawing/2014/main" val="330590234"/>
                    </a:ext>
                  </a:extLst>
                </a:gridCol>
                <a:gridCol w="1977800">
                  <a:extLst>
                    <a:ext uri="{9D8B030D-6E8A-4147-A177-3AD203B41FA5}">
                      <a16:colId xmlns:a16="http://schemas.microsoft.com/office/drawing/2014/main" val="1410266434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127539733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3205031550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366660905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872414283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2003091973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3908113033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504553256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462390606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860237127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694068188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4156100605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454684818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880128227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3550514699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2052166641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3135566916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2464293486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3175570782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177629306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2824969109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4116232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875136979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2543041221"/>
                    </a:ext>
                  </a:extLst>
                </a:gridCol>
                <a:gridCol w="339622">
                  <a:extLst>
                    <a:ext uri="{9D8B030D-6E8A-4147-A177-3AD203B41FA5}">
                      <a16:colId xmlns:a16="http://schemas.microsoft.com/office/drawing/2014/main" val="2002599378"/>
                    </a:ext>
                  </a:extLst>
                </a:gridCol>
              </a:tblGrid>
              <a:tr h="209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개발 항목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세부 일정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29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30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2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3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4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5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6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7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8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9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10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11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12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13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14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15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16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17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18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19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20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21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>
                          <a:effectLst/>
                        </a:rPr>
                        <a:t>22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25365"/>
                  </a:ext>
                </a:extLst>
              </a:tr>
              <a:tr h="334671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홈페이지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메인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공지사항</a:t>
                      </a:r>
                      <a:r>
                        <a:rPr lang="en-US" altLang="ko-KR" sz="900">
                          <a:effectLst/>
                        </a:rPr>
                        <a:t>, SNS,</a:t>
                      </a:r>
                      <a:r>
                        <a:rPr lang="ko-KR" altLang="en-US" sz="900">
                          <a:effectLst/>
                        </a:rPr>
                        <a:t>이벤트 정보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완료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테스트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오픈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48657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간편로그인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디자인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디자인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완료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테스트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19693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리프트권 구매 테스트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완료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테스트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25490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골프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콘도 메인 페이지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완료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21185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각 메뉴별 서브페이지 상단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6473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css </a:t>
                      </a:r>
                      <a:r>
                        <a:rPr lang="ko-KR" altLang="en-US" sz="900">
                          <a:effectLst/>
                        </a:rPr>
                        <a:t>폰트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컬러변경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65908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메인 키비주얼 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16380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8918"/>
                  </a:ext>
                </a:extLst>
              </a:tr>
              <a:tr h="33467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이벤트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디자인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완료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11318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퍼블리싱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퍼블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37613"/>
                  </a:ext>
                </a:extLst>
              </a:tr>
              <a:tr h="33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개발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900">
                        <a:effectLst/>
                      </a:endParaRP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완료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>
                          <a:effectLst/>
                        </a:rPr>
                        <a:t>테스트</a:t>
                      </a:r>
                    </a:p>
                  </a:txBody>
                  <a:tcPr marL="29967" marR="29967" marT="19978" marB="1997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0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99423" y="150963"/>
            <a:ext cx="7632848" cy="848808"/>
            <a:chOff x="499423" y="150963"/>
            <a:chExt cx="7632848" cy="848808"/>
          </a:xfrm>
        </p:grpSpPr>
        <p:grpSp>
          <p:nvGrpSpPr>
            <p:cNvPr id="2" name="그룹 1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4" name="직사각형 3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71431" y="150963"/>
              <a:ext cx="7560840" cy="82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개발 스토리보드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– 1) 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홈페이지 메인</a:t>
              </a:r>
              <a:endParaRPr lang="en-US" altLang="ko-KR" sz="2400" b="1" dirty="0" smtClean="0">
                <a:solidFill>
                  <a:srgbClr val="434A5A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434A5A"/>
                  </a:solidFill>
                  <a:latin typeface="+mn-ea"/>
                </a:rPr>
                <a:t>https://www.jisanresort.co.kr/w/ski/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78594"/>
              </p:ext>
            </p:extLst>
          </p:nvPr>
        </p:nvGraphicFramePr>
        <p:xfrm>
          <a:off x="9768408" y="913090"/>
          <a:ext cx="2423592" cy="2620500"/>
        </p:xfrm>
        <a:graphic>
          <a:graphicData uri="http://schemas.openxmlformats.org/drawingml/2006/table">
            <a:tbl>
              <a:tblPr/>
              <a:tblGrid>
                <a:gridCol w="23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콘도 메인 개발 부분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,SNS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진행중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후 전달 예정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3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공지사항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+mn-ea"/>
                        </a:rPr>
                        <a:t>썸네일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+mn-ea"/>
                        </a:rPr>
                        <a:t> 사이즈 이슈로 추후 변경될 예정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latin typeface="맑은 고딕" pitchFamily="50" charset="-127"/>
                          <a:ea typeface="+mn-ea"/>
                        </a:rPr>
                        <a:t>최신 공지사항 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+mn-ea"/>
                        </a:rPr>
                        <a:t>개 반영 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인스타그램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해쉬태그와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내용텍스트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한줄만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보이게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96" y="913090"/>
            <a:ext cx="3699596" cy="55782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3517966" y="4429387"/>
            <a:ext cx="206746" cy="186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3724712" y="4429387"/>
            <a:ext cx="3926048" cy="11744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3684653" y="2738699"/>
            <a:ext cx="206746" cy="186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3891399" y="2738699"/>
            <a:ext cx="3409514" cy="8031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24974" y="2391201"/>
            <a:ext cx="325889" cy="3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5888711" y="2204436"/>
            <a:ext cx="206746" cy="186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5270267" y="913090"/>
            <a:ext cx="381233" cy="866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5063521" y="819707"/>
            <a:ext cx="206746" cy="186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8115493" y="0"/>
            <a:ext cx="1636137" cy="3020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23.11.14 update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633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4" y="2111967"/>
            <a:ext cx="5908507" cy="283284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423110" y="1670239"/>
            <a:ext cx="1708794" cy="276999"/>
            <a:chOff x="4300045" y="6493654"/>
            <a:chExt cx="1708794" cy="276999"/>
          </a:xfrm>
        </p:grpSpPr>
        <p:sp>
          <p:nvSpPr>
            <p:cNvPr id="8" name="직사각형 49"/>
            <p:cNvSpPr>
              <a:spLocks noChangeArrowheads="1"/>
            </p:cNvSpPr>
            <p:nvPr/>
          </p:nvSpPr>
          <p:spPr bwMode="auto">
            <a:xfrm>
              <a:off x="4484063" y="6493654"/>
              <a:ext cx="152477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•"/>
                <a:defRPr kumimoji="1" sz="32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HY견고딕" pitchFamily="18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1600">
                  <a:solidFill>
                    <a:schemeClr val="tx1"/>
                  </a:solidFill>
                  <a:latin typeface="Arial" charset="0"/>
                  <a:ea typeface="HY견고딕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000">
                  <a:solidFill>
                    <a:schemeClr val="tx1"/>
                  </a:solidFill>
                  <a:latin typeface="Arial" charset="0"/>
                  <a:ea typeface="HY견고딕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기존 로그인 페이지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48"/>
            <p:cNvSpPr>
              <a:spLocks noChangeArrowheads="1"/>
            </p:cNvSpPr>
            <p:nvPr/>
          </p:nvSpPr>
          <p:spPr bwMode="auto">
            <a:xfrm>
              <a:off x="4300045" y="6493654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•"/>
                <a:defRPr kumimoji="1" sz="32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HY견고딕" pitchFamily="18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1600">
                  <a:solidFill>
                    <a:schemeClr val="tx1"/>
                  </a:solidFill>
                  <a:latin typeface="Arial" charset="0"/>
                  <a:ea typeface="HY견고딕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000">
                  <a:solidFill>
                    <a:schemeClr val="tx1"/>
                  </a:solidFill>
                  <a:latin typeface="Arial" charset="0"/>
                  <a:ea typeface="HY견고딕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200" b="0" dirty="0" smtClean="0"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12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9423" y="150963"/>
            <a:ext cx="7632848" cy="852541"/>
            <a:chOff x="499423" y="150963"/>
            <a:chExt cx="7632848" cy="852541"/>
          </a:xfrm>
        </p:grpSpPr>
        <p:grpSp>
          <p:nvGrpSpPr>
            <p:cNvPr id="16" name="그룹 15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18" name="직사각형 17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1431" y="150963"/>
              <a:ext cx="7560840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개발 스토리보드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– 2) 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간편 로그인</a:t>
              </a:r>
              <a:endParaRPr lang="en-US" altLang="ko-KR" sz="2400" b="1" dirty="0" smtClean="0">
                <a:solidFill>
                  <a:srgbClr val="434A5A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434A5A"/>
                  </a:solidFill>
                  <a:latin typeface="+mn-ea"/>
                </a:rPr>
                <a:t>https://www.jisanresort.co.kr/w/member/login.asp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72818"/>
              </p:ext>
            </p:extLst>
          </p:nvPr>
        </p:nvGraphicFramePr>
        <p:xfrm>
          <a:off x="9768408" y="913090"/>
          <a:ext cx="2423592" cy="2620500"/>
        </p:xfrm>
        <a:graphic>
          <a:graphicData uri="http://schemas.openxmlformats.org/drawingml/2006/table">
            <a:tbl>
              <a:tblPr/>
              <a:tblGrid>
                <a:gridCol w="23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간편로그인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카카오톡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네이버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도입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3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간편로그인</a:t>
                      </a:r>
                      <a:r>
                        <a:rPr lang="ko-KR" altLang="en-US" sz="900" dirty="0" smtClean="0"/>
                        <a:t> 시 정보 변경에 따른 프로그램 </a:t>
                      </a:r>
                      <a:r>
                        <a:rPr lang="ko-KR" altLang="en-US" sz="900" dirty="0" err="1" smtClean="0"/>
                        <a:t>로직</a:t>
                      </a:r>
                      <a:r>
                        <a:rPr lang="ko-KR" altLang="en-US" sz="900" dirty="0" smtClean="0"/>
                        <a:t> 어떻게 할지</a:t>
                      </a:r>
                      <a:r>
                        <a:rPr lang="en-US" altLang="ko-KR" sz="900" dirty="0" smtClean="0"/>
                        <a:t>?</a:t>
                      </a:r>
                    </a:p>
                    <a:p>
                      <a:endParaRPr lang="en-US" altLang="ko-KR" sz="900" dirty="0" smtClean="0"/>
                    </a:p>
                    <a:p>
                      <a:r>
                        <a:rPr lang="ko-KR" altLang="en-US" sz="900" dirty="0" err="1" smtClean="0"/>
                        <a:t>최조</a:t>
                      </a:r>
                      <a:r>
                        <a:rPr lang="ko-KR" altLang="en-US" sz="900" dirty="0" smtClean="0"/>
                        <a:t> 구매 시 </a:t>
                      </a:r>
                      <a:r>
                        <a:rPr lang="ko-KR" altLang="en-US" sz="900" dirty="0" err="1" smtClean="0"/>
                        <a:t>간편로그인</a:t>
                      </a:r>
                      <a:r>
                        <a:rPr lang="ko-KR" altLang="en-US" sz="900" dirty="0" smtClean="0"/>
                        <a:t> 정보와 </a:t>
                      </a:r>
                      <a:r>
                        <a:rPr lang="ko-KR" altLang="en-US" sz="900" dirty="0" err="1" smtClean="0"/>
                        <a:t>재구매시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간편로그인</a:t>
                      </a:r>
                      <a:r>
                        <a:rPr lang="ko-KR" altLang="en-US" sz="900" dirty="0" smtClean="0"/>
                        <a:t> 정보의 불일치 시 어떻게 정보를 저장할지</a:t>
                      </a:r>
                      <a:r>
                        <a:rPr lang="en-US" altLang="ko-KR" sz="900" dirty="0" smtClean="0"/>
                        <a:t>? (</a:t>
                      </a:r>
                      <a:r>
                        <a:rPr lang="ko-KR" altLang="en-US" sz="900" dirty="0" smtClean="0"/>
                        <a:t>업데이트 </a:t>
                      </a:r>
                      <a:r>
                        <a:rPr lang="en-US" altLang="ko-KR" sz="900" dirty="0" smtClean="0"/>
                        <a:t>or </a:t>
                      </a:r>
                      <a:r>
                        <a:rPr lang="ko-KR" altLang="en-US" sz="900" dirty="0" err="1" smtClean="0"/>
                        <a:t>히스토리로</a:t>
                      </a:r>
                      <a:r>
                        <a:rPr lang="ko-KR" altLang="en-US" sz="900" dirty="0" smtClean="0"/>
                        <a:t> 남길지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간편로그인의 적용범위는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리프트권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구매와 시즌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즉석당첨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이벤트에 국한하고 있지만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경우에 따라 범위가 확대될 수 있다</a:t>
                      </a:r>
                      <a:endParaRPr lang="en-US" altLang="ko-KR" sz="9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21" y="3320504"/>
            <a:ext cx="3407589" cy="273277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948326" y="3207652"/>
            <a:ext cx="1737700" cy="147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6769285" y="4941436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7013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6" y="1996580"/>
            <a:ext cx="3937258" cy="16568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41" y="1693227"/>
            <a:ext cx="5831982" cy="2133432"/>
          </a:xfrm>
          <a:prstGeom prst="rect">
            <a:avLst/>
          </a:prstGeom>
        </p:spPr>
      </p:pic>
      <p:sp>
        <p:nvSpPr>
          <p:cNvPr id="12" name="직사각형 49"/>
          <p:cNvSpPr>
            <a:spLocks noChangeArrowheads="1"/>
          </p:cNvSpPr>
          <p:nvPr/>
        </p:nvSpPr>
        <p:spPr bwMode="auto">
          <a:xfrm>
            <a:off x="401769" y="3826659"/>
            <a:ext cx="3448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•"/>
              <a:defRPr kumimoji="1" sz="32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–"/>
              <a:defRPr kumimoji="1" sz="28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예매 상품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인원수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선택란에서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옵션 선택을 하면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상품 및 인원 정보란이 활성화 됨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48"/>
          <p:cNvSpPr>
            <a:spLocks noChangeArrowheads="1"/>
          </p:cNvSpPr>
          <p:nvPr/>
        </p:nvSpPr>
        <p:spPr bwMode="auto">
          <a:xfrm rot="10800000">
            <a:off x="1956682" y="3473043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•"/>
              <a:defRPr kumimoji="1" sz="32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–"/>
              <a:defRPr kumimoji="1" sz="28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99423" y="150963"/>
            <a:ext cx="7632848" cy="852541"/>
            <a:chOff x="499423" y="150963"/>
            <a:chExt cx="7632848" cy="852541"/>
          </a:xfrm>
        </p:grpSpPr>
        <p:grpSp>
          <p:nvGrpSpPr>
            <p:cNvPr id="30" name="그룹 29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32" name="직사각형 31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1431" y="150963"/>
              <a:ext cx="7560840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개발 스토리보드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– 3-1)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리프트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/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장비 </a:t>
              </a:r>
              <a:r>
                <a:rPr lang="ko-KR" altLang="en-US" sz="2400" b="1" dirty="0" err="1" smtClean="0">
                  <a:solidFill>
                    <a:srgbClr val="434A5A"/>
                  </a:solidFill>
                  <a:latin typeface="+mn-ea"/>
                </a:rPr>
                <a:t>렌탈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 예약</a:t>
              </a:r>
              <a:endParaRPr lang="en-US" altLang="ko-KR" sz="2400" b="1" dirty="0" smtClean="0">
                <a:solidFill>
                  <a:srgbClr val="434A5A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 smtClean="0">
                  <a:solidFill>
                    <a:srgbClr val="434A5A"/>
                  </a:solidFill>
                  <a:latin typeface="+mn-ea"/>
                </a:rPr>
                <a:t>https://www.jisanresort.co.kr/w/reservation/lift/lift01.asp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22561"/>
              </p:ext>
            </p:extLst>
          </p:nvPr>
        </p:nvGraphicFramePr>
        <p:xfrm>
          <a:off x="9768408" y="913090"/>
          <a:ext cx="2423592" cy="2121000"/>
        </p:xfrm>
        <a:graphic>
          <a:graphicData uri="http://schemas.openxmlformats.org/drawingml/2006/table">
            <a:tbl>
              <a:tblPr/>
              <a:tblGrid>
                <a:gridCol w="23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리프트 바코드를 전달받는 휴대폰 번호 입력란 필요</a:t>
                      </a:r>
                    </a:p>
                    <a:p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안내사항과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다음 버튼 사이 위치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3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기존 회원 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이전에 입력한 정보 노출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+mn-ea"/>
                        </a:rPr>
                        <a:t>간편로그인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 회원 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네이버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카카오 에서 입력한 정보 노출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+mn-ea"/>
                        </a:rPr>
                        <a:t>사용자가 휴대폰 번호를 수정할 수 있어야 함</a:t>
                      </a: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4676909" y="3131943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4883654" y="3148722"/>
            <a:ext cx="4468211" cy="14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4000644" y="4725116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41500" y="3221372"/>
            <a:ext cx="0" cy="939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0"/>
          <p:cNvSpPr txBox="1"/>
          <p:nvPr/>
        </p:nvSpPr>
        <p:spPr>
          <a:xfrm>
            <a:off x="4168234" y="5611068"/>
            <a:ext cx="6888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리프트권</a:t>
            </a:r>
            <a:r>
              <a:rPr lang="ko-KR" altLang="en-US" sz="1050" dirty="0" smtClean="0"/>
              <a:t> 예매 후 고객님의 휴대폰으로 구매 예약번호가 발송되오니 반드시 최신 정보로 수정하시기 바랍니다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29" y="4818499"/>
            <a:ext cx="6655259" cy="7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99423" y="150963"/>
            <a:ext cx="7632848" cy="852541"/>
            <a:chOff x="499423" y="150963"/>
            <a:chExt cx="7632848" cy="852541"/>
          </a:xfrm>
        </p:grpSpPr>
        <p:grpSp>
          <p:nvGrpSpPr>
            <p:cNvPr id="30" name="그룹 29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32" name="직사각형 31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1431" y="150963"/>
              <a:ext cx="7560840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개발 스토리보드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– 3-2)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리프트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/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장비 </a:t>
              </a:r>
              <a:r>
                <a:rPr lang="ko-KR" altLang="en-US" sz="2400" b="1" dirty="0" err="1" smtClean="0">
                  <a:solidFill>
                    <a:srgbClr val="434A5A"/>
                  </a:solidFill>
                  <a:latin typeface="+mn-ea"/>
                </a:rPr>
                <a:t>렌탈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 예약</a:t>
              </a:r>
              <a:endParaRPr lang="en-US" altLang="ko-KR" sz="2400" b="1" dirty="0" smtClean="0">
                <a:solidFill>
                  <a:srgbClr val="434A5A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 smtClean="0">
                  <a:solidFill>
                    <a:srgbClr val="434A5A"/>
                  </a:solidFill>
                  <a:latin typeface="+mn-ea"/>
                </a:rPr>
                <a:t>https://www.jisanresort.co.kr/w/reservation/lift/lift01.asp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54546"/>
              </p:ext>
            </p:extLst>
          </p:nvPr>
        </p:nvGraphicFramePr>
        <p:xfrm>
          <a:off x="9768408" y="913090"/>
          <a:ext cx="2423592" cy="1298040"/>
        </p:xfrm>
        <a:graphic>
          <a:graphicData uri="http://schemas.openxmlformats.org/drawingml/2006/table">
            <a:tbl>
              <a:tblPr/>
              <a:tblGrid>
                <a:gridCol w="23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 smtClean="0"/>
                    </a:p>
                    <a:p>
                      <a:r>
                        <a:rPr lang="ko-KR" altLang="en-US" sz="900" dirty="0" err="1" smtClean="0"/>
                        <a:t>이번년도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부터는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리프트권</a:t>
                      </a:r>
                      <a:r>
                        <a:rPr lang="ko-KR" altLang="en-US" sz="900" dirty="0" smtClean="0"/>
                        <a:t> 구매 시</a:t>
                      </a:r>
                      <a:endParaRPr lang="en-US" altLang="ko-KR" sz="900" dirty="0" smtClean="0"/>
                    </a:p>
                    <a:p>
                      <a:r>
                        <a:rPr lang="ko-KR" altLang="en-US" sz="900" dirty="0" smtClean="0"/>
                        <a:t>보증금 </a:t>
                      </a:r>
                      <a:r>
                        <a:rPr lang="en-US" altLang="ko-KR" sz="900" dirty="0" smtClean="0"/>
                        <a:t>1,000</a:t>
                      </a:r>
                      <a:r>
                        <a:rPr lang="ko-KR" altLang="en-US" sz="900" dirty="0" smtClean="0"/>
                        <a:t>원을 받지 않는다고 합니다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endParaRPr lang="en-US" altLang="ko-KR" sz="900" dirty="0" smtClean="0"/>
                    </a:p>
                    <a:p>
                      <a:r>
                        <a:rPr lang="ko-KR" altLang="en-US" sz="900" dirty="0" err="1" smtClean="0"/>
                        <a:t>이부분</a:t>
                      </a:r>
                      <a:r>
                        <a:rPr lang="ko-KR" altLang="en-US" sz="900" dirty="0" smtClean="0"/>
                        <a:t> 포함하여 개발 진행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3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1" y="1960845"/>
            <a:ext cx="7014664" cy="284604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792806" y="3316500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999552" y="3333279"/>
            <a:ext cx="2716772" cy="169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3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99423" y="150963"/>
            <a:ext cx="7632848" cy="852541"/>
            <a:chOff x="499423" y="150963"/>
            <a:chExt cx="7632848" cy="852541"/>
          </a:xfrm>
        </p:grpSpPr>
        <p:grpSp>
          <p:nvGrpSpPr>
            <p:cNvPr id="30" name="그룹 29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32" name="직사각형 31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1431" y="150963"/>
              <a:ext cx="7560840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개발 스토리보드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– 3-3)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리프트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/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장비 </a:t>
              </a:r>
              <a:r>
                <a:rPr lang="ko-KR" altLang="en-US" sz="2400" b="1" dirty="0" err="1" smtClean="0">
                  <a:solidFill>
                    <a:srgbClr val="434A5A"/>
                  </a:solidFill>
                  <a:latin typeface="+mn-ea"/>
                </a:rPr>
                <a:t>렌탈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 예약</a:t>
              </a:r>
              <a:endParaRPr lang="en-US" altLang="ko-KR" sz="2400" b="1" dirty="0" smtClean="0">
                <a:solidFill>
                  <a:srgbClr val="434A5A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434A5A"/>
                  </a:solidFill>
                  <a:latin typeface="+mn-ea"/>
                </a:rPr>
                <a:t>https://www.jisanresort.co.kr/w/ski/use/rental.asp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72909"/>
              </p:ext>
            </p:extLst>
          </p:nvPr>
        </p:nvGraphicFramePr>
        <p:xfrm>
          <a:off x="9768408" y="913090"/>
          <a:ext cx="2423592" cy="1435200"/>
        </p:xfrm>
        <a:graphic>
          <a:graphicData uri="http://schemas.openxmlformats.org/drawingml/2006/table">
            <a:tbl>
              <a:tblPr/>
              <a:tblGrid>
                <a:gridCol w="23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11</a:t>
                      </a:r>
                      <a:r>
                        <a:rPr lang="ko-KR" altLang="en-US" sz="900" dirty="0" smtClean="0"/>
                        <a:t>월 중순</a:t>
                      </a:r>
                      <a:r>
                        <a:rPr lang="ko-KR" altLang="en-US" sz="900" baseline="0" dirty="0" smtClean="0"/>
                        <a:t> 정도 지산리조트에서 </a:t>
                      </a:r>
                      <a:endParaRPr lang="en-US" altLang="ko-KR" sz="900" baseline="0" dirty="0" smtClean="0"/>
                    </a:p>
                    <a:p>
                      <a:r>
                        <a:rPr lang="ko-KR" altLang="en-US" sz="900" baseline="0" dirty="0" smtClean="0"/>
                        <a:t>각종 부대 시설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이용 요금 및 시간표 변경이 있을 예정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추후 전달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900" baseline="0" dirty="0" err="1" smtClean="0">
                          <a:solidFill>
                            <a:srgbClr val="FF0000"/>
                          </a:solidFill>
                        </a:rPr>
                        <a:t>리프트권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 예매 시 변경된 가격 적용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3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1466961" y="2075008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1692085" y="2075008"/>
            <a:ext cx="6123666" cy="399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83" y="2181710"/>
            <a:ext cx="6056868" cy="3803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15493" y="0"/>
            <a:ext cx="1636137" cy="302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23.11.07 update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226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9423" y="150963"/>
            <a:ext cx="7632848" cy="848808"/>
            <a:chOff x="499423" y="150963"/>
            <a:chExt cx="7632848" cy="848808"/>
          </a:xfrm>
        </p:grpSpPr>
        <p:grpSp>
          <p:nvGrpSpPr>
            <p:cNvPr id="8" name="그룹 7"/>
            <p:cNvGrpSpPr/>
            <p:nvPr/>
          </p:nvGrpSpPr>
          <p:grpSpPr>
            <a:xfrm>
              <a:off x="499423" y="150963"/>
              <a:ext cx="72008" cy="848808"/>
              <a:chOff x="499423" y="190500"/>
              <a:chExt cx="72008" cy="848808"/>
            </a:xfrm>
          </p:grpSpPr>
          <p:sp>
            <p:nvSpPr>
              <p:cNvPr id="10" name="직사각형 9"/>
              <p:cNvSpPr/>
              <p:nvPr/>
            </p:nvSpPr>
            <p:spPr>
              <a:xfrm flipV="1">
                <a:off x="499423" y="190500"/>
                <a:ext cx="72008" cy="492246"/>
              </a:xfrm>
              <a:prstGeom prst="rect">
                <a:avLst/>
              </a:prstGeom>
              <a:solidFill>
                <a:srgbClr val="434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 flipV="1">
                <a:off x="499423" y="682745"/>
                <a:ext cx="72008" cy="356563"/>
              </a:xfrm>
              <a:prstGeom prst="rect">
                <a:avLst/>
              </a:prstGeom>
              <a:solidFill>
                <a:srgbClr val="77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34A5A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71431" y="150963"/>
              <a:ext cx="7560840" cy="519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개발 스토리보드 </a:t>
              </a:r>
              <a:r>
                <a:rPr lang="en-US" altLang="ko-KR" sz="2400" b="1" dirty="0" smtClean="0">
                  <a:solidFill>
                    <a:srgbClr val="434A5A"/>
                  </a:solidFill>
                  <a:latin typeface="+mn-ea"/>
                </a:rPr>
                <a:t>– 4)</a:t>
              </a:r>
              <a:r>
                <a:rPr lang="ko-KR" altLang="en-US" sz="2400" b="1" dirty="0" smtClean="0">
                  <a:solidFill>
                    <a:srgbClr val="434A5A"/>
                  </a:solidFill>
                  <a:latin typeface="+mn-ea"/>
                </a:rPr>
                <a:t>이벤트</a:t>
              </a:r>
              <a:endParaRPr lang="ko-KR" altLang="en-US" sz="1400" dirty="0">
                <a:solidFill>
                  <a:srgbClr val="434A5A"/>
                </a:solidFill>
                <a:latin typeface="+mn-ea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09958"/>
              </p:ext>
            </p:extLst>
          </p:nvPr>
        </p:nvGraphicFramePr>
        <p:xfrm>
          <a:off x="9768408" y="913090"/>
          <a:ext cx="2423592" cy="2483340"/>
        </p:xfrm>
        <a:graphic>
          <a:graphicData uri="http://schemas.openxmlformats.org/drawingml/2006/table">
            <a:tbl>
              <a:tblPr/>
              <a:tblGrid>
                <a:gridCol w="23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리프트권을</a:t>
                      </a:r>
                      <a:r>
                        <a:rPr lang="ko-KR" altLang="en-US" sz="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구매한 후 지산리조트에 방문하여 </a:t>
                      </a:r>
                      <a:r>
                        <a:rPr lang="ko-KR" altLang="en-US" sz="900" b="0" dirty="0" err="1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사용완료</a:t>
                      </a:r>
                      <a:r>
                        <a:rPr lang="ko-KR" altLang="en-US" sz="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처린 된 수</a:t>
                      </a:r>
                      <a:endParaRPr lang="en-US" altLang="ko-KR" sz="900" b="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코인수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응모권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반영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3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뽑기 돌아가는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퍼블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모션 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랜덤으로 경품 팝업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꽝 팝업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뜨게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당첨자 중 </a:t>
                      </a:r>
                      <a:r>
                        <a:rPr lang="en-US" altLang="ko-KR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모두 </a:t>
                      </a:r>
                      <a:r>
                        <a:rPr lang="en-US" altLang="ko-KR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r>
                        <a:rPr lang="ko-KR" altLang="en-US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이후부터 당첨자가 나올 수 있도록 </a:t>
                      </a:r>
                      <a:r>
                        <a:rPr lang="ko-KR" altLang="en-US" sz="9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조정필요</a:t>
                      </a:r>
                      <a:endParaRPr lang="en-US" altLang="ko-KR" sz="900" b="0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경품 중복 당첨자나 문제 생기지 않도록 철저히 확인 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당첨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꽝 기록 반영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2B02A33-795E-4FFC-BDEC-DCB19E001027}"/>
              </a:ext>
            </a:extLst>
          </p:cNvPr>
          <p:cNvSpPr/>
          <p:nvPr/>
        </p:nvSpPr>
        <p:spPr>
          <a:xfrm>
            <a:off x="4587922" y="555688"/>
            <a:ext cx="5058961" cy="2247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2B02A33-795E-4FFC-BDEC-DCB19E001027}"/>
              </a:ext>
            </a:extLst>
          </p:cNvPr>
          <p:cNvSpPr/>
          <p:nvPr/>
        </p:nvSpPr>
        <p:spPr>
          <a:xfrm>
            <a:off x="4587921" y="2600428"/>
            <a:ext cx="5058961" cy="4257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4635916" y="1117216"/>
            <a:ext cx="505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리프트</a:t>
            </a:r>
            <a:r>
              <a:rPr lang="ko-KR" altLang="en-US" b="1" dirty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타</a:t>
            </a:r>
            <a:r>
              <a:rPr lang="en-US" altLang="ko-KR" sz="2000" dirty="0">
                <a:solidFill>
                  <a:schemeClr val="accent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GO</a:t>
            </a:r>
          </a:p>
          <a:p>
            <a:pPr algn="ctr"/>
            <a:r>
              <a:rPr lang="ko-KR" altLang="en-US" sz="1600" dirty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경품</a:t>
            </a:r>
            <a:r>
              <a:rPr lang="ko-KR" altLang="en-US" dirty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타</a:t>
            </a:r>
            <a:r>
              <a:rPr lang="en-US" altLang="ko-KR" sz="2000" dirty="0">
                <a:solidFill>
                  <a:schemeClr val="accent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G</a:t>
            </a:r>
            <a:r>
              <a:rPr lang="en-US" altLang="ko-KR" sz="2000" b="1" dirty="0">
                <a:solidFill>
                  <a:schemeClr val="accent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O</a:t>
            </a:r>
            <a:endParaRPr lang="ko-KR" altLang="en-US" sz="2000" b="1" dirty="0">
              <a:solidFill>
                <a:schemeClr val="accent1"/>
              </a:solidFill>
              <a:latin typeface="HG꼬딕씨_Pro 99g" panose="02020603020101020101" pitchFamily="18" charset="-127"/>
              <a:ea typeface="HG꼬딕씨_Pro 99g" panose="0202060302010102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CDF4772-B33C-4DC9-85D1-413C47D8E740}"/>
              </a:ext>
            </a:extLst>
          </p:cNvPr>
          <p:cNvSpPr/>
          <p:nvPr/>
        </p:nvSpPr>
        <p:spPr>
          <a:xfrm>
            <a:off x="4577735" y="547576"/>
            <a:ext cx="5069149" cy="6310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ell MT" panose="02020503060305020303" pitchFamily="18" charset="0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823219" y="1834472"/>
            <a:ext cx="2677757" cy="246220"/>
            <a:chOff x="1930169" y="1936208"/>
            <a:chExt cx="2677757" cy="24622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1930169" y="1940961"/>
              <a:ext cx="2677757" cy="23671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953F25-CF95-4868-85D0-8AF79FFA6A45}"/>
                </a:ext>
              </a:extLst>
            </p:cNvPr>
            <p:cNvSpPr txBox="1"/>
            <p:nvPr/>
          </p:nvSpPr>
          <p:spPr>
            <a:xfrm>
              <a:off x="1966447" y="1936208"/>
              <a:ext cx="2605200" cy="246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  <a:latin typeface="HG꼬딕씨_Pro 20g" panose="02020603020101020101" pitchFamily="18" charset="-127"/>
                  <a:ea typeface="HG꼬딕씨_Pro 20g" panose="02020603020101020101" pitchFamily="18" charset="-127"/>
                </a:rPr>
                <a:t>리프트권</a:t>
              </a:r>
              <a:r>
                <a:rPr lang="ko-KR" altLang="en-US" sz="1000" dirty="0">
                  <a:solidFill>
                    <a:schemeClr val="bg1"/>
                  </a:solidFill>
                  <a:latin typeface="HG꼬딕씨_Pro 20g" panose="02020603020101020101" pitchFamily="18" charset="-127"/>
                  <a:ea typeface="HG꼬딕씨_Pro 20g" panose="02020603020101020101" pitchFamily="18" charset="-127"/>
                </a:rPr>
                <a:t> 구매하고 행운의 뽑기 돌려보세요</a:t>
              </a:r>
              <a:r>
                <a:rPr lang="en-US" altLang="ko-KR" sz="1000" dirty="0">
                  <a:solidFill>
                    <a:schemeClr val="bg1"/>
                  </a:solidFill>
                  <a:latin typeface="HG꼬딕씨_Pro 20g" panose="02020603020101020101" pitchFamily="18" charset="-127"/>
                  <a:ea typeface="HG꼬딕씨_Pro 20g" panose="02020603020101020101" pitchFamily="18" charset="-127"/>
                </a:rPr>
                <a:t>!</a:t>
              </a: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7DD8C84-3EE1-44D9-887D-2E9050A4A23A}"/>
              </a:ext>
            </a:extLst>
          </p:cNvPr>
          <p:cNvSpPr/>
          <p:nvPr/>
        </p:nvSpPr>
        <p:spPr>
          <a:xfrm>
            <a:off x="6285188" y="6343449"/>
            <a:ext cx="1672867" cy="3703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당첨 내역 확인하기 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147B952-4C91-4E19-AD66-D0FE697FA41D}"/>
              </a:ext>
            </a:extLst>
          </p:cNvPr>
          <p:cNvSpPr/>
          <p:nvPr/>
        </p:nvSpPr>
        <p:spPr>
          <a:xfrm>
            <a:off x="4880858" y="3382366"/>
            <a:ext cx="1113351" cy="1187972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50" b="1" dirty="0">
              <a:solidFill>
                <a:schemeClr val="accent4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64E934-C23A-4C84-9DD1-A011D8F12892}"/>
              </a:ext>
            </a:extLst>
          </p:cNvPr>
          <p:cNvSpPr txBox="1"/>
          <p:nvPr/>
        </p:nvSpPr>
        <p:spPr>
          <a:xfrm>
            <a:off x="6144218" y="2109728"/>
            <a:ext cx="2035758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기간 </a:t>
            </a:r>
            <a:r>
              <a:rPr lang="en-US" altLang="ko-KR" sz="80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: </a:t>
            </a:r>
            <a:r>
              <a:rPr lang="en-US" altLang="ko-KR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2023.2.01</a:t>
            </a:r>
            <a:r>
              <a:rPr lang="en-US" altLang="ko-KR" sz="80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(</a:t>
            </a:r>
            <a:r>
              <a:rPr lang="ko-KR" altLang="en-US" sz="80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수</a:t>
            </a:r>
            <a:r>
              <a:rPr lang="en-US" altLang="ko-KR" sz="80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)~ </a:t>
            </a:r>
            <a:r>
              <a:rPr lang="en-US" altLang="ko-KR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2024.02.25</a:t>
            </a:r>
            <a:r>
              <a:rPr lang="en-US" altLang="ko-KR" sz="80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(</a:t>
            </a:r>
            <a:r>
              <a:rPr lang="ko-KR" altLang="en-US" sz="80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금</a:t>
            </a:r>
            <a:r>
              <a:rPr lang="en-US" altLang="ko-KR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)</a:t>
            </a:r>
            <a:endParaRPr lang="en-US" altLang="ko-KR" sz="80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대상 </a:t>
            </a:r>
            <a:r>
              <a:rPr lang="en-US" altLang="ko-KR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: </a:t>
            </a:r>
            <a:r>
              <a:rPr lang="ko-KR" altLang="en-US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행사 기간 내 </a:t>
            </a:r>
            <a:r>
              <a:rPr lang="ko-KR" altLang="en-US" sz="800" dirty="0" err="1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리프트권</a:t>
            </a:r>
            <a:r>
              <a:rPr lang="ko-KR" altLang="en-US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이용자</a:t>
            </a:r>
            <a:r>
              <a:rPr lang="en-US" altLang="ko-KR" sz="8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</a:t>
            </a:r>
            <a:endParaRPr lang="ko-KR" altLang="en-US" sz="80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999641" y="2832058"/>
            <a:ext cx="2243963" cy="2900608"/>
            <a:chOff x="1980763" y="2898320"/>
            <a:chExt cx="2243963" cy="290060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980763" y="2898320"/>
              <a:ext cx="2243963" cy="2900608"/>
              <a:chOff x="2906441" y="770255"/>
              <a:chExt cx="4196310" cy="5424265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2906441" y="5314187"/>
                <a:ext cx="4196310" cy="88033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3330548" y="770255"/>
                <a:ext cx="3415411" cy="3415411"/>
              </a:xfrm>
              <a:prstGeom prst="ellipse">
                <a:avLst/>
              </a:prstGeom>
              <a:solidFill>
                <a:schemeClr val="bg1">
                  <a:alpha val="61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양쪽 모서리가 둥근 사각형 135"/>
              <p:cNvSpPr/>
              <p:nvPr/>
            </p:nvSpPr>
            <p:spPr>
              <a:xfrm>
                <a:off x="3506297" y="3407333"/>
                <a:ext cx="2996598" cy="2205315"/>
              </a:xfrm>
              <a:prstGeom prst="round2SameRect">
                <a:avLst>
                  <a:gd name="adj1" fmla="val 384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4341270" y="5026937"/>
                <a:ext cx="1326650" cy="114715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4443723" y="3659022"/>
                <a:ext cx="1121746" cy="1129985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443723" y="4048791"/>
                <a:ext cx="1121746" cy="4152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774F89-4D2D-43BB-BF55-5FD939937505}"/>
                  </a:ext>
                </a:extLst>
              </p:cNvPr>
              <p:cNvSpPr txBox="1"/>
              <p:nvPr/>
            </p:nvSpPr>
            <p:spPr>
              <a:xfrm>
                <a:off x="4362554" y="4098805"/>
                <a:ext cx="1284088" cy="37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 smtClean="0">
                    <a:latin typeface="HG꼬딕씨_Pro 99g" panose="02020603020101020101" pitchFamily="18" charset="-127"/>
                    <a:ea typeface="HG꼬딕씨_Pro 99g" panose="02020603020101020101" pitchFamily="18" charset="-127"/>
                  </a:rPr>
                  <a:t>뽑기 돌리기</a:t>
                </a:r>
                <a:endParaRPr lang="ko-KR" altLang="en-US" sz="700" b="1" dirty="0">
                  <a:latin typeface="HG꼬딕씨_Pro 99g" panose="02020603020101020101" pitchFamily="18" charset="-127"/>
                  <a:ea typeface="HG꼬딕씨_Pro 99g" panose="02020603020101020101" pitchFamily="18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461878" y="3169970"/>
              <a:ext cx="1366384" cy="1071791"/>
              <a:chOff x="2494591" y="3025360"/>
              <a:chExt cx="1366384" cy="1071791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FECF72BD-DAFE-46C8-A121-41420955C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6873" y="3025360"/>
                <a:ext cx="461396" cy="510409"/>
              </a:xfrm>
              <a:prstGeom prst="rect">
                <a:avLst/>
              </a:prstGeom>
            </p:spPr>
          </p:pic>
          <p:pic>
            <p:nvPicPr>
              <p:cNvPr id="129" name="Picture 4" descr="애플, 2022년 애플워치에 혈압·체온 측정 기능 탑재">
                <a:extLst>
                  <a:ext uri="{FF2B5EF4-FFF2-40B4-BE49-F238E27FC236}">
                    <a16:creationId xmlns:a16="http://schemas.microsoft.com/office/drawing/2014/main" id="{A3E87AB1-EF95-4A0C-BEB4-68067F231C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244" b="89268" l="24219" r="76563">
                            <a14:foregroundMark x1="49023" y1="14146" x2="52148" y2="10244"/>
                            <a14:foregroundMark x1="36523" y1="32195" x2="29102" y2="57805"/>
                            <a14:foregroundMark x1="24219" y1="40244" x2="28516" y2="61220"/>
                            <a14:foregroundMark x1="44531" y1="82927" x2="56250" y2="89512"/>
                            <a14:foregroundMark x1="59375" y1="15122" x2="70898" y2="44878"/>
                            <a14:foregroundMark x1="72852" y1="23659" x2="59766" y2="37561"/>
                            <a14:foregroundMark x1="60156" y1="22195" x2="61328" y2="40976"/>
                            <a14:foregroundMark x1="61719" y1="17317" x2="64844" y2="20976"/>
                            <a14:foregroundMark x1="72461" y1="48780" x2="67188" y2="44634"/>
                            <a14:foregroundMark x1="71484" y1="36098" x2="70117" y2="46098"/>
                            <a14:foregroundMark x1="33984" y1="37561" x2="27539" y2="40976"/>
                            <a14:foregroundMark x1="76563" y1="33902" x2="76563" y2="339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42" t="7371" r="20567" b="8002"/>
              <a:stretch/>
            </p:blipFill>
            <p:spPr bwMode="auto">
              <a:xfrm>
                <a:off x="3450170" y="3527718"/>
                <a:ext cx="410805" cy="475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6" descr="스타벅스][기프티콘] 아이스 카페 아메리카노 Tall : 롯데ON">
                <a:extLst>
                  <a:ext uri="{FF2B5EF4-FFF2-40B4-BE49-F238E27FC236}">
                    <a16:creationId xmlns:a16="http://schemas.microsoft.com/office/drawing/2014/main" id="{9A11A9A7-866C-44C8-AE84-F07151576E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056" b="96667" l="27639" r="76528">
                            <a14:foregroundMark x1="29306" y1="9583" x2="66389" y2="63194"/>
                            <a14:foregroundMark x1="66389" y1="63194" x2="66389" y2="63194"/>
                            <a14:foregroundMark x1="70139" y1="13750" x2="56111" y2="40556"/>
                            <a14:foregroundMark x1="32222" y1="8472" x2="28333" y2="19861"/>
                            <a14:foregroundMark x1="32639" y1="6111" x2="47778" y2="7083"/>
                            <a14:foregroundMark x1="52500" y1="5000" x2="64444" y2="8333"/>
                            <a14:foregroundMark x1="65000" y1="4722" x2="69306" y2="6944"/>
                            <a14:foregroundMark x1="72917" y1="10417" x2="72639" y2="20278"/>
                            <a14:foregroundMark x1="56944" y1="4167" x2="41111" y2="11250"/>
                            <a14:foregroundMark x1="35556" y1="3472" x2="32083" y2="4583"/>
                            <a14:foregroundMark x1="76528" y1="10000" x2="75000" y2="11944"/>
                            <a14:foregroundMark x1="65139" y1="94028" x2="42639" y2="92778"/>
                            <a14:foregroundMark x1="42639" y1="92778" x2="37083" y2="94861"/>
                            <a14:foregroundMark x1="57083" y1="96389" x2="34583" y2="93750"/>
                            <a14:foregroundMark x1="34583" y1="93750" x2="34583" y2="93750"/>
                            <a14:foregroundMark x1="35556" y1="96667" x2="31944" y2="87500"/>
                            <a14:foregroundMark x1="51389" y1="54444" x2="43611" y2="39444"/>
                            <a14:foregroundMark x1="40139" y1="42500" x2="44306" y2="61250"/>
                            <a14:foregroundMark x1="48333" y1="61111" x2="36528" y2="47083"/>
                            <a14:foregroundMark x1="49583" y1="55833" x2="39583" y2="47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63" r="22872"/>
              <a:stretch/>
            </p:blipFill>
            <p:spPr bwMode="auto">
              <a:xfrm>
                <a:off x="2678233" y="3222095"/>
                <a:ext cx="413635" cy="752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6B4ED059-3771-42EC-844A-8E06B971C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94591" y="3477915"/>
                <a:ext cx="433456" cy="565607"/>
              </a:xfrm>
              <a:prstGeom prst="rect">
                <a:avLst/>
              </a:prstGeom>
            </p:spPr>
          </p:pic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8AB7D0FD-12FB-4B6A-9559-212BF34BE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371" b="98601" l="7772" r="97150">
                            <a14:foregroundMark x1="21762" y1="6294" x2="21762" y2="6294"/>
                            <a14:foregroundMark x1="53886" y1="5420" x2="90155" y2="7867"/>
                            <a14:foregroundMark x1="90155" y1="7867" x2="93523" y2="6119"/>
                            <a14:foregroundMark x1="12694" y1="4545" x2="24352" y2="7517"/>
                            <a14:foregroundMark x1="31606" y1="9091" x2="35751" y2="17832"/>
                            <a14:foregroundMark x1="13731" y1="7517" x2="8808" y2="16084"/>
                            <a14:foregroundMark x1="8808" y1="16084" x2="12694" y2="22378"/>
                            <a14:foregroundMark x1="19948" y1="31294" x2="19171" y2="90909"/>
                            <a14:foregroundMark x1="19171" y1="96329" x2="19171" y2="96329"/>
                            <a14:foregroundMark x1="97409" y1="13636" x2="96891" y2="19406"/>
                            <a14:foregroundMark x1="69430" y1="96503" x2="68912" y2="9860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59918" y="3531930"/>
                <a:ext cx="348756" cy="51681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2C0A1FB2-0AFE-4F35-8886-23E435F9E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015" b="95729" l="9091" r="89474">
                            <a14:foregroundMark x1="71770" y1="6784" x2="71770" y2="6784"/>
                            <a14:foregroundMark x1="76077" y1="5025" x2="76077" y2="5025"/>
                            <a14:foregroundMark x1="73206" y1="3266" x2="70813" y2="3266"/>
                            <a14:foregroundMark x1="72727" y1="3015" x2="77033" y2="3266"/>
                            <a14:foregroundMark x1="6699" y1="88442" x2="39234" y2="95729"/>
                            <a14:foregroundMark x1="39234" y1="95729" x2="43062" y2="94975"/>
                            <a14:foregroundMark x1="74163" y1="3769" x2="69856" y2="351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249630" y="3107844"/>
                <a:ext cx="519510" cy="989307"/>
              </a:xfrm>
              <a:prstGeom prst="rect">
                <a:avLst/>
              </a:prstGeom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736AD010-7F3D-4D6A-A7EF-719B04C4436D}"/>
              </a:ext>
            </a:extLst>
          </p:cNvPr>
          <p:cNvSpPr txBox="1"/>
          <p:nvPr/>
        </p:nvSpPr>
        <p:spPr>
          <a:xfrm>
            <a:off x="6250495" y="885671"/>
            <a:ext cx="18232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23/24 </a:t>
            </a:r>
            <a:r>
              <a:rPr lang="en-US" altLang="ko-K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SEAEON event</a:t>
            </a:r>
            <a:endParaRPr lang="ko-KR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8D1726B-2788-41C4-81E9-F795D128F510}"/>
              </a:ext>
            </a:extLst>
          </p:cNvPr>
          <p:cNvSpPr/>
          <p:nvPr/>
        </p:nvSpPr>
        <p:spPr>
          <a:xfrm>
            <a:off x="8962408" y="1158718"/>
            <a:ext cx="683579" cy="643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리프트권 </a:t>
            </a:r>
            <a:endParaRPr lang="en-US" altLang="ko-KR" sz="900" b="1" dirty="0">
              <a:solidFill>
                <a:schemeClr val="bg1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구매하기</a:t>
            </a:r>
            <a:endParaRPr lang="en-US" altLang="ko-KR" sz="900" b="1" dirty="0">
              <a:solidFill>
                <a:schemeClr val="bg1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▶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96AC9D-B86E-4095-90BB-432F08128DBF}"/>
              </a:ext>
            </a:extLst>
          </p:cNvPr>
          <p:cNvSpPr txBox="1"/>
          <p:nvPr/>
        </p:nvSpPr>
        <p:spPr>
          <a:xfrm>
            <a:off x="7083436" y="589559"/>
            <a:ext cx="2564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로그아웃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|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홈페이지 바로가기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|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마이페이지</a:t>
            </a:r>
          </a:p>
        </p:txBody>
      </p:sp>
      <p:pic>
        <p:nvPicPr>
          <p:cNvPr id="149" name="Picture 2" descr="jisan reso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18" y="617350"/>
            <a:ext cx="1200509" cy="2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4905724" y="3430974"/>
            <a:ext cx="104593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남은 코인 수</a:t>
            </a:r>
            <a:endParaRPr lang="en-US" altLang="ko-KR" sz="1100" b="1" dirty="0">
              <a:solidFill>
                <a:schemeClr val="bg1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3</a:t>
            </a:r>
            <a:r>
              <a:rPr lang="ko-KR" altLang="en-US" sz="1100" b="1" dirty="0" smtClean="0">
                <a:solidFill>
                  <a:schemeClr val="accent4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개</a:t>
            </a:r>
            <a:endParaRPr lang="ko-KR" altLang="en-US" sz="1100" b="1" dirty="0">
              <a:solidFill>
                <a:schemeClr val="accent4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001327" y="4031139"/>
            <a:ext cx="881389" cy="355875"/>
            <a:chOff x="945950" y="4119239"/>
            <a:chExt cx="881389" cy="355875"/>
          </a:xfrm>
        </p:grpSpPr>
        <p:pic>
          <p:nvPicPr>
            <p:cNvPr id="152" name="그림 151"/>
            <p:cNvPicPr>
              <a:picLocks noChangeAspect="1"/>
            </p:cNvPicPr>
            <p:nvPr/>
          </p:nvPicPr>
          <p:blipFill rotWithShape="1">
            <a:blip r:embed="rId13"/>
            <a:srcRect l="15519" t="12463" r="17535" b="10011"/>
            <a:stretch/>
          </p:blipFill>
          <p:spPr>
            <a:xfrm>
              <a:off x="945950" y="4119239"/>
              <a:ext cx="345955" cy="355875"/>
            </a:xfrm>
            <a:prstGeom prst="ellipse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13"/>
            <a:srcRect l="15519" t="12463" r="17535" b="10011"/>
            <a:stretch/>
          </p:blipFill>
          <p:spPr>
            <a:xfrm>
              <a:off x="1213667" y="4119239"/>
              <a:ext cx="345955" cy="355875"/>
            </a:xfrm>
            <a:prstGeom prst="ellipse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13"/>
            <a:srcRect l="15519" t="12463" r="17535" b="10011"/>
            <a:stretch/>
          </p:blipFill>
          <p:spPr>
            <a:xfrm>
              <a:off x="1481384" y="4119239"/>
              <a:ext cx="345955" cy="355875"/>
            </a:xfrm>
            <a:prstGeom prst="ellipse">
              <a:avLst/>
            </a:prstGeom>
          </p:spPr>
        </p:pic>
      </p:grpSp>
      <p:grpSp>
        <p:nvGrpSpPr>
          <p:cNvPr id="155" name="그룹 154"/>
          <p:cNvGrpSpPr/>
          <p:nvPr/>
        </p:nvGrpSpPr>
        <p:grpSpPr>
          <a:xfrm>
            <a:off x="6468598" y="4973806"/>
            <a:ext cx="209526" cy="209526"/>
            <a:chOff x="4329832" y="3090764"/>
            <a:chExt cx="596633" cy="596633"/>
          </a:xfrm>
        </p:grpSpPr>
        <p:sp>
          <p:nvSpPr>
            <p:cNvPr id="156" name="타원 155"/>
            <p:cNvSpPr/>
            <p:nvPr/>
          </p:nvSpPr>
          <p:spPr>
            <a:xfrm>
              <a:off x="4329832" y="3090764"/>
              <a:ext cx="596633" cy="59663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589023" y="3115986"/>
              <a:ext cx="78251" cy="5461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4613440" y="5850349"/>
            <a:ext cx="5052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리프트권</a:t>
            </a:r>
            <a:r>
              <a:rPr lang="ko-KR" altLang="en-US" sz="1000" b="1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온라인 예매 후 지산 스키장을 즐기셨다면</a:t>
            </a:r>
            <a:r>
              <a:rPr lang="en-US" altLang="ko-KR" sz="1000" b="1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, </a:t>
            </a:r>
            <a:r>
              <a:rPr lang="ko-KR" altLang="en-US" sz="1000" b="1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뽑기 이벤트에 참여해보세요</a:t>
            </a:r>
            <a:r>
              <a:rPr lang="en-US" altLang="ko-KR" sz="1000" b="1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!</a:t>
            </a:r>
            <a:endParaRPr lang="ko-KR" altLang="en-US" sz="1100" b="1" dirty="0">
              <a:solidFill>
                <a:schemeClr val="accent1"/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4680060" y="3396017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6557940" y="4593511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6077212" y="6347611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62" name="직사각형 161"/>
          <p:cNvSpPr/>
          <p:nvPr/>
        </p:nvSpPr>
        <p:spPr>
          <a:xfrm>
            <a:off x="2366926" y="1977925"/>
            <a:ext cx="2080767" cy="37631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222271" y="1977925"/>
            <a:ext cx="2080767" cy="37631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/>
          <p:cNvGrpSpPr/>
          <p:nvPr/>
        </p:nvGrpSpPr>
        <p:grpSpPr>
          <a:xfrm>
            <a:off x="645686" y="2543099"/>
            <a:ext cx="1211769" cy="2567231"/>
            <a:chOff x="6201069" y="3145462"/>
            <a:chExt cx="1211769" cy="2567231"/>
          </a:xfrm>
        </p:grpSpPr>
        <p:sp>
          <p:nvSpPr>
            <p:cNvPr id="165" name="타원 164"/>
            <p:cNvSpPr/>
            <p:nvPr/>
          </p:nvSpPr>
          <p:spPr>
            <a:xfrm>
              <a:off x="6312160" y="5444829"/>
              <a:ext cx="992308" cy="2678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6201069" y="3145462"/>
              <a:ext cx="1211769" cy="2471924"/>
              <a:chOff x="5278556" y="3128133"/>
              <a:chExt cx="1854895" cy="3783857"/>
            </a:xfrm>
          </p:grpSpPr>
          <p:grpSp>
            <p:nvGrpSpPr>
              <p:cNvPr id="167" name="그룹 166"/>
              <p:cNvGrpSpPr/>
              <p:nvPr/>
            </p:nvGrpSpPr>
            <p:grpSpPr>
              <a:xfrm rot="10800000">
                <a:off x="5278556" y="5062789"/>
                <a:ext cx="1849201" cy="1849201"/>
                <a:chOff x="5284251" y="3128133"/>
                <a:chExt cx="1849201" cy="1849201"/>
              </a:xfrm>
            </p:grpSpPr>
            <p:sp>
              <p:nvSpPr>
                <p:cNvPr id="177" name="현 176"/>
                <p:cNvSpPr/>
                <p:nvPr/>
              </p:nvSpPr>
              <p:spPr>
                <a:xfrm rot="6704287">
                  <a:off x="5284251" y="3128133"/>
                  <a:ext cx="1849201" cy="1849201"/>
                </a:xfrm>
                <a:prstGeom prst="chor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345055" y="4106023"/>
                  <a:ext cx="1727591" cy="54735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8" name="그룹 167"/>
              <p:cNvGrpSpPr/>
              <p:nvPr/>
            </p:nvGrpSpPr>
            <p:grpSpPr>
              <a:xfrm>
                <a:off x="5284250" y="3128133"/>
                <a:ext cx="1849201" cy="1849202"/>
                <a:chOff x="5284250" y="3128133"/>
                <a:chExt cx="1849201" cy="1849202"/>
              </a:xfrm>
            </p:grpSpPr>
            <p:sp>
              <p:nvSpPr>
                <p:cNvPr id="175" name="현 174"/>
                <p:cNvSpPr/>
                <p:nvPr/>
              </p:nvSpPr>
              <p:spPr>
                <a:xfrm rot="6704287">
                  <a:off x="5284250" y="3128133"/>
                  <a:ext cx="1849202" cy="1849201"/>
                </a:xfrm>
                <a:prstGeom prst="chor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345055" y="4106023"/>
                  <a:ext cx="1727591" cy="54735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>
                <a:off x="5522920" y="4106023"/>
                <a:ext cx="1360474" cy="1490723"/>
                <a:chOff x="5522920" y="4106023"/>
                <a:chExt cx="1360474" cy="2451939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5522920" y="4515435"/>
                  <a:ext cx="1360474" cy="2042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순서도: 지연 173"/>
                <p:cNvSpPr/>
                <p:nvPr/>
              </p:nvSpPr>
              <p:spPr>
                <a:xfrm rot="16200000">
                  <a:off x="5998451" y="3630492"/>
                  <a:ext cx="409412" cy="136047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 rot="10800000">
                <a:off x="5522919" y="4443378"/>
                <a:ext cx="1360474" cy="1490723"/>
                <a:chOff x="5522920" y="4106023"/>
                <a:chExt cx="1360474" cy="2451939"/>
              </a:xfrm>
            </p:grpSpPr>
            <p:sp>
              <p:nvSpPr>
                <p:cNvPr id="171" name="직사각형 170"/>
                <p:cNvSpPr/>
                <p:nvPr/>
              </p:nvSpPr>
              <p:spPr>
                <a:xfrm>
                  <a:off x="5522920" y="4515435"/>
                  <a:ext cx="1360474" cy="2042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순서도: 지연 171"/>
                <p:cNvSpPr/>
                <p:nvPr/>
              </p:nvSpPr>
              <p:spPr>
                <a:xfrm rot="16200000">
                  <a:off x="5998451" y="3630492"/>
                  <a:ext cx="409412" cy="136047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EE6F1-9B94-41F9-968C-BD14BF8D71F5}"/>
              </a:ext>
            </a:extLst>
          </p:cNvPr>
          <p:cNvSpPr txBox="1"/>
          <p:nvPr/>
        </p:nvSpPr>
        <p:spPr>
          <a:xfrm>
            <a:off x="10010469" y="4044694"/>
            <a:ext cx="1788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[ </a:t>
            </a:r>
            <a:r>
              <a:rPr lang="ko-KR" altLang="en-US" sz="1050" dirty="0" err="1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뽑기돌리기</a:t>
            </a:r>
            <a:r>
              <a:rPr lang="ko-KR" altLang="en-US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</a:t>
            </a:r>
            <a:r>
              <a:rPr lang="ko-KR" altLang="en-US" sz="105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버튼 클릭 시</a:t>
            </a:r>
            <a:r>
              <a:rPr lang="en-US" altLang="ko-KR" sz="1050" dirty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]</a:t>
            </a:r>
            <a:endParaRPr lang="ko-KR" altLang="en-US" sz="105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10010469" y="4700111"/>
            <a:ext cx="1784265" cy="1570136"/>
            <a:chOff x="9506139" y="1745568"/>
            <a:chExt cx="1784265" cy="1570136"/>
          </a:xfrm>
        </p:grpSpPr>
        <p:sp>
          <p:nvSpPr>
            <p:cNvPr id="182" name="타원 181"/>
            <p:cNvSpPr/>
            <p:nvPr/>
          </p:nvSpPr>
          <p:spPr>
            <a:xfrm>
              <a:off x="9618929" y="1745568"/>
              <a:ext cx="1558687" cy="157013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9618929" y="2294723"/>
              <a:ext cx="1558687" cy="4718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3774F89-4D2D-43BB-BF55-5FD939937505}"/>
                </a:ext>
              </a:extLst>
            </p:cNvPr>
            <p:cNvSpPr txBox="1"/>
            <p:nvPr/>
          </p:nvSpPr>
          <p:spPr>
            <a:xfrm>
              <a:off x="9506139" y="2382938"/>
              <a:ext cx="1784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HG꼬딕씨_Pro 99g" panose="02020603020101020101" pitchFamily="18" charset="-127"/>
                  <a:ea typeface="HG꼬딕씨_Pro 99g" panose="02020603020101020101" pitchFamily="18" charset="-127"/>
                </a:rPr>
                <a:t>뽑기 돌리기</a:t>
              </a:r>
              <a:endParaRPr lang="ko-KR" altLang="en-US" sz="1600" b="1" dirty="0">
                <a:latin typeface="HG꼬딕씨_Pro 99g" panose="02020603020101020101" pitchFamily="18" charset="-127"/>
                <a:ea typeface="HG꼬딕씨_Pro 99g" panose="02020603020101020101" pitchFamily="18" charset="-127"/>
              </a:endParaRPr>
            </a:p>
          </p:txBody>
        </p:sp>
      </p:grpSp>
      <p:sp>
        <p:nvSpPr>
          <p:cNvPr id="185" name="원형 화살표 184"/>
          <p:cNvSpPr/>
          <p:nvPr/>
        </p:nvSpPr>
        <p:spPr>
          <a:xfrm rot="2670726">
            <a:off x="11360308" y="4520524"/>
            <a:ext cx="503339" cy="58477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원형 화살표 185"/>
          <p:cNvSpPr/>
          <p:nvPr/>
        </p:nvSpPr>
        <p:spPr>
          <a:xfrm rot="13123368">
            <a:off x="10138050" y="5990815"/>
            <a:ext cx="503339" cy="58477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85EE6F1-9B94-41F9-968C-BD14BF8D71F5}"/>
              </a:ext>
            </a:extLst>
          </p:cNvPr>
          <p:cNvSpPr txBox="1"/>
          <p:nvPr/>
        </p:nvSpPr>
        <p:spPr>
          <a:xfrm>
            <a:off x="2487849" y="1698909"/>
            <a:ext cx="1788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[</a:t>
            </a:r>
            <a:r>
              <a:rPr lang="ko-KR" altLang="en-US" sz="1050" dirty="0" err="1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미당첨</a:t>
            </a:r>
            <a:r>
              <a:rPr lang="ko-KR" altLang="en-US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시 팝업</a:t>
            </a:r>
            <a:r>
              <a:rPr lang="en-US" altLang="ko-KR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]</a:t>
            </a:r>
            <a:endParaRPr lang="ko-KR" altLang="en-US" sz="105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5EE6F1-9B94-41F9-968C-BD14BF8D71F5}"/>
              </a:ext>
            </a:extLst>
          </p:cNvPr>
          <p:cNvSpPr txBox="1"/>
          <p:nvPr/>
        </p:nvSpPr>
        <p:spPr>
          <a:xfrm>
            <a:off x="368510" y="1697230"/>
            <a:ext cx="1788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[</a:t>
            </a:r>
            <a:r>
              <a:rPr lang="ko-KR" altLang="en-US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당첨 시 팝업</a:t>
            </a:r>
            <a:r>
              <a:rPr lang="en-US" altLang="ko-KR" sz="105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]</a:t>
            </a:r>
            <a:endParaRPr lang="ko-KR" altLang="en-US" sz="105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2008531" y="1998049"/>
            <a:ext cx="28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X</a:t>
            </a:r>
            <a:endParaRPr lang="ko-KR" altLang="en-US" sz="1600" b="1" dirty="0">
              <a:latin typeface="HG꼬딕씨_Pro 99g" panose="02020603020101020101" pitchFamily="18" charset="-127"/>
              <a:ea typeface="HG꼬딕씨_Pro 99g" panose="0202060302010102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4150350" y="1990109"/>
            <a:ext cx="28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X</a:t>
            </a:r>
            <a:endParaRPr lang="ko-KR" altLang="en-US" sz="1600" b="1" dirty="0">
              <a:latin typeface="HG꼬딕씨_Pro 99g" panose="02020603020101020101" pitchFamily="18" charset="-127"/>
              <a:ea typeface="HG꼬딕씨_Pro 99g" panose="0202060302010102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351980" y="2292789"/>
            <a:ext cx="179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당첨을 </a:t>
            </a:r>
            <a:r>
              <a:rPr lang="ko-KR" altLang="en-US" sz="1200" b="1" dirty="0" err="1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축하드립니다</a:t>
            </a:r>
            <a:r>
              <a:rPr lang="en-US" altLang="ko-KR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!</a:t>
            </a:r>
            <a:endParaRPr lang="ko-KR" altLang="en-US" sz="1200" b="1" dirty="0">
              <a:latin typeface="HG꼬딕씨_Pro 99g" panose="02020603020101020101" pitchFamily="18" charset="-127"/>
              <a:ea typeface="HG꼬딕씨_Pro 99g" panose="02020603020101020101" pitchFamily="18" charset="-127"/>
            </a:endParaRPr>
          </a:p>
        </p:txBody>
      </p:sp>
      <p:pic>
        <p:nvPicPr>
          <p:cNvPr id="192" name="Picture 4" descr="애플, 2022년 애플워치에 혈압·체온 측정 기능 탑재">
            <a:extLst>
              <a:ext uri="{FF2B5EF4-FFF2-40B4-BE49-F238E27FC236}">
                <a16:creationId xmlns:a16="http://schemas.microsoft.com/office/drawing/2014/main" id="{FFC61FAE-8B5E-4318-B7D8-2E3C1FB17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hq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244" b="89268" l="24219" r="76563">
                        <a14:foregroundMark x1="49023" y1="14146" x2="52148" y2="10244"/>
                        <a14:foregroundMark x1="36523" y1="32195" x2="29102" y2="57805"/>
                        <a14:foregroundMark x1="24219" y1="40244" x2="28516" y2="61220"/>
                        <a14:foregroundMark x1="44531" y1="82927" x2="56250" y2="89512"/>
                        <a14:foregroundMark x1="59375" y1="15122" x2="70898" y2="44878"/>
                        <a14:foregroundMark x1="72852" y1="23659" x2="59766" y2="37561"/>
                        <a14:foregroundMark x1="60156" y1="22195" x2="61328" y2="40976"/>
                        <a14:foregroundMark x1="61719" y1="17317" x2="64844" y2="20976"/>
                        <a14:foregroundMark x1="72461" y1="48780" x2="67188" y2="44634"/>
                        <a14:foregroundMark x1="71484" y1="36098" x2="70117" y2="46098"/>
                        <a14:foregroundMark x1="33984" y1="37561" x2="27539" y2="40976"/>
                        <a14:foregroundMark x1="76563" y1="33902" x2="76563" y2="33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2" t="7371" r="20567" b="8002"/>
          <a:stretch/>
        </p:blipFill>
        <p:spPr bwMode="auto">
          <a:xfrm>
            <a:off x="872496" y="3330098"/>
            <a:ext cx="758148" cy="87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772749" y="2085344"/>
            <a:ext cx="957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애플워치</a:t>
            </a:r>
            <a:r>
              <a:rPr lang="ko-KR" altLang="en-US" sz="12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</a:t>
            </a:r>
            <a:r>
              <a:rPr lang="en-US" altLang="ko-KR" sz="12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7</a:t>
            </a:r>
            <a:endParaRPr lang="ko-KR" altLang="en-US" sz="120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368051" y="5097096"/>
            <a:ext cx="17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*</a:t>
            </a:r>
            <a:r>
              <a:rPr lang="ko-KR" altLang="en-US" sz="7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당첨 내역은 </a:t>
            </a:r>
            <a:r>
              <a:rPr lang="ko-KR" altLang="en-US" sz="700" dirty="0" err="1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마이페이지</a:t>
            </a:r>
            <a:r>
              <a:rPr lang="ko-KR" altLang="en-US" sz="7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</a:t>
            </a:r>
            <a:r>
              <a:rPr lang="en-US" altLang="ko-KR" sz="7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&gt; </a:t>
            </a:r>
            <a:r>
              <a:rPr lang="ko-KR" altLang="en-US" sz="7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리프트 예약 페이지에서 확인 가능 합니다</a:t>
            </a:r>
            <a:r>
              <a:rPr lang="en-US" altLang="ko-KR" sz="700" dirty="0" smtClean="0"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  <a:endParaRPr lang="ko-KR" altLang="en-US" sz="700" dirty="0"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8ABAB9-E179-4FBA-B02F-83CA90E4A49E}"/>
              </a:ext>
            </a:extLst>
          </p:cNvPr>
          <p:cNvSpPr txBox="1"/>
          <p:nvPr/>
        </p:nvSpPr>
        <p:spPr>
          <a:xfrm>
            <a:off x="2507718" y="2169435"/>
            <a:ext cx="179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꽝</a:t>
            </a:r>
            <a:r>
              <a:rPr lang="en-US" altLang="ko-KR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!</a:t>
            </a:r>
          </a:p>
          <a:p>
            <a:pPr algn="ctr"/>
            <a:r>
              <a:rPr lang="ko-KR" altLang="en-US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이벤트에 참여해 주셔서</a:t>
            </a:r>
            <a:endParaRPr lang="en-US" altLang="ko-KR" sz="1200" b="1" dirty="0" smtClean="0">
              <a:latin typeface="HG꼬딕씨_Pro 99g" panose="02020603020101020101" pitchFamily="18" charset="-127"/>
              <a:ea typeface="HG꼬딕씨_Pro 99g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감사합니다</a:t>
            </a:r>
            <a:r>
              <a:rPr lang="en-US" altLang="ko-KR" sz="1200" b="1" dirty="0" smtClean="0"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.</a:t>
            </a:r>
          </a:p>
        </p:txBody>
      </p:sp>
      <p:grpSp>
        <p:nvGrpSpPr>
          <p:cNvPr id="196" name="그룹 195"/>
          <p:cNvGrpSpPr/>
          <p:nvPr/>
        </p:nvGrpSpPr>
        <p:grpSpPr>
          <a:xfrm>
            <a:off x="2585108" y="3504692"/>
            <a:ext cx="1644399" cy="1127500"/>
            <a:chOff x="8140491" y="4230215"/>
            <a:chExt cx="1644399" cy="1127500"/>
          </a:xfrm>
        </p:grpSpPr>
        <p:sp>
          <p:nvSpPr>
            <p:cNvPr id="197" name="타원 196"/>
            <p:cNvSpPr/>
            <p:nvPr/>
          </p:nvSpPr>
          <p:spPr>
            <a:xfrm>
              <a:off x="8278873" y="5138259"/>
              <a:ext cx="1367635" cy="2194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8140491" y="4230215"/>
              <a:ext cx="1644399" cy="1055893"/>
              <a:chOff x="8007794" y="4339944"/>
              <a:chExt cx="1947029" cy="1250216"/>
            </a:xfrm>
          </p:grpSpPr>
          <p:grpSp>
            <p:nvGrpSpPr>
              <p:cNvPr id="199" name="그룹 198"/>
              <p:cNvGrpSpPr/>
              <p:nvPr/>
            </p:nvGrpSpPr>
            <p:grpSpPr>
              <a:xfrm rot="13535170">
                <a:off x="8007794" y="4339944"/>
                <a:ext cx="1208049" cy="1208049"/>
                <a:chOff x="5284251" y="3128133"/>
                <a:chExt cx="1849201" cy="1849201"/>
              </a:xfrm>
            </p:grpSpPr>
            <p:sp>
              <p:nvSpPr>
                <p:cNvPr id="203" name="현 202"/>
                <p:cNvSpPr/>
                <p:nvPr/>
              </p:nvSpPr>
              <p:spPr>
                <a:xfrm rot="6704287">
                  <a:off x="5284251" y="3128133"/>
                  <a:ext cx="1849201" cy="1849201"/>
                </a:xfrm>
                <a:prstGeom prst="chor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/>
                <p:cNvSpPr/>
                <p:nvPr/>
              </p:nvSpPr>
              <p:spPr>
                <a:xfrm>
                  <a:off x="5345055" y="4106023"/>
                  <a:ext cx="1727591" cy="54735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/>
              <p:cNvGrpSpPr/>
              <p:nvPr/>
            </p:nvGrpSpPr>
            <p:grpSpPr>
              <a:xfrm rot="7544745">
                <a:off x="8746773" y="4382111"/>
                <a:ext cx="1208049" cy="1208050"/>
                <a:chOff x="5284250" y="3128133"/>
                <a:chExt cx="1849201" cy="1849202"/>
              </a:xfrm>
            </p:grpSpPr>
            <p:sp>
              <p:nvSpPr>
                <p:cNvPr id="201" name="현 200"/>
                <p:cNvSpPr/>
                <p:nvPr/>
              </p:nvSpPr>
              <p:spPr>
                <a:xfrm rot="6704287">
                  <a:off x="5284250" y="3128133"/>
                  <a:ext cx="1849202" cy="1849201"/>
                </a:xfrm>
                <a:prstGeom prst="chor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345055" y="4106023"/>
                  <a:ext cx="1727591" cy="54735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5" name="그룹 204"/>
          <p:cNvGrpSpPr/>
          <p:nvPr/>
        </p:nvGrpSpPr>
        <p:grpSpPr>
          <a:xfrm>
            <a:off x="880885" y="5408742"/>
            <a:ext cx="741370" cy="265272"/>
            <a:chOff x="10452092" y="5297781"/>
            <a:chExt cx="914400" cy="265272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10452092" y="5297781"/>
              <a:ext cx="914400" cy="23537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18ABAB9-E179-4FBA-B02F-83CA90E4A49E}"/>
                </a:ext>
              </a:extLst>
            </p:cNvPr>
            <p:cNvSpPr txBox="1"/>
            <p:nvPr/>
          </p:nvSpPr>
          <p:spPr>
            <a:xfrm>
              <a:off x="10616403" y="5301443"/>
              <a:ext cx="585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G꼬딕씨_Pro 99g" panose="02020603020101020101" pitchFamily="18" charset="-127"/>
                  <a:ea typeface="HG꼬딕씨_Pro 99g" panose="02020603020101020101" pitchFamily="18" charset="-127"/>
                </a:rPr>
                <a:t>확인</a:t>
              </a:r>
              <a:endParaRPr lang="ko-KR" altLang="en-US" sz="1050" b="1" dirty="0">
                <a:solidFill>
                  <a:schemeClr val="bg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3036623" y="5406270"/>
            <a:ext cx="741370" cy="265272"/>
            <a:chOff x="10452092" y="5297781"/>
            <a:chExt cx="914400" cy="265272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10452092" y="5297781"/>
              <a:ext cx="914400" cy="23537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18ABAB9-E179-4FBA-B02F-83CA90E4A49E}"/>
                </a:ext>
              </a:extLst>
            </p:cNvPr>
            <p:cNvSpPr txBox="1"/>
            <p:nvPr/>
          </p:nvSpPr>
          <p:spPr>
            <a:xfrm>
              <a:off x="10616403" y="5301443"/>
              <a:ext cx="585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G꼬딕씨_Pro 99g" panose="02020603020101020101" pitchFamily="18" charset="-127"/>
                  <a:ea typeface="HG꼬딕씨_Pro 99g" panose="02020603020101020101" pitchFamily="18" charset="-127"/>
                </a:rPr>
                <a:t>확인</a:t>
              </a:r>
              <a:endParaRPr lang="ko-KR" altLang="en-US" sz="1050" b="1" dirty="0">
                <a:solidFill>
                  <a:schemeClr val="bg1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9916511" y="4760789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208693" y="1972621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13FCA7E-5CD2-549E-80C1-7675D971E3EB}"/>
              </a:ext>
            </a:extLst>
          </p:cNvPr>
          <p:cNvSpPr/>
          <p:nvPr/>
        </p:nvSpPr>
        <p:spPr>
          <a:xfrm>
            <a:off x="2373428" y="1980561"/>
            <a:ext cx="206746" cy="1867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8107104" y="-9409"/>
            <a:ext cx="1636137" cy="302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23.11.07 update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3433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649</Words>
  <Application>Microsoft Office PowerPoint</Application>
  <PresentationFormat>와이드스크린</PresentationFormat>
  <Paragraphs>215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HG꼬딕씨_Pro 20g</vt:lpstr>
      <vt:lpstr>HG꼬딕씨_Pro 40g</vt:lpstr>
      <vt:lpstr>HG꼬딕씨_Pro 60g</vt:lpstr>
      <vt:lpstr>HG꼬딕씨_Pro 80g</vt:lpstr>
      <vt:lpstr>HG꼬딕씨_Pro 99g</vt:lpstr>
      <vt:lpstr>나눔고딕</vt:lpstr>
      <vt:lpstr>맑은 고딕</vt:lpstr>
      <vt:lpstr>Arial</vt:lpstr>
      <vt:lpstr>Bell MT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vivia</dc:creator>
  <cp:lastModifiedBy>미스터로맨스7</cp:lastModifiedBy>
  <cp:revision>107</cp:revision>
  <dcterms:created xsi:type="dcterms:W3CDTF">2022-11-28T07:18:59Z</dcterms:created>
  <dcterms:modified xsi:type="dcterms:W3CDTF">2023-11-14T06:21:27Z</dcterms:modified>
</cp:coreProperties>
</file>