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15C8B-DA15-4A0B-A1A1-CBB477A39DB6}">
  <a:tblStyle styleId="{52315C8B-DA15-4A0B-A1A1-CBB477A39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c0e5ec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c0e5ec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c0e5ec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c0e5ec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c0e5ec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c0e5ec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c0e5ec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c0e5ec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c0e5ec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c0e5ec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e5c8489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e5c8489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6ccdcd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6ccdcd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6ccdcd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6ccdcd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6ccdcd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6ccdcd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6ccdcd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16ccdcd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c0e5e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c0e5e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c0e5ec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c0e5ec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6ccdcd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6ccdcd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c0e5ec1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c0e5ec1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c0e5ec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c0e5ec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c0e5ec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c0e5ec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e5c84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e5c84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e5c848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e5c848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e5c848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e5c848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c0e5ec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c0e5ec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Sentiment Analysis of Public’s Opinion on Amber Alert using Twitter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Chun Yin 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Hongshuo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Interesting findings of the Tweets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84075"/>
            <a:ext cx="56211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</a:rPr>
              <a:t>There are several interesting findings when we analysed the tweets: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</a:rPr>
              <a:t>2. 	Nearly half of the tweets are neutral or purely informational, and most of the other tweets contain negative opinion about Amber Alert.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</a:rPr>
              <a:t>	It is a reasonable distribution because </a:t>
            </a:r>
            <a:r>
              <a:rPr b="1" lang="en-CA" sz="1500" u="sng">
                <a:solidFill>
                  <a:schemeClr val="dk1"/>
                </a:solidFill>
              </a:rPr>
              <a:t>the authority usually uses Twitter (and other platforms) to spread information</a:t>
            </a:r>
            <a:r>
              <a:rPr lang="en-CA" sz="1500">
                <a:solidFill>
                  <a:schemeClr val="dk1"/>
                </a:solidFill>
              </a:rPr>
              <a:t>. </a:t>
            </a:r>
            <a:r>
              <a:rPr b="1" lang="en-CA" sz="1500" u="sng">
                <a:solidFill>
                  <a:schemeClr val="dk1"/>
                </a:solidFill>
              </a:rPr>
              <a:t>People are more likely to complain</a:t>
            </a:r>
            <a:r>
              <a:rPr lang="en-CA" sz="1500">
                <a:solidFill>
                  <a:schemeClr val="dk1"/>
                </a:solidFill>
              </a:rPr>
              <a:t> the inconvenience brought by these Amber Alert than praising that the system works because everyone receives a message when Amber Alert is created but NOT when the alert is cancelled.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000" y="131550"/>
            <a:ext cx="3441650" cy="231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 txBox="1"/>
          <p:nvPr/>
        </p:nvSpPr>
        <p:spPr>
          <a:xfrm>
            <a:off x="5895200" y="2371650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  Neutral      Negative     Positive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Interesting findings of the Tweets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There are several interesting findings when we analysed the tweets: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3. 	Tweets which are in favour of Amber Alerts often do not use positive words to express their opinion, but instead use </a:t>
            </a:r>
            <a:r>
              <a:rPr lang="en-CA">
                <a:solidFill>
                  <a:schemeClr val="dk1"/>
                </a:solidFill>
              </a:rPr>
              <a:t>sarcasm </a:t>
            </a:r>
            <a:r>
              <a:rPr lang="en-CA">
                <a:solidFill>
                  <a:schemeClr val="dk1"/>
                </a:solidFill>
              </a:rPr>
              <a:t>to mock people who are against Amber Alerts. For example: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Let me guess, people are complaining about receiving the amber alert. What a world we live in. Someone's kids are missing and need help and people don't want to hear an alarm go off on their phones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Processing the tweets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We took the following steps to process the data so that we can train our machine learning models on them: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Removes replies (@user), URLs (https://…), hashtags (#AmberAlert)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Remove non-alphanumeric unicode characters and punctuations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Turn all alphabets to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Remove stopwords from the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Stemming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Machine Learning Models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CA" sz="1629"/>
              <a:t>Multiclass supervised learning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CA" sz="1629"/>
              <a:t>Baselines: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CA" sz="1629" u="sng"/>
              <a:t>Naive Bayes Classifier</a:t>
            </a:r>
            <a:r>
              <a:rPr lang="en-CA" sz="1629"/>
              <a:t> (Generative, P</a:t>
            </a:r>
            <a:r>
              <a:rPr lang="en-CA" sz="1629"/>
              <a:t>robabilistic</a:t>
            </a:r>
            <a:r>
              <a:rPr lang="en-CA" sz="1629"/>
              <a:t>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CA" sz="1629"/>
              <a:t>Non-baselines: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CA" sz="1629" u="sng"/>
              <a:t>Multiclass Logistic Regression</a:t>
            </a:r>
            <a:r>
              <a:rPr lang="en-CA" sz="1629"/>
              <a:t> (Discriminative, Probabilistic)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CA" sz="1629" u="sng"/>
              <a:t>Linear Discriminant Analysis</a:t>
            </a:r>
            <a:r>
              <a:rPr lang="en-CA" sz="1629"/>
              <a:t> (Generative, Probabilistic)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CA" sz="1629" u="sng"/>
              <a:t>Support Vector Machine</a:t>
            </a:r>
            <a:r>
              <a:rPr lang="en-CA" sz="1629"/>
              <a:t> (</a:t>
            </a:r>
            <a:r>
              <a:rPr lang="en-CA" sz="1629"/>
              <a:t>Discriminative, Non-probabilistic)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Results: Naive Bayes Classifier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1112825"/>
            <a:ext cx="85439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Results: Multiclass Logistic Regression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7194"/>
            <a:ext cx="9144000" cy="314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CA"/>
              <a:t>Results: Support Vector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1346063"/>
            <a:ext cx="82391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CA"/>
              <a:t>Results: Linear Discriminant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9399"/>
            <a:ext cx="9144000" cy="28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3741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{52315C8B-DA15-4A0B-A1A1-CBB477A39DB6}</a:tableStyleId>
              </a:tblPr>
              <a:tblGrid>
                <a:gridCol w="2819375"/>
                <a:gridCol w="2819375"/>
                <a:gridCol w="2819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Machine Learning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Testing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Multiclass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0.897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0.746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Linear Discriminant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Limitations and Further Research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Limitations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Location keywords (e.g. “Tennessee”) taken account in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Limited data with similar wordings (Only a few Amber Alerts each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Tweets are mostly informational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Further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Analyse data over a long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Remove certain tokens (e.g. locations)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Try to solve the overfitting in LDA and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Gain more data and balance the distribution of the labels.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CA"/>
              <a:t>An Amber Alert is a message </a:t>
            </a:r>
            <a:r>
              <a:rPr lang="en-CA"/>
              <a:t>which informs the public that a child has been abducted. When an Amber Alert is received on a mobile device, a loud sound is played and the device vibrates. Some devices do not have the </a:t>
            </a:r>
            <a:r>
              <a:rPr lang="en-CA"/>
              <a:t>ability to turn off Amber Alerts.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</a:t>
            </a:r>
            <a:r>
              <a:rPr lang="en-CA"/>
              <a:t>ontroversies: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CA" sz="1900"/>
              <a:t>Disrupt People’s daily activity (e.g. sleeping, driving)</a:t>
            </a:r>
            <a:endParaRPr b="1"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CA" sz="1900" u="sng"/>
              <a:t>We experienced this once at 4am!</a:t>
            </a:r>
            <a:endParaRPr b="1" sz="1900" u="sng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CA" sz="1900"/>
              <a:t>Alert messages are </a:t>
            </a:r>
            <a:r>
              <a:rPr b="1" lang="en-CA" sz="1900"/>
              <a:t>vague or delayed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CA" sz="1900"/>
              <a:t>We didn’t find any related research on this topic.</a:t>
            </a:r>
            <a:endParaRPr b="1"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Naive Bayes Classifier and Multiclass Logistic Regression offers very fine predictive power for identifying the sentiment of Tweets about Amber Alerts.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Our recommendations: </a:t>
            </a:r>
            <a:r>
              <a:rPr lang="en-CA"/>
              <a:t>Take into consideration of time and location to send amber alerts.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CA"/>
              <a:t>Motivation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We want to identify tweets which are informational and tweets which are opinion-based </a:t>
            </a:r>
            <a:r>
              <a:rPr lang="en-CA" sz="3100"/>
              <a:t>regarding Amber alert. </a:t>
            </a:r>
            <a:endParaRPr sz="3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Extract 2837 tweets mentioning “Amber Alert” from Twitter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The raw dataset includes date and time, the full tweet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Tweets collected are from 2022-03-25 to 2022-04-01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Retweets (</a:t>
            </a:r>
            <a:r>
              <a:rPr lang="en-CA">
                <a:solidFill>
                  <a:schemeClr val="dk1"/>
                </a:solidFill>
              </a:rPr>
              <a:t>reposting</a:t>
            </a:r>
            <a:r>
              <a:rPr lang="en-CA">
                <a:solidFill>
                  <a:schemeClr val="dk1"/>
                </a:solidFill>
              </a:rPr>
              <a:t> other people’s Tweet) are filtered and removed.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An example of a raw sample 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75" y="2962713"/>
            <a:ext cx="42291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Labelling the data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We manually labelled the sentiment of 1223 tweets. 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0 means a </a:t>
            </a:r>
            <a:r>
              <a:rPr b="1" lang="en-CA" sz="1700">
                <a:solidFill>
                  <a:srgbClr val="FF0000"/>
                </a:solidFill>
              </a:rPr>
              <a:t>negative opinion</a:t>
            </a:r>
            <a:r>
              <a:rPr lang="en-CA" sz="1700">
                <a:solidFill>
                  <a:schemeClr val="dk1"/>
                </a:solidFill>
              </a:rPr>
              <a:t> on the Amber Alert/Amber Alert System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Example: </a:t>
            </a:r>
            <a:r>
              <a:rPr b="1" lang="en-CA" sz="1700">
                <a:solidFill>
                  <a:srgbClr val="FF0000"/>
                </a:solidFill>
              </a:rPr>
              <a:t>@TBInvestigation @FranklinTNPD How come the Amber alert is just coming out today if the baby has been missing since the 27th of February? Serious question.</a:t>
            </a:r>
            <a:endParaRPr b="1" sz="1700">
              <a:solidFill>
                <a:srgbClr val="FF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1 means a </a:t>
            </a:r>
            <a:r>
              <a:rPr b="1" lang="en-CA" sz="1700">
                <a:solidFill>
                  <a:srgbClr val="FF9900"/>
                </a:solidFill>
              </a:rPr>
              <a:t>neutral opinion or an purely informative</a:t>
            </a:r>
            <a:r>
              <a:rPr lang="en-CA" sz="1700">
                <a:solidFill>
                  <a:schemeClr val="dk1"/>
                </a:solidFill>
              </a:rPr>
              <a:t> tweet on the Amber Alert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Example: </a:t>
            </a:r>
            <a:r>
              <a:rPr b="1" lang="en-CA" sz="1700">
                <a:solidFill>
                  <a:srgbClr val="FF9900"/>
                </a:solidFill>
              </a:rPr>
              <a:t>2 teen girls arrested in connection with Milwaukee Amber Alert https://t.co/kovgksdlud</a:t>
            </a:r>
            <a:endParaRPr b="1" sz="1700">
              <a:solidFill>
                <a:srgbClr val="FF99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2 means a </a:t>
            </a:r>
            <a:r>
              <a:rPr b="1" lang="en-CA" sz="1700">
                <a:solidFill>
                  <a:schemeClr val="accent1"/>
                </a:solidFill>
              </a:rPr>
              <a:t>positive opinion</a:t>
            </a:r>
            <a:r>
              <a:rPr lang="en-CA" sz="1700">
                <a:solidFill>
                  <a:schemeClr val="dk1"/>
                </a:solidFill>
              </a:rPr>
              <a:t> on the Amber Alert/Amber Alert System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CA" sz="1700">
                <a:solidFill>
                  <a:schemeClr val="dk1"/>
                </a:solidFill>
              </a:rPr>
              <a:t>Example: </a:t>
            </a:r>
            <a:r>
              <a:rPr b="1" lang="en-CA" sz="1700">
                <a:solidFill>
                  <a:schemeClr val="accent1"/>
                </a:solidFill>
              </a:rPr>
              <a:t>Amber Alert ftw. Good news story that.</a:t>
            </a:r>
            <a:endParaRPr b="1" sz="17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 tokens in negative tweets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75" y="953575"/>
            <a:ext cx="8032599" cy="40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 tokens in neutral tweets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5" y="936949"/>
            <a:ext cx="8103674" cy="4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 tokens in positive tweets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57" y="1017724"/>
            <a:ext cx="7638267" cy="38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Interesting findings of the Tweets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There are several interesting findings when we analysed the tweets: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Amber Alert has two meanings: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CA" sz="1700">
                <a:solidFill>
                  <a:schemeClr val="dk1"/>
                </a:solidFill>
              </a:rPr>
              <a:t>A message which informs the general public that a child has been abducted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CA" sz="1700">
                <a:solidFill>
                  <a:schemeClr val="dk1"/>
                </a:solidFill>
              </a:rPr>
              <a:t>A weather alert indicating severe weather conditions (US)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	However, based on our inspection, only two tweets in the labelled data are talking about the </a:t>
            </a:r>
            <a:r>
              <a:rPr lang="en-CA">
                <a:solidFill>
                  <a:schemeClr val="dk1"/>
                </a:solidFill>
              </a:rPr>
              <a:t>weather</a:t>
            </a:r>
            <a:r>
              <a:rPr lang="en-CA">
                <a:solidFill>
                  <a:schemeClr val="dk1"/>
                </a:solidFill>
              </a:rPr>
              <a:t> alert.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