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1"/>
  </p:sldMasterIdLst>
  <p:notesMasterIdLst>
    <p:notesMasterId r:id="rId12"/>
  </p:notesMasterIdLst>
  <p:sldIdLst>
    <p:sldId id="1320" r:id="rId2"/>
    <p:sldId id="1321" r:id="rId3"/>
    <p:sldId id="1322" r:id="rId4"/>
    <p:sldId id="1323" r:id="rId5"/>
    <p:sldId id="1314" r:id="rId6"/>
    <p:sldId id="1293" r:id="rId7"/>
    <p:sldId id="1326" r:id="rId8"/>
    <p:sldId id="1325" r:id="rId9"/>
    <p:sldId id="1292" r:id="rId10"/>
    <p:sldId id="1317" r:id="rId11"/>
  </p:sldIdLst>
  <p:sldSz cx="10080625" cy="6858000"/>
  <p:notesSz cx="6858000" cy="9144000"/>
  <p:embeddedFontLst>
    <p:embeddedFont>
      <p:font typeface="lato" panose="020F0502020204030203" pitchFamily="34" charset="0"/>
      <p:regular r:id="rId13"/>
      <p:bold r:id="rId14"/>
      <p:italic r:id="rId15"/>
      <p:boldItalic r:id="rId16"/>
    </p:embeddedFont>
    <p:embeddedFont>
      <p:font typeface="맑은 고딕" panose="020B0503020000020004" pitchFamily="50" charset="-127"/>
      <p:regular r:id="rId17"/>
      <p:bold r:id="rId18"/>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74" userDrawn="1">
          <p15:clr>
            <a:srgbClr val="A4A3A4"/>
          </p15:clr>
        </p15:guide>
        <p15:guide id="2" pos="3175">
          <p15:clr>
            <a:srgbClr val="A4A3A4"/>
          </p15:clr>
        </p15:guide>
        <p15:guide id="3" orient="horz" pos="935" userDrawn="1">
          <p15:clr>
            <a:srgbClr val="A4A3A4"/>
          </p15:clr>
        </p15:guide>
        <p15:guide id="4" pos="499" userDrawn="1">
          <p15:clr>
            <a:srgbClr val="A4A3A4"/>
          </p15:clr>
        </p15:guide>
        <p15:guide id="5" pos="57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EC16D4-76DE-13F5-4439-79DF0F62D3A1}" name="조흥렬" initials="조" userId="S::hrcho@goodmit.co.kr::0fe99de3-6a35-432b-955f-f9a93163bc4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C1D3"/>
    <a:srgbClr val="FFFFFF"/>
    <a:srgbClr val="A0863A"/>
    <a:srgbClr val="CC9900"/>
    <a:srgbClr val="D9D9D9"/>
    <a:srgbClr val="7ABC31"/>
    <a:srgbClr val="5B9CC9"/>
    <a:srgbClr val="92B6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87282" autoAdjust="0"/>
  </p:normalViewPr>
  <p:slideViewPr>
    <p:cSldViewPr>
      <p:cViewPr varScale="1">
        <p:scale>
          <a:sx n="85" d="100"/>
          <a:sy n="85" d="100"/>
        </p:scale>
        <p:origin x="1766" y="71"/>
      </p:cViewPr>
      <p:guideLst>
        <p:guide orient="horz" pos="3974"/>
        <p:guide pos="3175"/>
        <p:guide orient="horz" pos="935"/>
        <p:guide pos="499"/>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3900C6-7D06-4E46-AC87-31D71DF25E75}" type="datetimeFigureOut">
              <a:rPr lang="ko-KR" altLang="en-US" smtClean="0"/>
              <a:t>2023-05-10</a:t>
            </a:fld>
            <a:endParaRPr lang="ko-KR" altLang="en-US"/>
          </a:p>
        </p:txBody>
      </p:sp>
      <p:sp>
        <p:nvSpPr>
          <p:cNvPr id="4" name="슬라이드 이미지 개체 틀 3"/>
          <p:cNvSpPr>
            <a:spLocks noGrp="1" noRot="1" noChangeAspect="1"/>
          </p:cNvSpPr>
          <p:nvPr>
            <p:ph type="sldImg" idx="2"/>
          </p:nvPr>
        </p:nvSpPr>
        <p:spPr>
          <a:xfrm>
            <a:off x="909638" y="685800"/>
            <a:ext cx="50387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7DE28-7A5A-4D67-B5C3-1626F8D0AE90}" type="slidenum">
              <a:rPr lang="ko-KR" altLang="en-US" smtClean="0"/>
              <a:t>‹#›</a:t>
            </a:fld>
            <a:endParaRPr lang="ko-KR" altLang="en-US"/>
          </a:p>
        </p:txBody>
      </p:sp>
    </p:spTree>
    <p:extLst>
      <p:ext uri="{BB962C8B-B14F-4D97-AF65-F5344CB8AC3E}">
        <p14:creationId xmlns:p14="http://schemas.microsoft.com/office/powerpoint/2010/main" val="41983323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0" i="0" dirty="0">
                <a:solidFill>
                  <a:srgbClr val="666666"/>
                </a:solidFill>
                <a:effectLst/>
                <a:latin typeface="맑은 고딕" panose="020B0503020000020004" pitchFamily="50" charset="-127"/>
              </a:rPr>
              <a:t>https://www.fatihacar.com/blog/vmware-scsi-bus-sharing-options/</a:t>
            </a:r>
          </a:p>
          <a:p>
            <a:pPr algn="l"/>
            <a:endParaRPr lang="en-US" altLang="ko-KR" b="0" i="0" dirty="0">
              <a:solidFill>
                <a:srgbClr val="666666"/>
              </a:solidFill>
              <a:effectLst/>
              <a:latin typeface="맑은 고딕" panose="020B0503020000020004" pitchFamily="50" charset="-127"/>
            </a:endParaRPr>
          </a:p>
          <a:p>
            <a:pPr algn="l"/>
            <a:r>
              <a:rPr lang="en-US" altLang="ko-KR" b="0" i="0" dirty="0">
                <a:solidFill>
                  <a:srgbClr val="000000"/>
                </a:solidFill>
                <a:effectLst/>
                <a:latin typeface="lato" panose="020F0502020204030203" pitchFamily="34" charset="0"/>
              </a:rPr>
              <a:t>If you use Windows Failover Cluster, you can use RAW disk and Physical SCSI Bus Sharing option. If you use Oracle RAC on the same ESX host, you can use Virtual SCSI Bus Sharing option.</a:t>
            </a:r>
          </a:p>
          <a:p>
            <a:pPr algn="l"/>
            <a:r>
              <a:rPr lang="en-US" altLang="ko-KR" b="0" i="0" dirty="0">
                <a:solidFill>
                  <a:srgbClr val="000000"/>
                </a:solidFill>
                <a:effectLst/>
                <a:latin typeface="lato" panose="020F0502020204030203" pitchFamily="34" charset="0"/>
              </a:rPr>
              <a:t>If you don not use “None” option, you can not use default </a:t>
            </a:r>
            <a:r>
              <a:rPr lang="en-US" altLang="ko-KR" b="1" i="0" dirty="0">
                <a:solidFill>
                  <a:srgbClr val="000000"/>
                </a:solidFill>
                <a:effectLst/>
                <a:latin typeface="lato" panose="020F0502020204030203" pitchFamily="34" charset="0"/>
              </a:rPr>
              <a:t>VMware Snapshot</a:t>
            </a:r>
            <a:r>
              <a:rPr lang="en-US" altLang="ko-KR" b="0" i="0" dirty="0">
                <a:solidFill>
                  <a:srgbClr val="000000"/>
                </a:solidFill>
                <a:effectLst/>
                <a:latin typeface="lato" panose="020F0502020204030203" pitchFamily="34" charset="0"/>
              </a:rPr>
              <a:t> features.</a:t>
            </a:r>
          </a:p>
          <a:p>
            <a:pPr algn="l"/>
            <a:endParaRPr lang="en-US" altLang="ko-KR" b="0" i="0" dirty="0">
              <a:solidFill>
                <a:srgbClr val="666666"/>
              </a:solidFill>
              <a:effectLst/>
              <a:latin typeface="맑은 고딕" panose="020B0503020000020004" pitchFamily="50" charset="-127"/>
            </a:endParaRPr>
          </a:p>
        </p:txBody>
      </p:sp>
      <p:sp>
        <p:nvSpPr>
          <p:cNvPr id="4" name="슬라이드 번호 개체 틀 3"/>
          <p:cNvSpPr>
            <a:spLocks noGrp="1"/>
          </p:cNvSpPr>
          <p:nvPr>
            <p:ph type="sldNum" sz="quarter" idx="5"/>
          </p:nvPr>
        </p:nvSpPr>
        <p:spPr/>
        <p:txBody>
          <a:bodyPr/>
          <a:lstStyle/>
          <a:p>
            <a:fld id="{F647DE28-7A5A-4D67-B5C3-1626F8D0AE90}" type="slidenum">
              <a:rPr lang="ko-KR" altLang="en-US" smtClean="0"/>
              <a:t>1</a:t>
            </a:fld>
            <a:endParaRPr lang="ko-KR" altLang="en-US"/>
          </a:p>
        </p:txBody>
      </p:sp>
    </p:spTree>
    <p:extLst>
      <p:ext uri="{BB962C8B-B14F-4D97-AF65-F5344CB8AC3E}">
        <p14:creationId xmlns:p14="http://schemas.microsoft.com/office/powerpoint/2010/main" val="2472169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en-US" altLang="ko-KR" b="0" i="0" dirty="0">
              <a:solidFill>
                <a:srgbClr val="666666"/>
              </a:solidFill>
              <a:effectLst/>
              <a:latin typeface="맑은 고딕" panose="020B0503020000020004" pitchFamily="50" charset="-127"/>
            </a:endParaRPr>
          </a:p>
        </p:txBody>
      </p:sp>
      <p:sp>
        <p:nvSpPr>
          <p:cNvPr id="4" name="슬라이드 번호 개체 틀 3"/>
          <p:cNvSpPr>
            <a:spLocks noGrp="1"/>
          </p:cNvSpPr>
          <p:nvPr>
            <p:ph type="sldNum" sz="quarter" idx="5"/>
          </p:nvPr>
        </p:nvSpPr>
        <p:spPr/>
        <p:txBody>
          <a:bodyPr/>
          <a:lstStyle/>
          <a:p>
            <a:fld id="{F647DE28-7A5A-4D67-B5C3-1626F8D0AE90}" type="slidenum">
              <a:rPr lang="ko-KR" altLang="en-US" smtClean="0"/>
              <a:t>10</a:t>
            </a:fld>
            <a:endParaRPr lang="ko-KR" altLang="en-US"/>
          </a:p>
        </p:txBody>
      </p:sp>
    </p:spTree>
    <p:extLst>
      <p:ext uri="{BB962C8B-B14F-4D97-AF65-F5344CB8AC3E}">
        <p14:creationId xmlns:p14="http://schemas.microsoft.com/office/powerpoint/2010/main" val="171888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en-US" altLang="ko-KR" b="0" i="0" dirty="0">
              <a:solidFill>
                <a:srgbClr val="666666"/>
              </a:solidFill>
              <a:effectLst/>
              <a:latin typeface="맑은 고딕" panose="020B0503020000020004" pitchFamily="50" charset="-127"/>
            </a:endParaRPr>
          </a:p>
        </p:txBody>
      </p:sp>
      <p:sp>
        <p:nvSpPr>
          <p:cNvPr id="4" name="슬라이드 번호 개체 틀 3"/>
          <p:cNvSpPr>
            <a:spLocks noGrp="1"/>
          </p:cNvSpPr>
          <p:nvPr>
            <p:ph type="sldNum" sz="quarter" idx="5"/>
          </p:nvPr>
        </p:nvSpPr>
        <p:spPr/>
        <p:txBody>
          <a:bodyPr/>
          <a:lstStyle/>
          <a:p>
            <a:fld id="{F647DE28-7A5A-4D67-B5C3-1626F8D0AE90}" type="slidenum">
              <a:rPr lang="ko-KR" altLang="en-US" smtClean="0"/>
              <a:t>2</a:t>
            </a:fld>
            <a:endParaRPr lang="ko-KR" altLang="en-US"/>
          </a:p>
        </p:txBody>
      </p:sp>
    </p:spTree>
    <p:extLst>
      <p:ext uri="{BB962C8B-B14F-4D97-AF65-F5344CB8AC3E}">
        <p14:creationId xmlns:p14="http://schemas.microsoft.com/office/powerpoint/2010/main" val="252912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en-US" altLang="ko-KR" b="0" i="0" dirty="0">
              <a:solidFill>
                <a:srgbClr val="666666"/>
              </a:solidFill>
              <a:effectLst/>
              <a:latin typeface="맑은 고딕" panose="020B0503020000020004" pitchFamily="50" charset="-127"/>
            </a:endParaRPr>
          </a:p>
        </p:txBody>
      </p:sp>
      <p:sp>
        <p:nvSpPr>
          <p:cNvPr id="4" name="슬라이드 번호 개체 틀 3"/>
          <p:cNvSpPr>
            <a:spLocks noGrp="1"/>
          </p:cNvSpPr>
          <p:nvPr>
            <p:ph type="sldNum" sz="quarter" idx="5"/>
          </p:nvPr>
        </p:nvSpPr>
        <p:spPr/>
        <p:txBody>
          <a:bodyPr/>
          <a:lstStyle/>
          <a:p>
            <a:fld id="{F647DE28-7A5A-4D67-B5C3-1626F8D0AE90}" type="slidenum">
              <a:rPr lang="ko-KR" altLang="en-US" smtClean="0"/>
              <a:t>3</a:t>
            </a:fld>
            <a:endParaRPr lang="ko-KR" altLang="en-US"/>
          </a:p>
        </p:txBody>
      </p:sp>
    </p:spTree>
    <p:extLst>
      <p:ext uri="{BB962C8B-B14F-4D97-AF65-F5344CB8AC3E}">
        <p14:creationId xmlns:p14="http://schemas.microsoft.com/office/powerpoint/2010/main" val="29925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en-US" altLang="ko-KR" b="0" i="0" dirty="0">
              <a:solidFill>
                <a:srgbClr val="666666"/>
              </a:solidFill>
              <a:effectLst/>
              <a:latin typeface="맑은 고딕" panose="020B0503020000020004" pitchFamily="50" charset="-127"/>
            </a:endParaRPr>
          </a:p>
        </p:txBody>
      </p:sp>
      <p:sp>
        <p:nvSpPr>
          <p:cNvPr id="4" name="슬라이드 번호 개체 틀 3"/>
          <p:cNvSpPr>
            <a:spLocks noGrp="1"/>
          </p:cNvSpPr>
          <p:nvPr>
            <p:ph type="sldNum" sz="quarter" idx="5"/>
          </p:nvPr>
        </p:nvSpPr>
        <p:spPr/>
        <p:txBody>
          <a:bodyPr/>
          <a:lstStyle/>
          <a:p>
            <a:fld id="{F647DE28-7A5A-4D67-B5C3-1626F8D0AE90}" type="slidenum">
              <a:rPr lang="ko-KR" altLang="en-US" smtClean="0"/>
              <a:t>4</a:t>
            </a:fld>
            <a:endParaRPr lang="ko-KR" altLang="en-US"/>
          </a:p>
        </p:txBody>
      </p:sp>
    </p:spTree>
    <p:extLst>
      <p:ext uri="{BB962C8B-B14F-4D97-AF65-F5344CB8AC3E}">
        <p14:creationId xmlns:p14="http://schemas.microsoft.com/office/powerpoint/2010/main" val="110100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en-US" altLang="ko-KR" b="0" i="0" dirty="0">
              <a:solidFill>
                <a:srgbClr val="666666"/>
              </a:solidFill>
              <a:effectLst/>
              <a:latin typeface="맑은 고딕" panose="020B0503020000020004" pitchFamily="50" charset="-127"/>
            </a:endParaRPr>
          </a:p>
        </p:txBody>
      </p:sp>
      <p:sp>
        <p:nvSpPr>
          <p:cNvPr id="4" name="슬라이드 번호 개체 틀 3"/>
          <p:cNvSpPr>
            <a:spLocks noGrp="1"/>
          </p:cNvSpPr>
          <p:nvPr>
            <p:ph type="sldNum" sz="quarter" idx="5"/>
          </p:nvPr>
        </p:nvSpPr>
        <p:spPr/>
        <p:txBody>
          <a:bodyPr/>
          <a:lstStyle/>
          <a:p>
            <a:fld id="{F647DE28-7A5A-4D67-B5C3-1626F8D0AE90}" type="slidenum">
              <a:rPr lang="ko-KR" altLang="en-US" smtClean="0"/>
              <a:t>5</a:t>
            </a:fld>
            <a:endParaRPr lang="ko-KR" altLang="en-US"/>
          </a:p>
        </p:txBody>
      </p:sp>
    </p:spTree>
    <p:extLst>
      <p:ext uri="{BB962C8B-B14F-4D97-AF65-F5344CB8AC3E}">
        <p14:creationId xmlns:p14="http://schemas.microsoft.com/office/powerpoint/2010/main" val="2139778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en-US" altLang="ko-KR" b="0" i="0" dirty="0">
              <a:solidFill>
                <a:srgbClr val="666666"/>
              </a:solidFill>
              <a:effectLst/>
              <a:latin typeface="맑은 고딕" panose="020B0503020000020004" pitchFamily="50" charset="-127"/>
            </a:endParaRPr>
          </a:p>
        </p:txBody>
      </p:sp>
      <p:sp>
        <p:nvSpPr>
          <p:cNvPr id="4" name="슬라이드 번호 개체 틀 3"/>
          <p:cNvSpPr>
            <a:spLocks noGrp="1"/>
          </p:cNvSpPr>
          <p:nvPr>
            <p:ph type="sldNum" sz="quarter" idx="5"/>
          </p:nvPr>
        </p:nvSpPr>
        <p:spPr/>
        <p:txBody>
          <a:bodyPr/>
          <a:lstStyle/>
          <a:p>
            <a:fld id="{F647DE28-7A5A-4D67-B5C3-1626F8D0AE90}" type="slidenum">
              <a:rPr lang="ko-KR" altLang="en-US" smtClean="0"/>
              <a:t>6</a:t>
            </a:fld>
            <a:endParaRPr lang="ko-KR" altLang="en-US"/>
          </a:p>
        </p:txBody>
      </p:sp>
    </p:spTree>
    <p:extLst>
      <p:ext uri="{BB962C8B-B14F-4D97-AF65-F5344CB8AC3E}">
        <p14:creationId xmlns:p14="http://schemas.microsoft.com/office/powerpoint/2010/main" val="97655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en-US" altLang="ko-KR" b="0" i="0" dirty="0">
              <a:solidFill>
                <a:srgbClr val="666666"/>
              </a:solidFill>
              <a:effectLst/>
              <a:latin typeface="맑은 고딕" panose="020B0503020000020004" pitchFamily="50" charset="-127"/>
            </a:endParaRPr>
          </a:p>
        </p:txBody>
      </p:sp>
      <p:sp>
        <p:nvSpPr>
          <p:cNvPr id="4" name="슬라이드 번호 개체 틀 3"/>
          <p:cNvSpPr>
            <a:spLocks noGrp="1"/>
          </p:cNvSpPr>
          <p:nvPr>
            <p:ph type="sldNum" sz="quarter" idx="5"/>
          </p:nvPr>
        </p:nvSpPr>
        <p:spPr/>
        <p:txBody>
          <a:bodyPr/>
          <a:lstStyle/>
          <a:p>
            <a:fld id="{F647DE28-7A5A-4D67-B5C3-1626F8D0AE90}" type="slidenum">
              <a:rPr lang="ko-KR" altLang="en-US" smtClean="0"/>
              <a:t>7</a:t>
            </a:fld>
            <a:endParaRPr lang="ko-KR" altLang="en-US"/>
          </a:p>
        </p:txBody>
      </p:sp>
    </p:spTree>
    <p:extLst>
      <p:ext uri="{BB962C8B-B14F-4D97-AF65-F5344CB8AC3E}">
        <p14:creationId xmlns:p14="http://schemas.microsoft.com/office/powerpoint/2010/main" val="3733774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b="0" i="0" dirty="0">
                <a:solidFill>
                  <a:srgbClr val="666666"/>
                </a:solidFill>
                <a:effectLst/>
                <a:latin typeface="맑은 고딕" panose="020B0503020000020004" pitchFamily="50" charset="-127"/>
              </a:rPr>
              <a:t>보통 윈도우 서버에 대해 </a:t>
            </a:r>
            <a:r>
              <a:rPr lang="en-US" altLang="ko-KR" b="0" i="0" dirty="0">
                <a:solidFill>
                  <a:srgbClr val="666666"/>
                </a:solidFill>
                <a:effectLst/>
                <a:latin typeface="맑은 고딕" panose="020B0503020000020004" pitchFamily="50" charset="-127"/>
              </a:rPr>
              <a:t>RDM</a:t>
            </a:r>
            <a:r>
              <a:rPr lang="ko-KR" altLang="en-US" b="0" i="0" dirty="0">
                <a:solidFill>
                  <a:srgbClr val="666666"/>
                </a:solidFill>
                <a:effectLst/>
                <a:latin typeface="맑은 고딕" panose="020B0503020000020004" pitchFamily="50" charset="-127"/>
              </a:rPr>
              <a:t>을 많이 사용한다고 </a:t>
            </a:r>
            <a:endParaRPr lang="en-US" altLang="ko-KR" b="0" i="0" dirty="0">
              <a:solidFill>
                <a:srgbClr val="666666"/>
              </a:solidFill>
              <a:effectLst/>
              <a:latin typeface="맑은 고딕" panose="020B0503020000020004" pitchFamily="50" charset="-127"/>
            </a:endParaRPr>
          </a:p>
          <a:p>
            <a:pPr algn="l"/>
            <a:r>
              <a:rPr lang="en-US" altLang="ko-KR" b="0" i="0" dirty="0">
                <a:solidFill>
                  <a:srgbClr val="666666"/>
                </a:solidFill>
                <a:effectLst/>
                <a:latin typeface="맑은 고딕" panose="020B0503020000020004" pitchFamily="50" charset="-127"/>
              </a:rPr>
              <a:t>https://docs.vmware.com/kr/VMware-vSphere/6.5/com.vmware.vsphere.mscs.doc/GUID-6AA6AECB-73D3-4B0F-9CAA-D5F9446D3601.html</a:t>
            </a:r>
            <a:r>
              <a:rPr lang="ko-KR" altLang="en-US" b="0" i="0" dirty="0">
                <a:solidFill>
                  <a:srgbClr val="666666"/>
                </a:solidFill>
                <a:effectLst/>
                <a:latin typeface="맑은 고딕" panose="020B0503020000020004" pitchFamily="50" charset="-127"/>
              </a:rPr>
              <a:t>하여</a:t>
            </a:r>
            <a:r>
              <a:rPr lang="en-US" altLang="ko-KR" b="0" i="0" dirty="0">
                <a:solidFill>
                  <a:srgbClr val="666666"/>
                </a:solidFill>
                <a:effectLst/>
                <a:latin typeface="맑은 고딕" panose="020B0503020000020004" pitchFamily="50" charset="-127"/>
              </a:rPr>
              <a:t>,</a:t>
            </a:r>
          </a:p>
        </p:txBody>
      </p:sp>
      <p:sp>
        <p:nvSpPr>
          <p:cNvPr id="4" name="슬라이드 번호 개체 틀 3"/>
          <p:cNvSpPr>
            <a:spLocks noGrp="1"/>
          </p:cNvSpPr>
          <p:nvPr>
            <p:ph type="sldNum" sz="quarter" idx="5"/>
          </p:nvPr>
        </p:nvSpPr>
        <p:spPr/>
        <p:txBody>
          <a:bodyPr/>
          <a:lstStyle/>
          <a:p>
            <a:fld id="{F647DE28-7A5A-4D67-B5C3-1626F8D0AE90}" type="slidenum">
              <a:rPr lang="ko-KR" altLang="en-US" smtClean="0"/>
              <a:t>8</a:t>
            </a:fld>
            <a:endParaRPr lang="ko-KR" altLang="en-US"/>
          </a:p>
        </p:txBody>
      </p:sp>
    </p:spTree>
    <p:extLst>
      <p:ext uri="{BB962C8B-B14F-4D97-AF65-F5344CB8AC3E}">
        <p14:creationId xmlns:p14="http://schemas.microsoft.com/office/powerpoint/2010/main" val="1821070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0" i="0" dirty="0">
                <a:solidFill>
                  <a:srgbClr val="666666"/>
                </a:solidFill>
                <a:effectLst/>
                <a:latin typeface="맑은 고딕" panose="020B0503020000020004" pitchFamily="50" charset="-127"/>
              </a:rPr>
              <a:t>https://www.virten.net/vmware/esxi-scsi-sense-code-decoder/?host=0&amp;device=2&amp;plugin=2&amp;sensekey=0&amp;asc=24&amp;ascq=0&amp;opcode=</a:t>
            </a:r>
          </a:p>
        </p:txBody>
      </p:sp>
      <p:sp>
        <p:nvSpPr>
          <p:cNvPr id="4" name="슬라이드 번호 개체 틀 3"/>
          <p:cNvSpPr>
            <a:spLocks noGrp="1"/>
          </p:cNvSpPr>
          <p:nvPr>
            <p:ph type="sldNum" sz="quarter" idx="5"/>
          </p:nvPr>
        </p:nvSpPr>
        <p:spPr/>
        <p:txBody>
          <a:bodyPr/>
          <a:lstStyle/>
          <a:p>
            <a:fld id="{F647DE28-7A5A-4D67-B5C3-1626F8D0AE90}" type="slidenum">
              <a:rPr lang="ko-KR" altLang="en-US" smtClean="0"/>
              <a:t>9</a:t>
            </a:fld>
            <a:endParaRPr lang="ko-KR" altLang="en-US"/>
          </a:p>
        </p:txBody>
      </p:sp>
    </p:spTree>
    <p:extLst>
      <p:ext uri="{BB962C8B-B14F-4D97-AF65-F5344CB8AC3E}">
        <p14:creationId xmlns:p14="http://schemas.microsoft.com/office/powerpoint/2010/main" val="82718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60203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과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4" name="내용 개체 틀 3"/>
          <p:cNvSpPr>
            <a:spLocks noGrp="1"/>
          </p:cNvSpPr>
          <p:nvPr>
            <p:ph sz="quarter" idx="10"/>
          </p:nvPr>
        </p:nvSpPr>
        <p:spPr>
          <a:xfrm>
            <a:off x="576263" y="1125538"/>
            <a:ext cx="8856662" cy="511175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98761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Agenda">
    <p:spTree>
      <p:nvGrpSpPr>
        <p:cNvPr id="1" name=""/>
        <p:cNvGrpSpPr/>
        <p:nvPr/>
      </p:nvGrpSpPr>
      <p:grpSpPr>
        <a:xfrm>
          <a:off x="0" y="0"/>
          <a:ext cx="0" cy="0"/>
          <a:chOff x="0" y="0"/>
          <a:chExt cx="0" cy="0"/>
        </a:xfrm>
      </p:grpSpPr>
      <p:pic>
        <p:nvPicPr>
          <p:cNvPr id="3" name="그림 2"/>
          <p:cNvPicPr>
            <a:picLocks noChangeAspect="1"/>
          </p:cNvPicPr>
          <p:nvPr userDrawn="1"/>
        </p:nvPicPr>
        <p:blipFill rotWithShape="1">
          <a:blip r:embed="rId2"/>
          <a:srcRect b="66798"/>
          <a:stretch/>
        </p:blipFill>
        <p:spPr>
          <a:xfrm>
            <a:off x="-1517" y="-297"/>
            <a:ext cx="10083658" cy="2277169"/>
          </a:xfrm>
          <a:prstGeom prst="rect">
            <a:avLst/>
          </a:prstGeom>
        </p:spPr>
      </p:pic>
      <p:sp>
        <p:nvSpPr>
          <p:cNvPr id="2" name="제목 1"/>
          <p:cNvSpPr>
            <a:spLocks noGrp="1"/>
          </p:cNvSpPr>
          <p:nvPr>
            <p:ph type="title" hasCustomPrompt="1"/>
          </p:nvPr>
        </p:nvSpPr>
        <p:spPr>
          <a:xfrm>
            <a:off x="1725631" y="1420069"/>
            <a:ext cx="7851185" cy="615603"/>
          </a:xfrm>
        </p:spPr>
        <p:txBody>
          <a:bodyPr/>
          <a:lstStyle>
            <a:lvl1pPr>
              <a:defRPr>
                <a:solidFill>
                  <a:schemeClr val="tx2"/>
                </a:solidFill>
              </a:defRPr>
            </a:lvl1pPr>
          </a:lstStyle>
          <a:p>
            <a:r>
              <a:rPr lang="ko-KR" altLang="en-US" dirty="0"/>
              <a:t> </a:t>
            </a:r>
            <a:r>
              <a:rPr lang="en-US" altLang="ko-KR" dirty="0"/>
              <a:t>Agenda</a:t>
            </a:r>
            <a:endParaRPr lang="ko-KR" altLang="en-US" dirty="0"/>
          </a:p>
        </p:txBody>
      </p:sp>
      <p:sp>
        <p:nvSpPr>
          <p:cNvPr id="4" name="내용 개체 틀 3"/>
          <p:cNvSpPr>
            <a:spLocks noGrp="1"/>
          </p:cNvSpPr>
          <p:nvPr>
            <p:ph sz="quarter" idx="10"/>
          </p:nvPr>
        </p:nvSpPr>
        <p:spPr>
          <a:xfrm>
            <a:off x="1727943" y="2348880"/>
            <a:ext cx="7704981" cy="3888408"/>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11926746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그림 3"/>
          <p:cNvPicPr>
            <a:picLocks noChangeAspect="1"/>
          </p:cNvPicPr>
          <p:nvPr userDrawn="1"/>
        </p:nvPicPr>
        <p:blipFill>
          <a:blip r:embed="rId5"/>
          <a:stretch>
            <a:fillRect/>
          </a:stretch>
        </p:blipFill>
        <p:spPr>
          <a:xfrm>
            <a:off x="-1517" y="-297"/>
            <a:ext cx="10083658" cy="6858594"/>
          </a:xfrm>
          <a:prstGeom prst="rect">
            <a:avLst/>
          </a:prstGeom>
        </p:spPr>
      </p:pic>
      <p:sp>
        <p:nvSpPr>
          <p:cNvPr id="3" name="TextBox 2"/>
          <p:cNvSpPr txBox="1"/>
          <p:nvPr userDrawn="1"/>
        </p:nvSpPr>
        <p:spPr>
          <a:xfrm>
            <a:off x="4867027" y="6495147"/>
            <a:ext cx="346570" cy="246221"/>
          </a:xfrm>
          <a:prstGeom prst="rect">
            <a:avLst/>
          </a:prstGeom>
          <a:noFill/>
        </p:spPr>
        <p:txBody>
          <a:bodyPr wrap="none" rtlCol="0">
            <a:spAutoFit/>
          </a:bodyPr>
          <a:lstStyle/>
          <a:p>
            <a:pPr algn="ctr"/>
            <a:fld id="{16112852-F243-4FE9-8B94-4E85EA85C777}" type="slidenum">
              <a:rPr lang="ko-KR" altLang="en-US" sz="1000" smtClean="0">
                <a:solidFill>
                  <a:schemeClr val="bg1">
                    <a:lumMod val="75000"/>
                  </a:schemeClr>
                </a:solidFill>
              </a:rPr>
              <a:pPr algn="ctr"/>
              <a:t>‹#›</a:t>
            </a:fld>
            <a:endParaRPr lang="ko-KR" altLang="en-US" sz="1000">
              <a:solidFill>
                <a:schemeClr val="bg1">
                  <a:lumMod val="75000"/>
                </a:schemeClr>
              </a:solidFill>
            </a:endParaRPr>
          </a:p>
        </p:txBody>
      </p:sp>
      <p:pic>
        <p:nvPicPr>
          <p:cNvPr id="7" name="Picture 2" descr="D:\@ 전영주\01_업무\02_편집\03_굿모닝아이텍로고\01_git로고\최종\GIT_국문가로로고png.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2733" y="6533281"/>
            <a:ext cx="1272018" cy="197170"/>
          </a:xfrm>
          <a:prstGeom prst="rect">
            <a:avLst/>
          </a:prstGeom>
          <a:noFill/>
          <a:extLst>
            <a:ext uri="{909E8E84-426E-40DD-AFC4-6F175D3DCCD1}">
              <a14:hiddenFill xmlns:a14="http://schemas.microsoft.com/office/drawing/2010/main">
                <a:solidFill>
                  <a:srgbClr val="FFFFFF"/>
                </a:solidFill>
              </a14:hiddenFill>
            </a:ext>
          </a:extLst>
        </p:spPr>
      </p:pic>
      <p:sp>
        <p:nvSpPr>
          <p:cNvPr id="5" name="제목 개체 틀 4"/>
          <p:cNvSpPr>
            <a:spLocks noGrp="1"/>
          </p:cNvSpPr>
          <p:nvPr>
            <p:ph type="title"/>
          </p:nvPr>
        </p:nvSpPr>
        <p:spPr>
          <a:xfrm>
            <a:off x="575816" y="365125"/>
            <a:ext cx="8856984" cy="615603"/>
          </a:xfrm>
          <a:prstGeom prst="rect">
            <a:avLst/>
          </a:prstGeom>
        </p:spPr>
        <p:txBody>
          <a:bodyPr vert="horz" lIns="91440" tIns="45720" rIns="91440" bIns="45720" rtlCol="0" anchor="ctr">
            <a:noAutofit/>
          </a:bodyPr>
          <a:lstStyle/>
          <a:p>
            <a:r>
              <a:rPr lang="ko-KR" altLang="en-US" dirty="0"/>
              <a:t>마스터 제목 스타일 편집</a:t>
            </a:r>
          </a:p>
        </p:txBody>
      </p:sp>
      <p:sp>
        <p:nvSpPr>
          <p:cNvPr id="10" name="텍스트 개체 틀 9"/>
          <p:cNvSpPr>
            <a:spLocks noGrp="1"/>
          </p:cNvSpPr>
          <p:nvPr>
            <p:ph type="body" idx="1"/>
          </p:nvPr>
        </p:nvSpPr>
        <p:spPr>
          <a:xfrm>
            <a:off x="575816" y="1052736"/>
            <a:ext cx="8856984" cy="5256584"/>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89452934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Lst>
  <p:hf hdr="0" ftr="0" dt="0"/>
  <p:txStyles>
    <p:titleStyle>
      <a:lvl1pPr algn="l" defTabSz="914400" rtl="0" eaLnBrk="1" latinLnBrk="1" hangingPunct="1">
        <a:spcBef>
          <a:spcPct val="0"/>
        </a:spcBef>
        <a:buNone/>
        <a:defRPr sz="2800" b="1" kern="1200">
          <a:solidFill>
            <a:schemeClr val="tx1">
              <a:lumMod val="75000"/>
              <a:lumOff val="25000"/>
            </a:schemeClr>
          </a:solidFill>
          <a:latin typeface="+mn-ea"/>
          <a:ea typeface="+mn-ea"/>
          <a:cs typeface="+mj-cs"/>
        </a:defRPr>
      </a:lvl1pPr>
    </p:titleStyle>
    <p:bodyStyle>
      <a:lvl1pPr marL="0" indent="0" algn="l" defTabSz="914400" rtl="0" eaLnBrk="1" latinLnBrk="1" hangingPunct="1">
        <a:spcBef>
          <a:spcPct val="20000"/>
        </a:spcBef>
        <a:buFont typeface="Arial" pitchFamily="34" charset="0"/>
        <a:buNone/>
        <a:defRPr sz="2000" b="1" kern="1200">
          <a:solidFill>
            <a:schemeClr val="tx1">
              <a:lumMod val="65000"/>
              <a:lumOff val="35000"/>
            </a:schemeClr>
          </a:solidFill>
          <a:latin typeface="+mn-ea"/>
          <a:ea typeface="+mn-ea"/>
          <a:cs typeface="+mn-cs"/>
        </a:defRPr>
      </a:lvl1pPr>
      <a:lvl2pPr marL="446088" indent="-166688" algn="l" defTabSz="914400" rtl="0" eaLnBrk="1" latinLnBrk="1" hangingPunct="1">
        <a:spcBef>
          <a:spcPct val="20000"/>
        </a:spcBef>
        <a:buFont typeface="Wingdings" panose="05000000000000000000" pitchFamily="2" charset="2"/>
        <a:buChar char="§"/>
        <a:defRPr sz="1600" kern="1200">
          <a:solidFill>
            <a:schemeClr val="tx1">
              <a:lumMod val="65000"/>
              <a:lumOff val="35000"/>
            </a:schemeClr>
          </a:solidFill>
          <a:latin typeface="+mn-ea"/>
          <a:ea typeface="+mn-ea"/>
          <a:cs typeface="+mn-cs"/>
        </a:defRPr>
      </a:lvl2pPr>
      <a:lvl3pPr marL="811213" indent="-166688" algn="l" defTabSz="914400" rtl="0" eaLnBrk="1" latinLnBrk="1" hangingPunct="1">
        <a:spcBef>
          <a:spcPct val="20000"/>
        </a:spcBef>
        <a:buFont typeface="Arial" pitchFamily="34" charset="0"/>
        <a:buChar char="•"/>
        <a:defRPr sz="1400" kern="1200">
          <a:solidFill>
            <a:schemeClr val="tx1">
              <a:lumMod val="65000"/>
              <a:lumOff val="35000"/>
            </a:schemeClr>
          </a:solidFill>
          <a:latin typeface="+mn-ea"/>
          <a:ea typeface="+mn-ea"/>
          <a:cs typeface="+mn-cs"/>
        </a:defRPr>
      </a:lvl3pPr>
      <a:lvl4pPr marL="1257300" indent="-155575" algn="l" defTabSz="914400" rtl="0" eaLnBrk="1" latinLnBrk="1" hangingPunct="1">
        <a:spcBef>
          <a:spcPct val="20000"/>
        </a:spcBef>
        <a:buFont typeface="Arial" pitchFamily="34" charset="0"/>
        <a:buChar char="–"/>
        <a:defRPr sz="1200" kern="1200">
          <a:solidFill>
            <a:schemeClr val="tx1">
              <a:lumMod val="65000"/>
              <a:lumOff val="35000"/>
            </a:schemeClr>
          </a:solidFill>
          <a:latin typeface="+mn-ea"/>
          <a:ea typeface="+mn-ea"/>
          <a:cs typeface="+mn-cs"/>
        </a:defRPr>
      </a:lvl4pPr>
      <a:lvl5pPr marL="1611313" indent="-228600" algn="l" defTabSz="914400" rtl="0" eaLnBrk="1" latinLnBrk="1" hangingPunct="1">
        <a:spcBef>
          <a:spcPct val="20000"/>
        </a:spcBef>
        <a:buFont typeface="Arial" pitchFamily="34" charset="0"/>
        <a:buChar char="»"/>
        <a:defRPr sz="1200" kern="1200">
          <a:solidFill>
            <a:schemeClr val="tx1">
              <a:lumMod val="65000"/>
              <a:lumOff val="35000"/>
            </a:schemeClr>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A8E6BE83-7B50-4B49-A438-ACF20821AF7C}"/>
              </a:ext>
            </a:extLst>
          </p:cNvPr>
          <p:cNvSpPr txBox="1">
            <a:spLocks/>
          </p:cNvSpPr>
          <p:nvPr/>
        </p:nvSpPr>
        <p:spPr>
          <a:xfrm>
            <a:off x="575816" y="307489"/>
            <a:ext cx="8856984" cy="615603"/>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b="1" kern="1200">
                <a:solidFill>
                  <a:schemeClr val="tx1">
                    <a:lumMod val="75000"/>
                    <a:lumOff val="25000"/>
                  </a:schemeClr>
                </a:solidFill>
                <a:latin typeface="+mn-ea"/>
                <a:ea typeface="+mn-ea"/>
                <a:cs typeface="+mj-cs"/>
              </a:defRPr>
            </a:lvl1pPr>
          </a:lstStyle>
          <a:p>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1. SCSI Bus Sharing</a:t>
            </a:r>
            <a:endParaRPr lang="en-US" altLang="ko-KR" sz="1700" dirty="0">
              <a:ln w="3175">
                <a:solidFill>
                  <a:schemeClr val="bg1">
                    <a:alpha val="15000"/>
                  </a:schemeClr>
                </a:solidFill>
              </a:ln>
              <a:latin typeface="맑은 고딕" panose="020B0503020000020004" pitchFamily="50" charset="-127"/>
              <a:ea typeface="맑은 고딕" panose="020B0503020000020004" pitchFamily="50" charset="-127"/>
            </a:endParaRPr>
          </a:p>
        </p:txBody>
      </p:sp>
      <p:sp>
        <p:nvSpPr>
          <p:cNvPr id="6" name="TextBox 5">
            <a:extLst>
              <a:ext uri="{FF2B5EF4-FFF2-40B4-BE49-F238E27FC236}">
                <a16:creationId xmlns:a16="http://schemas.microsoft.com/office/drawing/2014/main" id="{850BE39E-D6C2-2EB7-CD67-3571E7686715}"/>
              </a:ext>
            </a:extLst>
          </p:cNvPr>
          <p:cNvSpPr txBox="1"/>
          <p:nvPr/>
        </p:nvSpPr>
        <p:spPr>
          <a:xfrm>
            <a:off x="575816" y="925026"/>
            <a:ext cx="9001000" cy="2492990"/>
          </a:xfrm>
          <a:prstGeom prst="rect">
            <a:avLst/>
          </a:prstGeom>
          <a:noFill/>
        </p:spPr>
        <p:txBody>
          <a:bodyPr wrap="square" rtlCol="0">
            <a:spAutoFit/>
          </a:bodyPr>
          <a:lstStyle/>
          <a:p>
            <a:pPr marL="171450" indent="-171450">
              <a:buFont typeface="Wingdings" panose="05000000000000000000" pitchFamily="2" charset="2"/>
              <a:buChar char="§"/>
            </a:pPr>
            <a:r>
              <a:rPr lang="ko-KR" altLang="en-US" sz="1600" b="1" dirty="0">
                <a:solidFill>
                  <a:srgbClr val="0070C0"/>
                </a:solidFill>
                <a:latin typeface="+mn-ea"/>
              </a:rPr>
              <a:t>옵션</a:t>
            </a:r>
            <a:endParaRPr lang="en-US" altLang="ko-KR" sz="1600" b="1" dirty="0">
              <a:solidFill>
                <a:srgbClr val="0070C0"/>
              </a:solidFill>
              <a:latin typeface="+mn-ea"/>
            </a:endParaRPr>
          </a:p>
          <a:p>
            <a:pPr marL="171450" indent="-171450">
              <a:buFont typeface="Wingdings" panose="05000000000000000000" pitchFamily="2" charset="2"/>
              <a:buChar char="§"/>
            </a:pPr>
            <a:r>
              <a:rPr lang="en-US" altLang="ko-KR" sz="1400" b="1" dirty="0">
                <a:latin typeface="+mn-ea"/>
              </a:rPr>
              <a:t>None</a:t>
            </a:r>
          </a:p>
          <a:p>
            <a:r>
              <a:rPr lang="en-US" altLang="ko-KR" sz="1400" dirty="0">
                <a:latin typeface="+mn-ea"/>
              </a:rPr>
              <a:t>  - VM</a:t>
            </a:r>
            <a:r>
              <a:rPr lang="ko-KR" altLang="en-US" sz="1400" dirty="0">
                <a:latin typeface="+mn-ea"/>
              </a:rPr>
              <a:t>간 가상 디스크 공유 불가</a:t>
            </a:r>
            <a:endParaRPr lang="en-US" altLang="ko-KR" sz="1400" dirty="0">
              <a:latin typeface="+mn-ea"/>
            </a:endParaRPr>
          </a:p>
          <a:p>
            <a:endParaRPr lang="en-US" altLang="ko-KR" sz="1400" dirty="0">
              <a:latin typeface="+mn-ea"/>
            </a:endParaRPr>
          </a:p>
          <a:p>
            <a:pPr marL="171450" indent="-171450">
              <a:buFont typeface="Wingdings" panose="05000000000000000000" pitchFamily="2" charset="2"/>
              <a:buChar char="§"/>
            </a:pPr>
            <a:r>
              <a:rPr lang="en-US" altLang="ko-KR" sz="1400" b="1" dirty="0">
                <a:latin typeface="+mn-ea"/>
              </a:rPr>
              <a:t>Virtual (</a:t>
            </a:r>
            <a:r>
              <a:rPr lang="ko-KR" altLang="en-US" sz="1400" b="1" dirty="0">
                <a:latin typeface="+mn-ea"/>
              </a:rPr>
              <a:t>가상적</a:t>
            </a:r>
            <a:r>
              <a:rPr lang="en-US" altLang="ko-KR" sz="1400" b="1" dirty="0">
                <a:latin typeface="+mn-ea"/>
              </a:rPr>
              <a:t>)</a:t>
            </a:r>
          </a:p>
          <a:p>
            <a:r>
              <a:rPr lang="ko-KR" altLang="en-US" sz="1400" dirty="0">
                <a:latin typeface="+mn-ea"/>
              </a:rPr>
              <a:t>  </a:t>
            </a:r>
            <a:r>
              <a:rPr lang="en-US" altLang="ko-KR" sz="1400" dirty="0">
                <a:latin typeface="+mn-ea"/>
              </a:rPr>
              <a:t>- </a:t>
            </a:r>
            <a:r>
              <a:rPr lang="ko-KR" altLang="en-US" sz="1400" dirty="0">
                <a:latin typeface="+mn-ea"/>
              </a:rPr>
              <a:t>같은</a:t>
            </a:r>
            <a:r>
              <a:rPr lang="en-US" altLang="ko-KR" sz="1400" dirty="0">
                <a:latin typeface="+mn-ea"/>
              </a:rPr>
              <a:t> ESXi </a:t>
            </a:r>
            <a:r>
              <a:rPr lang="ko-KR" altLang="en-US" sz="1400" dirty="0">
                <a:latin typeface="+mn-ea"/>
              </a:rPr>
              <a:t>호스트에 상주하는 </a:t>
            </a:r>
            <a:r>
              <a:rPr lang="en-US" altLang="ko-KR" sz="1400" dirty="0">
                <a:latin typeface="+mn-ea"/>
              </a:rPr>
              <a:t>VM</a:t>
            </a:r>
            <a:r>
              <a:rPr lang="ko-KR" altLang="en-US" sz="1400" dirty="0">
                <a:latin typeface="+mn-ea"/>
              </a:rPr>
              <a:t>간 가상디스크 공유 가능</a:t>
            </a:r>
            <a:endParaRPr lang="en-US" altLang="ko-KR" sz="1400" dirty="0">
              <a:latin typeface="+mn-ea"/>
            </a:endParaRPr>
          </a:p>
          <a:p>
            <a:r>
              <a:rPr lang="en-US" altLang="ko-KR" sz="1400" dirty="0">
                <a:latin typeface="+mn-ea"/>
              </a:rPr>
              <a:t>  - </a:t>
            </a:r>
            <a:r>
              <a:rPr lang="en-US" altLang="ko-KR" sz="1400" dirty="0">
                <a:ln w="3175">
                  <a:solidFill>
                    <a:schemeClr val="bg1">
                      <a:alpha val="15000"/>
                    </a:schemeClr>
                  </a:solidFill>
                </a:ln>
                <a:latin typeface="맑은 고딕" panose="020B0503020000020004" pitchFamily="50" charset="-127"/>
                <a:ea typeface="맑은 고딕" panose="020B0503020000020004" pitchFamily="50" charset="-127"/>
              </a:rPr>
              <a:t>SCSI </a:t>
            </a:r>
            <a:r>
              <a:rPr lang="ko-KR" altLang="en-US" sz="1400" dirty="0">
                <a:ln w="3175">
                  <a:solidFill>
                    <a:schemeClr val="bg1">
                      <a:alpha val="15000"/>
                    </a:schemeClr>
                  </a:solidFill>
                </a:ln>
                <a:latin typeface="맑은 고딕" panose="020B0503020000020004" pitchFamily="50" charset="-127"/>
                <a:ea typeface="맑은 고딕" panose="020B0503020000020004" pitchFamily="50" charset="-127"/>
              </a:rPr>
              <a:t>명령을 </a:t>
            </a:r>
            <a:r>
              <a:rPr lang="en-US" altLang="ko-KR" sz="1400" dirty="0">
                <a:ln w="3175">
                  <a:solidFill>
                    <a:schemeClr val="bg1">
                      <a:alpha val="15000"/>
                    </a:schemeClr>
                  </a:solidFill>
                </a:ln>
                <a:latin typeface="맑은 고딕" panose="020B0503020000020004" pitchFamily="50" charset="-127"/>
                <a:ea typeface="맑은 고딕" panose="020B0503020000020004" pitchFamily="50" charset="-127"/>
              </a:rPr>
              <a:t>VMkernel</a:t>
            </a:r>
            <a:r>
              <a:rPr lang="ko-KR" altLang="en-US" sz="1400" dirty="0">
                <a:ln w="3175">
                  <a:solidFill>
                    <a:schemeClr val="bg1">
                      <a:alpha val="15000"/>
                    </a:schemeClr>
                  </a:solidFill>
                </a:ln>
                <a:latin typeface="맑은 고딕" panose="020B0503020000020004" pitchFamily="50" charset="-127"/>
                <a:ea typeface="맑은 고딕" panose="020B0503020000020004" pitchFamily="50" charset="-127"/>
              </a:rPr>
              <a:t>에서 처리</a:t>
            </a:r>
            <a:endParaRPr lang="en-US" altLang="ko-KR" sz="1400" dirty="0">
              <a:ln w="3175">
                <a:solidFill>
                  <a:schemeClr val="bg1">
                    <a:alpha val="15000"/>
                  </a:schemeClr>
                </a:solidFill>
              </a:ln>
              <a:latin typeface="맑은 고딕" panose="020B0503020000020004" pitchFamily="50" charset="-127"/>
              <a:ea typeface="맑은 고딕" panose="020B0503020000020004" pitchFamily="50" charset="-127"/>
            </a:endParaRPr>
          </a:p>
          <a:p>
            <a:endParaRPr lang="en-US" altLang="ko-KR" sz="1400" dirty="0">
              <a:latin typeface="+mn-ea"/>
            </a:endParaRPr>
          </a:p>
          <a:p>
            <a:pPr marL="171450" indent="-171450">
              <a:buFont typeface="Wingdings" panose="05000000000000000000" pitchFamily="2" charset="2"/>
              <a:buChar char="§"/>
            </a:pPr>
            <a:r>
              <a:rPr lang="en-US" altLang="ko-KR" sz="1400" b="1" dirty="0">
                <a:latin typeface="+mn-ea"/>
              </a:rPr>
              <a:t>Physical (</a:t>
            </a:r>
            <a:r>
              <a:rPr lang="ko-KR" altLang="en-US" sz="1400" b="1" dirty="0">
                <a:latin typeface="+mn-ea"/>
              </a:rPr>
              <a:t>물리적</a:t>
            </a:r>
            <a:r>
              <a:rPr lang="en-US" altLang="ko-KR" sz="1400" b="1" dirty="0">
                <a:latin typeface="+mn-ea"/>
              </a:rPr>
              <a:t>)</a:t>
            </a:r>
          </a:p>
          <a:p>
            <a:r>
              <a:rPr lang="ko-KR" altLang="en-US" sz="1400" dirty="0">
                <a:latin typeface="+mn-ea"/>
              </a:rPr>
              <a:t>  </a:t>
            </a:r>
            <a:r>
              <a:rPr lang="en-US" altLang="ko-KR" sz="1400" dirty="0">
                <a:latin typeface="+mn-ea"/>
              </a:rPr>
              <a:t>- </a:t>
            </a:r>
            <a:r>
              <a:rPr lang="ko-KR" altLang="en-US" sz="1400" dirty="0">
                <a:latin typeface="+mn-ea"/>
              </a:rPr>
              <a:t>모든 </a:t>
            </a:r>
            <a:r>
              <a:rPr lang="en-US" altLang="ko-KR" sz="1400" dirty="0">
                <a:latin typeface="+mn-ea"/>
              </a:rPr>
              <a:t>ESXi </a:t>
            </a:r>
            <a:r>
              <a:rPr lang="ko-KR" altLang="en-US" sz="1400" dirty="0">
                <a:latin typeface="+mn-ea"/>
              </a:rPr>
              <a:t>호스트에 상주하는 </a:t>
            </a:r>
            <a:r>
              <a:rPr lang="en-US" altLang="ko-KR" sz="1400" dirty="0">
                <a:latin typeface="+mn-ea"/>
              </a:rPr>
              <a:t>VM</a:t>
            </a:r>
            <a:r>
              <a:rPr lang="ko-KR" altLang="en-US" sz="1400" dirty="0">
                <a:latin typeface="+mn-ea"/>
              </a:rPr>
              <a:t>간 가상디스크 공유 가능</a:t>
            </a:r>
            <a:endParaRPr lang="en-US" altLang="ko-KR" sz="1400" dirty="0">
              <a:latin typeface="+mn-ea"/>
            </a:endParaRPr>
          </a:p>
          <a:p>
            <a:r>
              <a:rPr lang="en-US" altLang="ko-KR" sz="1400" dirty="0">
                <a:latin typeface="+mn-ea"/>
              </a:rPr>
              <a:t>  - </a:t>
            </a:r>
            <a:r>
              <a:rPr lang="en-US" altLang="ko-KR" sz="1400" dirty="0">
                <a:ln w="3175">
                  <a:solidFill>
                    <a:schemeClr val="bg1">
                      <a:alpha val="15000"/>
                    </a:schemeClr>
                  </a:solidFill>
                </a:ln>
                <a:latin typeface="맑은 고딕" panose="020B0503020000020004" pitchFamily="50" charset="-127"/>
                <a:ea typeface="맑은 고딕" panose="020B0503020000020004" pitchFamily="50" charset="-127"/>
              </a:rPr>
              <a:t>SCSI </a:t>
            </a:r>
            <a:r>
              <a:rPr lang="ko-KR" altLang="en-US" sz="1400" dirty="0">
                <a:ln w="3175">
                  <a:solidFill>
                    <a:schemeClr val="bg1">
                      <a:alpha val="15000"/>
                    </a:schemeClr>
                  </a:solidFill>
                </a:ln>
                <a:latin typeface="맑은 고딕" panose="020B0503020000020004" pitchFamily="50" charset="-127"/>
                <a:ea typeface="맑은 고딕" panose="020B0503020000020004" pitchFamily="50" charset="-127"/>
              </a:rPr>
              <a:t>명령을 </a:t>
            </a:r>
            <a:r>
              <a:rPr lang="en-US" altLang="ko-KR" sz="1400" dirty="0">
                <a:latin typeface="+mn-ea"/>
              </a:rPr>
              <a:t>data</a:t>
            </a:r>
            <a:r>
              <a:rPr lang="ko-KR" altLang="en-US" sz="1400" dirty="0">
                <a:latin typeface="+mn-ea"/>
              </a:rPr>
              <a:t> </a:t>
            </a:r>
            <a:r>
              <a:rPr lang="en-US" altLang="ko-KR" sz="1400" dirty="0">
                <a:latin typeface="+mn-ea"/>
              </a:rPr>
              <a:t>store</a:t>
            </a:r>
            <a:r>
              <a:rPr lang="ko-KR" altLang="en-US" sz="1400" dirty="0">
                <a:latin typeface="+mn-ea"/>
              </a:rPr>
              <a:t>로 사용되는 </a:t>
            </a:r>
            <a:r>
              <a:rPr lang="en-US" altLang="ko-KR" sz="1400" dirty="0">
                <a:latin typeface="+mn-ea"/>
              </a:rPr>
              <a:t>storage </a:t>
            </a:r>
            <a:r>
              <a:rPr lang="ko-KR" altLang="en-US" sz="1400" dirty="0">
                <a:latin typeface="+mn-ea"/>
              </a:rPr>
              <a:t>단에서 처리</a:t>
            </a:r>
            <a:endParaRPr lang="en-US" altLang="ko-KR" sz="1400" dirty="0">
              <a:latin typeface="+mn-ea"/>
            </a:endParaRPr>
          </a:p>
        </p:txBody>
      </p:sp>
      <p:pic>
        <p:nvPicPr>
          <p:cNvPr id="8" name="그림 7">
            <a:extLst>
              <a:ext uri="{FF2B5EF4-FFF2-40B4-BE49-F238E27FC236}">
                <a16:creationId xmlns:a16="http://schemas.microsoft.com/office/drawing/2014/main" id="{E03156F3-2A66-04E2-40B8-298760DA3A20}"/>
              </a:ext>
            </a:extLst>
          </p:cNvPr>
          <p:cNvPicPr>
            <a:picLocks noChangeAspect="1"/>
          </p:cNvPicPr>
          <p:nvPr/>
        </p:nvPicPr>
        <p:blipFill>
          <a:blip r:embed="rId3"/>
          <a:stretch>
            <a:fillRect/>
          </a:stretch>
        </p:blipFill>
        <p:spPr>
          <a:xfrm>
            <a:off x="275793" y="3697238"/>
            <a:ext cx="9529038" cy="2036018"/>
          </a:xfrm>
          <a:prstGeom prst="rect">
            <a:avLst/>
          </a:prstGeom>
        </p:spPr>
      </p:pic>
      <p:sp>
        <p:nvSpPr>
          <p:cNvPr id="9" name="직사각형 8">
            <a:extLst>
              <a:ext uri="{FF2B5EF4-FFF2-40B4-BE49-F238E27FC236}">
                <a16:creationId xmlns:a16="http://schemas.microsoft.com/office/drawing/2014/main" id="{A1C2FD90-81A4-84F8-3704-85EF81D0D3EC}"/>
              </a:ext>
            </a:extLst>
          </p:cNvPr>
          <p:cNvSpPr/>
          <p:nvPr/>
        </p:nvSpPr>
        <p:spPr>
          <a:xfrm>
            <a:off x="4320232" y="4715247"/>
            <a:ext cx="1080120" cy="10180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dirty="0"/>
          </a:p>
        </p:txBody>
      </p:sp>
    </p:spTree>
    <p:extLst>
      <p:ext uri="{BB962C8B-B14F-4D97-AF65-F5344CB8AC3E}">
        <p14:creationId xmlns:p14="http://schemas.microsoft.com/office/powerpoint/2010/main" val="71076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A8E6BE83-7B50-4B49-A438-ACF20821AF7C}"/>
              </a:ext>
            </a:extLst>
          </p:cNvPr>
          <p:cNvSpPr txBox="1">
            <a:spLocks/>
          </p:cNvSpPr>
          <p:nvPr/>
        </p:nvSpPr>
        <p:spPr>
          <a:xfrm>
            <a:off x="575816" y="307489"/>
            <a:ext cx="8856984" cy="615603"/>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b="1" kern="1200">
                <a:solidFill>
                  <a:schemeClr val="tx1">
                    <a:lumMod val="75000"/>
                    <a:lumOff val="25000"/>
                  </a:schemeClr>
                </a:solidFill>
                <a:latin typeface="+mn-ea"/>
                <a:ea typeface="+mn-ea"/>
                <a:cs typeface="+mj-cs"/>
              </a:defRPr>
            </a:lvl1pPr>
          </a:lstStyle>
          <a:p>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1. SCSI sense code in ESXi</a:t>
            </a:r>
          </a:p>
        </p:txBody>
      </p:sp>
      <p:sp>
        <p:nvSpPr>
          <p:cNvPr id="10" name="TextBox 9">
            <a:extLst>
              <a:ext uri="{FF2B5EF4-FFF2-40B4-BE49-F238E27FC236}">
                <a16:creationId xmlns:a16="http://schemas.microsoft.com/office/drawing/2014/main" id="{CB4CCB39-F623-D0E9-3D85-EA5BA8C88746}"/>
              </a:ext>
            </a:extLst>
          </p:cNvPr>
          <p:cNvSpPr txBox="1"/>
          <p:nvPr/>
        </p:nvSpPr>
        <p:spPr>
          <a:xfrm>
            <a:off x="575816" y="925026"/>
            <a:ext cx="9001000" cy="5724644"/>
          </a:xfrm>
          <a:prstGeom prst="rect">
            <a:avLst/>
          </a:prstGeom>
          <a:noFill/>
        </p:spPr>
        <p:txBody>
          <a:bodyPr wrap="square" rtlCol="0">
            <a:spAutoFit/>
          </a:bodyPr>
          <a:lstStyle/>
          <a:p>
            <a:pPr marL="171450" indent="-171450">
              <a:buFont typeface="Wingdings" panose="05000000000000000000" pitchFamily="2" charset="2"/>
              <a:buChar char="§"/>
            </a:pPr>
            <a:r>
              <a:rPr lang="ko-KR" altLang="en-US" sz="1600" b="1" dirty="0">
                <a:solidFill>
                  <a:srgbClr val="0070C0"/>
                </a:solidFill>
                <a:latin typeface="+mn-ea"/>
              </a:rPr>
              <a:t>결과 값 예시</a:t>
            </a:r>
            <a:endParaRPr lang="en-US" altLang="ko-KR" sz="1600" b="1" dirty="0">
              <a:solidFill>
                <a:srgbClr val="0070C0"/>
              </a:solidFill>
              <a:latin typeface="+mn-ea"/>
            </a:endParaRPr>
          </a:p>
          <a:p>
            <a:pPr marL="171450" indent="-171450">
              <a:buFont typeface="Wingdings" panose="05000000000000000000" pitchFamily="2" charset="2"/>
              <a:buChar char="§"/>
            </a:pPr>
            <a:r>
              <a:rPr lang="ko-KR" altLang="en-US" sz="1400" dirty="0" err="1">
                <a:latin typeface="+mn-ea"/>
              </a:rPr>
              <a:t>자주나오는</a:t>
            </a:r>
            <a:r>
              <a:rPr lang="ko-KR" altLang="en-US" sz="1400" dirty="0">
                <a:latin typeface="+mn-ea"/>
              </a:rPr>
              <a:t> 값</a:t>
            </a:r>
            <a:endParaRPr lang="en-US" altLang="ko-KR" sz="1400" dirty="0">
              <a:latin typeface="+mn-ea"/>
            </a:endParaRPr>
          </a:p>
          <a:p>
            <a:pPr marL="171450" indent="-171450">
              <a:buFont typeface="Wingdings" panose="05000000000000000000" pitchFamily="2" charset="2"/>
              <a:buChar char="§"/>
            </a:pPr>
            <a:r>
              <a:rPr lang="pt-BR" altLang="ko-KR" sz="1400" dirty="0">
                <a:latin typeface="+mn-ea"/>
              </a:rPr>
              <a:t>failed : </a:t>
            </a:r>
            <a:r>
              <a:rPr lang="pt-BR" altLang="ko-KR" sz="1400" b="1" dirty="0">
                <a:latin typeface="+mn-ea"/>
              </a:rPr>
              <a:t>H:0x0 D:0x2 P:0x0</a:t>
            </a:r>
            <a:r>
              <a:rPr lang="pt-BR" altLang="ko-KR" sz="1400" dirty="0">
                <a:latin typeface="+mn-ea"/>
              </a:rPr>
              <a:t> </a:t>
            </a:r>
            <a:r>
              <a:rPr lang="en-US" altLang="ko-KR" sz="1400" dirty="0">
                <a:latin typeface="+mn-ea"/>
              </a:rPr>
              <a:t>Valid sense </a:t>
            </a:r>
            <a:r>
              <a:rPr lang="en-US" altLang="ko-KR" sz="1400" b="1" dirty="0">
                <a:latin typeface="+mn-ea"/>
              </a:rPr>
              <a:t>code</a:t>
            </a:r>
            <a:r>
              <a:rPr lang="pt-BR" altLang="ko-KR" sz="1400" b="1" dirty="0">
                <a:latin typeface="+mn-ea"/>
              </a:rPr>
              <a:t> </a:t>
            </a:r>
            <a:r>
              <a:rPr lang="en-US" altLang="ko-KR" sz="1400" b="1" dirty="0">
                <a:latin typeface="+mn-ea"/>
              </a:rPr>
              <a:t>0x5 0x25 0x0</a:t>
            </a:r>
            <a:r>
              <a:rPr lang="en-US" altLang="ko-KR" sz="1400" dirty="0">
                <a:latin typeface="+mn-ea"/>
              </a:rPr>
              <a:t> </a:t>
            </a:r>
            <a:r>
              <a:rPr lang="en-US" altLang="ko-KR" sz="1400" b="1" dirty="0">
                <a:latin typeface="+mn-ea"/>
              </a:rPr>
              <a:t>or</a:t>
            </a:r>
            <a:r>
              <a:rPr lang="ko-KR" altLang="en-US" sz="1400" b="1" dirty="0">
                <a:latin typeface="+mn-ea"/>
              </a:rPr>
              <a:t> </a:t>
            </a:r>
            <a:r>
              <a:rPr lang="en-US" altLang="ko-KR" sz="1400" b="1" dirty="0">
                <a:latin typeface="+mn-ea"/>
              </a:rPr>
              <a:t>0x5 0x68 0x0 </a:t>
            </a:r>
            <a:r>
              <a:rPr lang="en-US" altLang="ko-KR" sz="1400" dirty="0">
                <a:latin typeface="+mn-ea"/>
              </a:rPr>
              <a:t>=&gt;</a:t>
            </a:r>
            <a:r>
              <a:rPr lang="ko-KR" altLang="en-US" sz="1400" dirty="0">
                <a:latin typeface="+mn-ea"/>
              </a:rPr>
              <a:t> </a:t>
            </a:r>
            <a:r>
              <a:rPr lang="en-US" altLang="ko-KR" sz="1400" dirty="0">
                <a:latin typeface="+mn-ea"/>
              </a:rPr>
              <a:t>PDL or</a:t>
            </a:r>
            <a:r>
              <a:rPr lang="ko-KR" altLang="en-US" sz="1400" dirty="0">
                <a:latin typeface="+mn-ea"/>
              </a:rPr>
              <a:t> </a:t>
            </a:r>
            <a:r>
              <a:rPr lang="en-US" altLang="ko-KR" sz="1400" dirty="0">
                <a:latin typeface="+mn-ea"/>
              </a:rPr>
              <a:t>APD</a:t>
            </a:r>
          </a:p>
          <a:p>
            <a:endParaRPr lang="en-US" altLang="ko-KR" sz="1400" dirty="0">
              <a:latin typeface="+mn-ea"/>
            </a:endParaRPr>
          </a:p>
          <a:p>
            <a:pPr marL="171450" indent="-171450">
              <a:buFont typeface="Wingdings" panose="05000000000000000000" pitchFamily="2" charset="2"/>
              <a:buChar char="§"/>
            </a:pPr>
            <a:r>
              <a:rPr lang="en-US" altLang="ko-KR" sz="1400" b="1" dirty="0">
                <a:latin typeface="+mn-ea"/>
              </a:rPr>
              <a:t>H:0x0 – </a:t>
            </a:r>
            <a:r>
              <a:rPr lang="ko-KR" altLang="en-US" sz="1400" b="1" dirty="0" err="1">
                <a:latin typeface="+mn-ea"/>
              </a:rPr>
              <a:t>에러없음</a:t>
            </a:r>
            <a:endParaRPr lang="ko-KR" altLang="en-US" sz="1400" b="1" dirty="0">
              <a:latin typeface="+mn-ea"/>
            </a:endParaRPr>
          </a:p>
          <a:p>
            <a:pPr marL="171450" indent="-171450">
              <a:buFont typeface="Wingdings" panose="05000000000000000000" pitchFamily="2" charset="2"/>
              <a:buChar char="§"/>
            </a:pPr>
            <a:r>
              <a:rPr lang="en-US" altLang="ko-KR" sz="1400" b="1" dirty="0">
                <a:latin typeface="+mn-ea"/>
              </a:rPr>
              <a:t>H:0x1 – </a:t>
            </a:r>
            <a:r>
              <a:rPr lang="ko-KR" altLang="en-US" sz="1400" b="1" dirty="0">
                <a:latin typeface="+mn-ea"/>
              </a:rPr>
              <a:t>스토리지로의 커넥션이 없음</a:t>
            </a:r>
          </a:p>
          <a:p>
            <a:pPr marL="171450" indent="-171450">
              <a:buFont typeface="Wingdings" panose="05000000000000000000" pitchFamily="2" charset="2"/>
              <a:buChar char="§"/>
            </a:pPr>
            <a:r>
              <a:rPr lang="en-US" altLang="ko-KR" sz="1400" dirty="0">
                <a:latin typeface="+mn-ea"/>
              </a:rPr>
              <a:t>H:0x2 – Bus </a:t>
            </a:r>
            <a:r>
              <a:rPr lang="ko-KR" altLang="en-US" sz="1400" dirty="0">
                <a:latin typeface="+mn-ea"/>
              </a:rPr>
              <a:t>의 상태가 </a:t>
            </a:r>
            <a:r>
              <a:rPr lang="en-US" altLang="ko-KR" sz="1400" dirty="0">
                <a:latin typeface="+mn-ea"/>
              </a:rPr>
              <a:t>Busy </a:t>
            </a:r>
            <a:r>
              <a:rPr lang="ko-KR" altLang="en-US" sz="1400" dirty="0">
                <a:latin typeface="+mn-ea"/>
              </a:rPr>
              <a:t>함</a:t>
            </a:r>
          </a:p>
          <a:p>
            <a:pPr marL="171450" indent="-171450">
              <a:buFont typeface="Wingdings" panose="05000000000000000000" pitchFamily="2" charset="2"/>
              <a:buChar char="§"/>
            </a:pPr>
            <a:r>
              <a:rPr lang="en-US" altLang="ko-KR" sz="1400" b="1" dirty="0">
                <a:latin typeface="+mn-ea"/>
              </a:rPr>
              <a:t>H:0x3 – Timed Out</a:t>
            </a:r>
          </a:p>
          <a:p>
            <a:pPr marL="171450" indent="-171450">
              <a:buFont typeface="Wingdings" panose="05000000000000000000" pitchFamily="2" charset="2"/>
              <a:buChar char="§"/>
            </a:pPr>
            <a:r>
              <a:rPr lang="en-US" altLang="ko-KR" sz="1400" dirty="0">
                <a:latin typeface="+mn-ea"/>
              </a:rPr>
              <a:t>H:0x4 – Bad Target </a:t>
            </a:r>
            <a:r>
              <a:rPr lang="ko-KR" altLang="en-US" sz="1400" dirty="0">
                <a:latin typeface="+mn-ea"/>
              </a:rPr>
              <a:t>아마도</a:t>
            </a:r>
            <a:r>
              <a:rPr lang="en-US" altLang="ko-KR" sz="1400" dirty="0">
                <a:latin typeface="+mn-ea"/>
              </a:rPr>
              <a:t>, </a:t>
            </a:r>
            <a:r>
              <a:rPr lang="ko-KR" altLang="en-US" sz="1400" dirty="0">
                <a:latin typeface="+mn-ea"/>
              </a:rPr>
              <a:t>디바이스가 응답을 하지 않음</a:t>
            </a:r>
            <a:r>
              <a:rPr lang="en-US" altLang="ko-KR" sz="1400" dirty="0">
                <a:latin typeface="+mn-ea"/>
              </a:rPr>
              <a:t>.</a:t>
            </a:r>
          </a:p>
          <a:p>
            <a:pPr marL="171450" indent="-171450">
              <a:buFont typeface="Wingdings" panose="05000000000000000000" pitchFamily="2" charset="2"/>
              <a:buChar char="§"/>
            </a:pPr>
            <a:r>
              <a:rPr lang="en-US" altLang="ko-KR" sz="1400" b="1" dirty="0">
                <a:latin typeface="+mn-ea"/>
              </a:rPr>
              <a:t>H:0x5 – Abort </a:t>
            </a:r>
          </a:p>
          <a:p>
            <a:pPr marL="171450" indent="-171450">
              <a:buFont typeface="Wingdings" panose="05000000000000000000" pitchFamily="2" charset="2"/>
              <a:buChar char="§"/>
            </a:pPr>
            <a:r>
              <a:rPr lang="en-US" altLang="ko-KR" sz="1400" dirty="0">
                <a:latin typeface="+mn-ea"/>
              </a:rPr>
              <a:t>H:0x6 – Parity Error (</a:t>
            </a:r>
            <a:r>
              <a:rPr lang="ko-KR" altLang="en-US" sz="1400" dirty="0">
                <a:latin typeface="+mn-ea"/>
              </a:rPr>
              <a:t>케이블 등의 </a:t>
            </a:r>
            <a:r>
              <a:rPr lang="en-US" altLang="ko-KR" sz="1400" dirty="0">
                <a:latin typeface="+mn-ea"/>
              </a:rPr>
              <a:t>Physical </a:t>
            </a:r>
            <a:r>
              <a:rPr lang="ko-KR" altLang="en-US" sz="1400" dirty="0">
                <a:latin typeface="+mn-ea"/>
              </a:rPr>
              <a:t>문제일 가능성이 있음</a:t>
            </a:r>
            <a:r>
              <a:rPr lang="en-US" altLang="ko-KR" sz="1400" dirty="0">
                <a:latin typeface="+mn-ea"/>
              </a:rPr>
              <a:t>)</a:t>
            </a:r>
          </a:p>
          <a:p>
            <a:pPr marL="171450" indent="-171450">
              <a:buFont typeface="Wingdings" panose="05000000000000000000" pitchFamily="2" charset="2"/>
              <a:buChar char="§"/>
            </a:pPr>
            <a:r>
              <a:rPr lang="en-US" altLang="ko-KR" sz="1400" dirty="0">
                <a:latin typeface="+mn-ea"/>
              </a:rPr>
              <a:t>H:0x7 – HBA </a:t>
            </a:r>
            <a:r>
              <a:rPr lang="ko-KR" altLang="en-US" sz="1400" dirty="0">
                <a:latin typeface="+mn-ea"/>
              </a:rPr>
              <a:t>의 </a:t>
            </a:r>
            <a:r>
              <a:rPr lang="en-US" altLang="ko-KR" sz="1400" dirty="0">
                <a:latin typeface="+mn-ea"/>
              </a:rPr>
              <a:t>Internal Error</a:t>
            </a:r>
          </a:p>
          <a:p>
            <a:pPr marL="171450" indent="-171450">
              <a:buFont typeface="Wingdings" panose="05000000000000000000" pitchFamily="2" charset="2"/>
              <a:buChar char="§"/>
            </a:pPr>
            <a:r>
              <a:rPr lang="en-US" altLang="ko-KR" sz="1400" b="1" dirty="0">
                <a:latin typeface="+mn-ea"/>
              </a:rPr>
              <a:t>H:0x8 – Reset</a:t>
            </a:r>
          </a:p>
          <a:p>
            <a:pPr marL="171450" indent="-171450">
              <a:buFont typeface="Wingdings" panose="05000000000000000000" pitchFamily="2" charset="2"/>
              <a:buChar char="§"/>
            </a:pPr>
            <a:r>
              <a:rPr lang="en-US" altLang="ko-KR" sz="1400" dirty="0">
                <a:latin typeface="+mn-ea"/>
              </a:rPr>
              <a:t>H:0x9 – </a:t>
            </a:r>
            <a:r>
              <a:rPr lang="ko-KR" altLang="en-US" sz="1400" dirty="0">
                <a:latin typeface="+mn-ea"/>
              </a:rPr>
              <a:t>예상치 못한 </a:t>
            </a:r>
            <a:r>
              <a:rPr lang="en-US" altLang="ko-KR" sz="1400" dirty="0">
                <a:latin typeface="+mn-ea"/>
              </a:rPr>
              <a:t>interrupt </a:t>
            </a:r>
            <a:r>
              <a:rPr lang="ko-KR" altLang="en-US" sz="1400" dirty="0">
                <a:latin typeface="+mn-ea"/>
              </a:rPr>
              <a:t>발생</a:t>
            </a:r>
          </a:p>
          <a:p>
            <a:pPr marL="171450" indent="-171450">
              <a:buFont typeface="Wingdings" panose="05000000000000000000" pitchFamily="2" charset="2"/>
              <a:buChar char="§"/>
            </a:pPr>
            <a:r>
              <a:rPr lang="en-US" altLang="ko-KR" sz="1400" dirty="0">
                <a:latin typeface="+mn-ea"/>
              </a:rPr>
              <a:t>H:0xa – Force command Past mid-layer</a:t>
            </a:r>
          </a:p>
          <a:p>
            <a:pPr marL="171450" indent="-171450">
              <a:buFont typeface="Wingdings" panose="05000000000000000000" pitchFamily="2" charset="2"/>
              <a:buChar char="§"/>
            </a:pPr>
            <a:r>
              <a:rPr lang="en-US" altLang="ko-KR" sz="1400" b="1" dirty="0">
                <a:latin typeface="+mn-ea"/>
              </a:rPr>
              <a:t>H:0xb – Driver </a:t>
            </a:r>
            <a:r>
              <a:rPr lang="ko-KR" altLang="en-US" sz="1400" b="1" dirty="0">
                <a:latin typeface="+mn-ea"/>
              </a:rPr>
              <a:t>단에서 </a:t>
            </a:r>
            <a:r>
              <a:rPr lang="en-US" altLang="ko-KR" sz="1400" b="1" dirty="0">
                <a:latin typeface="+mn-ea"/>
              </a:rPr>
              <a:t>Retry </a:t>
            </a:r>
            <a:r>
              <a:rPr lang="ko-KR" altLang="en-US" sz="1400" b="1" dirty="0">
                <a:latin typeface="+mn-ea"/>
              </a:rPr>
              <a:t>시도</a:t>
            </a:r>
            <a:endParaRPr lang="en-US" altLang="ko-KR" sz="1400" b="1" dirty="0">
              <a:latin typeface="+mn-ea"/>
            </a:endParaRPr>
          </a:p>
          <a:p>
            <a:pPr marL="171450" indent="-171450">
              <a:buFont typeface="Wingdings" panose="05000000000000000000" pitchFamily="2" charset="2"/>
              <a:buChar char="§"/>
            </a:pPr>
            <a:endParaRPr lang="ko-KR" altLang="en-US" sz="1400" dirty="0">
              <a:latin typeface="+mn-ea"/>
            </a:endParaRPr>
          </a:p>
          <a:p>
            <a:pPr marL="171450" indent="-171450">
              <a:buFont typeface="Wingdings" panose="05000000000000000000" pitchFamily="2" charset="2"/>
              <a:buChar char="§"/>
            </a:pPr>
            <a:r>
              <a:rPr lang="en-US" altLang="ko-KR" sz="1400" b="1" dirty="0">
                <a:latin typeface="+mn-ea"/>
              </a:rPr>
              <a:t>D:0x0 – </a:t>
            </a:r>
            <a:r>
              <a:rPr lang="ko-KR" altLang="en-US" sz="1400" b="1" dirty="0" err="1">
                <a:latin typeface="+mn-ea"/>
              </a:rPr>
              <a:t>에러없음</a:t>
            </a:r>
            <a:endParaRPr lang="ko-KR" altLang="en-US" sz="1400" b="1" dirty="0">
              <a:latin typeface="+mn-ea"/>
            </a:endParaRPr>
          </a:p>
          <a:p>
            <a:pPr marL="171450" indent="-171450">
              <a:buFont typeface="Wingdings" panose="05000000000000000000" pitchFamily="2" charset="2"/>
              <a:buChar char="§"/>
            </a:pPr>
            <a:r>
              <a:rPr lang="en-US" altLang="ko-KR" sz="1400" b="1" dirty="0">
                <a:latin typeface="+mn-ea"/>
              </a:rPr>
              <a:t>D:0x2 – </a:t>
            </a:r>
            <a:r>
              <a:rPr lang="ko-KR" altLang="en-US" sz="1400" b="1" dirty="0">
                <a:latin typeface="+mn-ea"/>
              </a:rPr>
              <a:t>컨디션 체크</a:t>
            </a:r>
          </a:p>
          <a:p>
            <a:pPr marL="171450" indent="-171450">
              <a:buFont typeface="Wingdings" panose="05000000000000000000" pitchFamily="2" charset="2"/>
              <a:buChar char="§"/>
            </a:pPr>
            <a:r>
              <a:rPr lang="en-US" altLang="ko-KR" sz="1400" dirty="0">
                <a:latin typeface="+mn-ea"/>
              </a:rPr>
              <a:t>D:0x4 – Condition Met</a:t>
            </a:r>
          </a:p>
          <a:p>
            <a:pPr marL="171450" indent="-171450">
              <a:buFont typeface="Wingdings" panose="05000000000000000000" pitchFamily="2" charset="2"/>
              <a:buChar char="§"/>
            </a:pPr>
            <a:r>
              <a:rPr lang="en-US" altLang="ko-KR" sz="1400" dirty="0">
                <a:latin typeface="+mn-ea"/>
              </a:rPr>
              <a:t>D:0x8 – Busy </a:t>
            </a:r>
          </a:p>
          <a:p>
            <a:pPr marL="171450" indent="-171450">
              <a:buFont typeface="Wingdings" panose="05000000000000000000" pitchFamily="2" charset="2"/>
              <a:buChar char="§"/>
            </a:pPr>
            <a:r>
              <a:rPr lang="en-US" altLang="ko-KR" sz="1400" b="1" dirty="0">
                <a:latin typeface="+mn-ea"/>
              </a:rPr>
              <a:t>D:0x18 – Reservation Conflict</a:t>
            </a:r>
          </a:p>
          <a:p>
            <a:pPr marL="171450" indent="-171450">
              <a:buFont typeface="Wingdings" panose="05000000000000000000" pitchFamily="2" charset="2"/>
              <a:buChar char="§"/>
            </a:pPr>
            <a:r>
              <a:rPr lang="en-US" altLang="ko-KR" sz="1400" dirty="0">
                <a:latin typeface="+mn-ea"/>
              </a:rPr>
              <a:t>D:0x28 – TASK SET FULL</a:t>
            </a:r>
          </a:p>
          <a:p>
            <a:pPr marL="171450" indent="-171450">
              <a:buFont typeface="Wingdings" panose="05000000000000000000" pitchFamily="2" charset="2"/>
              <a:buChar char="§"/>
            </a:pPr>
            <a:r>
              <a:rPr lang="en-US" altLang="ko-KR" sz="1400" dirty="0">
                <a:latin typeface="+mn-ea"/>
              </a:rPr>
              <a:t>D:0x30 – ACA Active</a:t>
            </a:r>
          </a:p>
          <a:p>
            <a:pPr marL="171450" indent="-171450">
              <a:buFont typeface="Wingdings" panose="05000000000000000000" pitchFamily="2" charset="2"/>
              <a:buChar char="§"/>
            </a:pPr>
            <a:r>
              <a:rPr lang="en-US" altLang="ko-KR" sz="1400" dirty="0">
                <a:latin typeface="+mn-ea"/>
              </a:rPr>
              <a:t>D:0x40 – Task </a:t>
            </a:r>
            <a:r>
              <a:rPr lang="en-US" altLang="ko-KR" sz="1400" dirty="0" err="1">
                <a:latin typeface="+mn-ea"/>
              </a:rPr>
              <a:t>Abortv</a:t>
            </a:r>
            <a:endParaRPr lang="en-US" altLang="ko-KR" sz="1400" dirty="0">
              <a:latin typeface="+mn-ea"/>
            </a:endParaRPr>
          </a:p>
        </p:txBody>
      </p:sp>
    </p:spTree>
    <p:extLst>
      <p:ext uri="{BB962C8B-B14F-4D97-AF65-F5344CB8AC3E}">
        <p14:creationId xmlns:p14="http://schemas.microsoft.com/office/powerpoint/2010/main" val="5740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A8E6BE83-7B50-4B49-A438-ACF20821AF7C}"/>
              </a:ext>
            </a:extLst>
          </p:cNvPr>
          <p:cNvSpPr txBox="1">
            <a:spLocks/>
          </p:cNvSpPr>
          <p:nvPr/>
        </p:nvSpPr>
        <p:spPr>
          <a:xfrm>
            <a:off x="575816" y="307489"/>
            <a:ext cx="8856984" cy="615603"/>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b="1" kern="1200">
                <a:solidFill>
                  <a:schemeClr val="tx1">
                    <a:lumMod val="75000"/>
                    <a:lumOff val="25000"/>
                  </a:schemeClr>
                </a:solidFill>
                <a:latin typeface="+mn-ea"/>
                <a:ea typeface="+mn-ea"/>
                <a:cs typeface="+mj-cs"/>
              </a:defRPr>
            </a:lvl1pPr>
          </a:lstStyle>
          <a:p>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1. SCSI Bus Sharing</a:t>
            </a:r>
            <a:endParaRPr lang="en-US" altLang="ko-KR" sz="1700" dirty="0">
              <a:ln w="3175">
                <a:solidFill>
                  <a:schemeClr val="bg1">
                    <a:alpha val="15000"/>
                  </a:schemeClr>
                </a:solidFill>
              </a:ln>
              <a:latin typeface="맑은 고딕" panose="020B0503020000020004" pitchFamily="50" charset="-127"/>
              <a:ea typeface="맑은 고딕" panose="020B0503020000020004" pitchFamily="50" charset="-127"/>
            </a:endParaRPr>
          </a:p>
        </p:txBody>
      </p:sp>
      <p:sp>
        <p:nvSpPr>
          <p:cNvPr id="4" name="원통형 3">
            <a:extLst>
              <a:ext uri="{FF2B5EF4-FFF2-40B4-BE49-F238E27FC236}">
                <a16:creationId xmlns:a16="http://schemas.microsoft.com/office/drawing/2014/main" id="{A5FDAAC8-E429-D8C4-A88D-6B69964AD97F}"/>
              </a:ext>
            </a:extLst>
          </p:cNvPr>
          <p:cNvSpPr/>
          <p:nvPr/>
        </p:nvSpPr>
        <p:spPr>
          <a:xfrm>
            <a:off x="3282886" y="3679946"/>
            <a:ext cx="3420004" cy="2629374"/>
          </a:xfrm>
          <a:prstGeom prst="can">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t>Data store</a:t>
            </a:r>
          </a:p>
          <a:p>
            <a:endParaRPr lang="en-US" altLang="ko-KR" sz="1600" b="1" dirty="0"/>
          </a:p>
          <a:p>
            <a:endParaRPr lang="en-US" altLang="ko-KR" sz="1600" b="1" dirty="0"/>
          </a:p>
          <a:p>
            <a:endParaRPr lang="en-US" altLang="ko-KR" sz="1600" b="1" dirty="0"/>
          </a:p>
          <a:p>
            <a:endParaRPr lang="en-US" altLang="ko-KR" sz="1600" b="1" dirty="0"/>
          </a:p>
          <a:p>
            <a:endParaRPr lang="en-US" altLang="ko-KR" sz="1600" b="1" dirty="0"/>
          </a:p>
          <a:p>
            <a:pPr algn="ctr"/>
            <a:endParaRPr lang="en-US" altLang="ko-KR" sz="1600" b="1" dirty="0"/>
          </a:p>
          <a:p>
            <a:pPr algn="ctr"/>
            <a:endParaRPr lang="en-US" altLang="ko-KR" sz="1600" b="1" dirty="0"/>
          </a:p>
          <a:p>
            <a:pPr algn="ctr"/>
            <a:endParaRPr lang="en-US" altLang="ko-KR" sz="1600" b="1" dirty="0"/>
          </a:p>
          <a:p>
            <a:pPr algn="ctr"/>
            <a:endParaRPr lang="en-US" altLang="ko-KR" sz="1600" b="1" dirty="0"/>
          </a:p>
          <a:p>
            <a:pPr algn="ctr"/>
            <a:endParaRPr lang="en-US" altLang="ko-KR" sz="1600" b="1" dirty="0"/>
          </a:p>
        </p:txBody>
      </p:sp>
      <p:sp>
        <p:nvSpPr>
          <p:cNvPr id="11" name="직사각형 10">
            <a:extLst>
              <a:ext uri="{FF2B5EF4-FFF2-40B4-BE49-F238E27FC236}">
                <a16:creationId xmlns:a16="http://schemas.microsoft.com/office/drawing/2014/main" id="{6B4497C1-F139-E4F3-391E-30309C27CB0D}"/>
              </a:ext>
            </a:extLst>
          </p:cNvPr>
          <p:cNvSpPr/>
          <p:nvPr/>
        </p:nvSpPr>
        <p:spPr>
          <a:xfrm>
            <a:off x="3403532" y="1628800"/>
            <a:ext cx="720080" cy="808725"/>
          </a:xfrm>
          <a:prstGeom prst="rect">
            <a:avLst/>
          </a:prstGeom>
          <a:solidFill>
            <a:schemeClr val="tx2">
              <a:lumMod val="20000"/>
              <a:lumOff val="8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a:t>
            </a:r>
          </a:p>
        </p:txBody>
      </p:sp>
      <p:sp>
        <p:nvSpPr>
          <p:cNvPr id="13" name="직사각형 12">
            <a:extLst>
              <a:ext uri="{FF2B5EF4-FFF2-40B4-BE49-F238E27FC236}">
                <a16:creationId xmlns:a16="http://schemas.microsoft.com/office/drawing/2014/main" id="{BF06C0B3-733E-31AB-D17D-76E089581318}"/>
              </a:ext>
            </a:extLst>
          </p:cNvPr>
          <p:cNvSpPr/>
          <p:nvPr/>
        </p:nvSpPr>
        <p:spPr>
          <a:xfrm>
            <a:off x="4032334" y="4796904"/>
            <a:ext cx="1921108" cy="864344"/>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a:t>공유 </a:t>
            </a:r>
            <a:r>
              <a:rPr lang="en-US" altLang="ko-KR" sz="1600" b="1" dirty="0"/>
              <a:t>.vmdk</a:t>
            </a:r>
            <a:r>
              <a:rPr lang="ko-KR" altLang="en-US" sz="1600" b="1" dirty="0"/>
              <a:t> 파일</a:t>
            </a:r>
          </a:p>
        </p:txBody>
      </p:sp>
      <p:sp>
        <p:nvSpPr>
          <p:cNvPr id="3" name="직사각형 2">
            <a:extLst>
              <a:ext uri="{FF2B5EF4-FFF2-40B4-BE49-F238E27FC236}">
                <a16:creationId xmlns:a16="http://schemas.microsoft.com/office/drawing/2014/main" id="{1A41D116-0C8D-334B-7312-B915A678F46E}"/>
              </a:ext>
            </a:extLst>
          </p:cNvPr>
          <p:cNvSpPr/>
          <p:nvPr/>
        </p:nvSpPr>
        <p:spPr>
          <a:xfrm>
            <a:off x="5583852" y="1628800"/>
            <a:ext cx="720080" cy="808725"/>
          </a:xfrm>
          <a:prstGeom prst="rect">
            <a:avLst/>
          </a:prstGeom>
          <a:solidFill>
            <a:schemeClr val="tx2">
              <a:lumMod val="20000"/>
              <a:lumOff val="8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a:t>
            </a:r>
          </a:p>
        </p:txBody>
      </p:sp>
      <p:sp>
        <p:nvSpPr>
          <p:cNvPr id="2" name="직사각형 1">
            <a:extLst>
              <a:ext uri="{FF2B5EF4-FFF2-40B4-BE49-F238E27FC236}">
                <a16:creationId xmlns:a16="http://schemas.microsoft.com/office/drawing/2014/main" id="{C660AF2D-54A7-B7FA-5835-B7313F6A3B04}"/>
              </a:ext>
            </a:extLst>
          </p:cNvPr>
          <p:cNvSpPr/>
          <p:nvPr/>
        </p:nvSpPr>
        <p:spPr>
          <a:xfrm>
            <a:off x="3282887" y="2728157"/>
            <a:ext cx="3420004" cy="571110"/>
          </a:xfrm>
          <a:prstGeom prst="rect">
            <a:avLst/>
          </a:prstGeom>
          <a:solidFill>
            <a:srgbClr val="7ABC3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t> ESXi 1</a:t>
            </a:r>
            <a:endParaRPr lang="ko-KR" altLang="en-US" sz="1600" b="1" dirty="0"/>
          </a:p>
        </p:txBody>
      </p:sp>
      <p:sp>
        <p:nvSpPr>
          <p:cNvPr id="6" name="TextBox 5">
            <a:extLst>
              <a:ext uri="{FF2B5EF4-FFF2-40B4-BE49-F238E27FC236}">
                <a16:creationId xmlns:a16="http://schemas.microsoft.com/office/drawing/2014/main" id="{850BE39E-D6C2-2EB7-CD67-3571E7686715}"/>
              </a:ext>
            </a:extLst>
          </p:cNvPr>
          <p:cNvSpPr txBox="1"/>
          <p:nvPr/>
        </p:nvSpPr>
        <p:spPr>
          <a:xfrm>
            <a:off x="575816" y="925026"/>
            <a:ext cx="9001000" cy="553998"/>
          </a:xfrm>
          <a:prstGeom prst="rect">
            <a:avLst/>
          </a:prstGeom>
          <a:noFill/>
        </p:spPr>
        <p:txBody>
          <a:bodyPr wrap="square" rtlCol="0">
            <a:spAutoFit/>
          </a:bodyPr>
          <a:lstStyle/>
          <a:p>
            <a:pPr marL="171450" indent="-171450">
              <a:buFont typeface="Wingdings" panose="05000000000000000000" pitchFamily="2" charset="2"/>
              <a:buChar char="§"/>
            </a:pPr>
            <a:r>
              <a:rPr lang="en-US" altLang="ko-KR" sz="1600" b="1" dirty="0">
                <a:solidFill>
                  <a:srgbClr val="0070C0"/>
                </a:solidFill>
                <a:latin typeface="+mn-ea"/>
              </a:rPr>
              <a:t>Virtual SCSI Bus Sharing</a:t>
            </a:r>
          </a:p>
          <a:p>
            <a:pPr marL="171450" indent="-171450">
              <a:buFont typeface="Wingdings" panose="05000000000000000000" pitchFamily="2" charset="2"/>
              <a:buChar char="§"/>
            </a:pPr>
            <a:r>
              <a:rPr lang="en-US" altLang="ko-KR" sz="1400" dirty="0">
                <a:latin typeface="+mn-ea"/>
              </a:rPr>
              <a:t>Virtual SCSI Bus Sharing </a:t>
            </a:r>
            <a:r>
              <a:rPr lang="ko-KR" altLang="en-US" sz="1400" dirty="0">
                <a:latin typeface="+mn-ea"/>
              </a:rPr>
              <a:t>과 </a:t>
            </a:r>
            <a:r>
              <a:rPr lang="en-US" altLang="ko-KR" sz="1400" dirty="0">
                <a:latin typeface="+mn-ea"/>
              </a:rPr>
              <a:t>shared vmdk </a:t>
            </a:r>
            <a:r>
              <a:rPr lang="ko-KR" altLang="en-US" sz="1400" dirty="0">
                <a:latin typeface="+mn-ea"/>
              </a:rPr>
              <a:t>파일을 사용한 모습</a:t>
            </a:r>
            <a:endParaRPr lang="en-US" altLang="ko-KR" sz="1400" dirty="0">
              <a:latin typeface="+mn-ea"/>
            </a:endParaRPr>
          </a:p>
        </p:txBody>
      </p:sp>
      <p:cxnSp>
        <p:nvCxnSpPr>
          <p:cNvPr id="18" name="직선 화살표 연결선 17">
            <a:extLst>
              <a:ext uri="{FF2B5EF4-FFF2-40B4-BE49-F238E27FC236}">
                <a16:creationId xmlns:a16="http://schemas.microsoft.com/office/drawing/2014/main" id="{519858AB-18AC-961A-F7A4-06DC24702416}"/>
              </a:ext>
            </a:extLst>
          </p:cNvPr>
          <p:cNvCxnSpPr>
            <a:cxnSpLocks/>
            <a:stCxn id="34" idx="0"/>
            <a:endCxn id="3" idx="2"/>
          </p:cNvCxnSpPr>
          <p:nvPr/>
        </p:nvCxnSpPr>
        <p:spPr>
          <a:xfrm flipV="1">
            <a:off x="5076316" y="2437525"/>
            <a:ext cx="867576" cy="44490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14736DE2-29D0-8FEA-C82F-463603A313F5}"/>
              </a:ext>
            </a:extLst>
          </p:cNvPr>
          <p:cNvCxnSpPr>
            <a:cxnSpLocks/>
            <a:stCxn id="34" idx="2"/>
          </p:cNvCxnSpPr>
          <p:nvPr/>
        </p:nvCxnSpPr>
        <p:spPr>
          <a:xfrm flipH="1">
            <a:off x="5039921" y="3144991"/>
            <a:ext cx="36395" cy="1651913"/>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AB052CAF-8BAA-ADA9-C24B-A6C2CCF269C9}"/>
              </a:ext>
            </a:extLst>
          </p:cNvPr>
          <p:cNvCxnSpPr>
            <a:cxnSpLocks/>
            <a:stCxn id="11" idx="2"/>
            <a:endCxn id="34" idx="0"/>
          </p:cNvCxnSpPr>
          <p:nvPr/>
        </p:nvCxnSpPr>
        <p:spPr>
          <a:xfrm>
            <a:off x="3763572" y="2437525"/>
            <a:ext cx="1312744" cy="44490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794AAC30-6409-564D-BD53-C5C597453961}"/>
              </a:ext>
            </a:extLst>
          </p:cNvPr>
          <p:cNvSpPr/>
          <p:nvPr/>
        </p:nvSpPr>
        <p:spPr>
          <a:xfrm>
            <a:off x="4232904" y="2882433"/>
            <a:ext cx="1686824" cy="262558"/>
          </a:xfrm>
          <a:prstGeom prst="rect">
            <a:avLst/>
          </a:prstGeom>
          <a:solidFill>
            <a:schemeClr val="accent4">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VMkernel</a:t>
            </a:r>
            <a:endParaRPr lang="ko-KR" altLang="en-US" sz="1600" b="1" dirty="0"/>
          </a:p>
        </p:txBody>
      </p:sp>
      <p:cxnSp>
        <p:nvCxnSpPr>
          <p:cNvPr id="38" name="직선 연결선 37">
            <a:extLst>
              <a:ext uri="{FF2B5EF4-FFF2-40B4-BE49-F238E27FC236}">
                <a16:creationId xmlns:a16="http://schemas.microsoft.com/office/drawing/2014/main" id="{42F57765-062D-481A-762B-0829293105FB}"/>
              </a:ext>
            </a:extLst>
          </p:cNvPr>
          <p:cNvCxnSpPr>
            <a:cxnSpLocks/>
            <a:stCxn id="2" idx="2"/>
            <a:endCxn id="4" idx="1"/>
          </p:cNvCxnSpPr>
          <p:nvPr/>
        </p:nvCxnSpPr>
        <p:spPr>
          <a:xfrm flipH="1">
            <a:off x="4992888" y="3299267"/>
            <a:ext cx="1" cy="380679"/>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55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A8E6BE83-7B50-4B49-A438-ACF20821AF7C}"/>
              </a:ext>
            </a:extLst>
          </p:cNvPr>
          <p:cNvSpPr txBox="1">
            <a:spLocks/>
          </p:cNvSpPr>
          <p:nvPr/>
        </p:nvSpPr>
        <p:spPr>
          <a:xfrm>
            <a:off x="575816" y="307489"/>
            <a:ext cx="8856984" cy="615603"/>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b="1" kern="1200">
                <a:solidFill>
                  <a:schemeClr val="tx1">
                    <a:lumMod val="75000"/>
                    <a:lumOff val="25000"/>
                  </a:schemeClr>
                </a:solidFill>
                <a:latin typeface="+mn-ea"/>
                <a:ea typeface="+mn-ea"/>
                <a:cs typeface="+mj-cs"/>
              </a:defRPr>
            </a:lvl1pPr>
          </a:lstStyle>
          <a:p>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1. SCSI Bus Sharing</a:t>
            </a:r>
            <a:endParaRPr lang="en-US" altLang="ko-KR" sz="1700" dirty="0">
              <a:ln w="3175">
                <a:solidFill>
                  <a:schemeClr val="bg1">
                    <a:alpha val="15000"/>
                  </a:schemeClr>
                </a:solidFill>
              </a:ln>
              <a:latin typeface="맑은 고딕" panose="020B0503020000020004" pitchFamily="50" charset="-127"/>
              <a:ea typeface="맑은 고딕" panose="020B0503020000020004" pitchFamily="50" charset="-127"/>
            </a:endParaRPr>
          </a:p>
        </p:txBody>
      </p:sp>
      <p:sp>
        <p:nvSpPr>
          <p:cNvPr id="4" name="원통형 3">
            <a:extLst>
              <a:ext uri="{FF2B5EF4-FFF2-40B4-BE49-F238E27FC236}">
                <a16:creationId xmlns:a16="http://schemas.microsoft.com/office/drawing/2014/main" id="{A5FDAAC8-E429-D8C4-A88D-6B69964AD97F}"/>
              </a:ext>
            </a:extLst>
          </p:cNvPr>
          <p:cNvSpPr/>
          <p:nvPr/>
        </p:nvSpPr>
        <p:spPr>
          <a:xfrm>
            <a:off x="3233091" y="4093957"/>
            <a:ext cx="3420004" cy="2215364"/>
          </a:xfrm>
          <a:prstGeom prst="can">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t>Data store</a:t>
            </a:r>
          </a:p>
          <a:p>
            <a:endParaRPr lang="en-US" altLang="ko-KR" sz="1600" b="1" dirty="0"/>
          </a:p>
          <a:p>
            <a:endParaRPr lang="en-US" altLang="ko-KR" sz="1600" b="1" dirty="0"/>
          </a:p>
          <a:p>
            <a:endParaRPr lang="en-US" altLang="ko-KR" sz="1600" b="1" dirty="0"/>
          </a:p>
          <a:p>
            <a:pPr algn="ctr"/>
            <a:endParaRPr lang="en-US" altLang="ko-KR" sz="1600" b="1" dirty="0"/>
          </a:p>
          <a:p>
            <a:pPr algn="ctr"/>
            <a:endParaRPr lang="en-US" altLang="ko-KR" sz="1600" b="1" dirty="0"/>
          </a:p>
          <a:p>
            <a:pPr algn="ctr"/>
            <a:endParaRPr lang="en-US" altLang="ko-KR" sz="1600" b="1" dirty="0"/>
          </a:p>
          <a:p>
            <a:pPr algn="ctr"/>
            <a:endParaRPr lang="en-US" altLang="ko-KR" sz="1600" b="1" dirty="0"/>
          </a:p>
          <a:p>
            <a:pPr algn="ctr"/>
            <a:endParaRPr lang="en-US" altLang="ko-KR" sz="1600" b="1" dirty="0"/>
          </a:p>
        </p:txBody>
      </p:sp>
      <p:sp>
        <p:nvSpPr>
          <p:cNvPr id="11" name="직사각형 10">
            <a:extLst>
              <a:ext uri="{FF2B5EF4-FFF2-40B4-BE49-F238E27FC236}">
                <a16:creationId xmlns:a16="http://schemas.microsoft.com/office/drawing/2014/main" id="{6B4497C1-F139-E4F3-391E-30309C27CB0D}"/>
              </a:ext>
            </a:extLst>
          </p:cNvPr>
          <p:cNvSpPr/>
          <p:nvPr/>
        </p:nvSpPr>
        <p:spPr>
          <a:xfrm>
            <a:off x="2047971" y="1867286"/>
            <a:ext cx="720080" cy="808724"/>
          </a:xfrm>
          <a:prstGeom prst="rect">
            <a:avLst/>
          </a:prstGeom>
          <a:solidFill>
            <a:schemeClr val="tx2">
              <a:lumMod val="20000"/>
              <a:lumOff val="8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a:t>
            </a:r>
          </a:p>
        </p:txBody>
      </p:sp>
      <p:sp>
        <p:nvSpPr>
          <p:cNvPr id="13" name="직사각형 12">
            <a:extLst>
              <a:ext uri="{FF2B5EF4-FFF2-40B4-BE49-F238E27FC236}">
                <a16:creationId xmlns:a16="http://schemas.microsoft.com/office/drawing/2014/main" id="{BF06C0B3-733E-31AB-D17D-76E089581318}"/>
              </a:ext>
            </a:extLst>
          </p:cNvPr>
          <p:cNvSpPr/>
          <p:nvPr/>
        </p:nvSpPr>
        <p:spPr>
          <a:xfrm>
            <a:off x="4068615" y="5196473"/>
            <a:ext cx="1921108" cy="864344"/>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a:t>공유 </a:t>
            </a:r>
            <a:r>
              <a:rPr lang="en-US" altLang="ko-KR" sz="1600" b="1" dirty="0"/>
              <a:t>.vmdk</a:t>
            </a:r>
            <a:r>
              <a:rPr lang="ko-KR" altLang="en-US" sz="1600" b="1" dirty="0"/>
              <a:t> 파일</a:t>
            </a:r>
          </a:p>
        </p:txBody>
      </p:sp>
      <p:sp>
        <p:nvSpPr>
          <p:cNvPr id="32" name="직사각형 31">
            <a:extLst>
              <a:ext uri="{FF2B5EF4-FFF2-40B4-BE49-F238E27FC236}">
                <a16:creationId xmlns:a16="http://schemas.microsoft.com/office/drawing/2014/main" id="{3626BD99-24D2-658C-377D-52699ADFC22D}"/>
              </a:ext>
            </a:extLst>
          </p:cNvPr>
          <p:cNvSpPr/>
          <p:nvPr/>
        </p:nvSpPr>
        <p:spPr>
          <a:xfrm>
            <a:off x="5723835" y="1614489"/>
            <a:ext cx="720080" cy="841634"/>
          </a:xfrm>
          <a:prstGeom prst="rect">
            <a:avLst/>
          </a:prstGeom>
          <a:solidFill>
            <a:schemeClr val="tx2">
              <a:lumMod val="20000"/>
              <a:lumOff val="8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a:t>
            </a:r>
          </a:p>
        </p:txBody>
      </p:sp>
      <p:cxnSp>
        <p:nvCxnSpPr>
          <p:cNvPr id="39" name="직선 연결선 38">
            <a:extLst>
              <a:ext uri="{FF2B5EF4-FFF2-40B4-BE49-F238E27FC236}">
                <a16:creationId xmlns:a16="http://schemas.microsoft.com/office/drawing/2014/main" id="{1BC8A043-8C29-D55D-AD1D-B19B455D263D}"/>
              </a:ext>
            </a:extLst>
          </p:cNvPr>
          <p:cNvCxnSpPr>
            <a:cxnSpLocks/>
            <a:stCxn id="2" idx="2"/>
            <a:endCxn id="4" idx="1"/>
          </p:cNvCxnSpPr>
          <p:nvPr/>
        </p:nvCxnSpPr>
        <p:spPr>
          <a:xfrm flipH="1">
            <a:off x="4943093" y="3312788"/>
            <a:ext cx="1540677" cy="781169"/>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직선 연결선 41">
            <a:extLst>
              <a:ext uri="{FF2B5EF4-FFF2-40B4-BE49-F238E27FC236}">
                <a16:creationId xmlns:a16="http://schemas.microsoft.com/office/drawing/2014/main" id="{6FCEB157-AE3F-E5D7-ADC5-A94022799F2D}"/>
              </a:ext>
            </a:extLst>
          </p:cNvPr>
          <p:cNvCxnSpPr>
            <a:cxnSpLocks/>
            <a:stCxn id="4" idx="1"/>
            <a:endCxn id="33" idx="2"/>
          </p:cNvCxnSpPr>
          <p:nvPr/>
        </p:nvCxnSpPr>
        <p:spPr>
          <a:xfrm flipH="1" flipV="1">
            <a:off x="3083985" y="3399616"/>
            <a:ext cx="1859108" cy="69434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AB052CAF-8BAA-ADA9-C24B-A6C2CCF269C9}"/>
              </a:ext>
            </a:extLst>
          </p:cNvPr>
          <p:cNvCxnSpPr>
            <a:cxnSpLocks/>
            <a:stCxn id="11" idx="2"/>
            <a:endCxn id="9" idx="0"/>
          </p:cNvCxnSpPr>
          <p:nvPr/>
        </p:nvCxnSpPr>
        <p:spPr>
          <a:xfrm>
            <a:off x="2408011" y="2676010"/>
            <a:ext cx="2336180" cy="78922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F2CE7F16-688F-D1CA-00E4-A55118BFBF16}"/>
              </a:ext>
            </a:extLst>
          </p:cNvPr>
          <p:cNvCxnSpPr>
            <a:cxnSpLocks/>
            <a:stCxn id="32" idx="2"/>
            <a:endCxn id="9" idx="0"/>
          </p:cNvCxnSpPr>
          <p:nvPr/>
        </p:nvCxnSpPr>
        <p:spPr>
          <a:xfrm flipH="1">
            <a:off x="4744191" y="2456123"/>
            <a:ext cx="1339684" cy="100911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직사각형 2">
            <a:extLst>
              <a:ext uri="{FF2B5EF4-FFF2-40B4-BE49-F238E27FC236}">
                <a16:creationId xmlns:a16="http://schemas.microsoft.com/office/drawing/2014/main" id="{1A41D116-0C8D-334B-7312-B915A678F46E}"/>
              </a:ext>
            </a:extLst>
          </p:cNvPr>
          <p:cNvSpPr/>
          <p:nvPr/>
        </p:nvSpPr>
        <p:spPr>
          <a:xfrm>
            <a:off x="3036041" y="1777980"/>
            <a:ext cx="720080" cy="808725"/>
          </a:xfrm>
          <a:prstGeom prst="rect">
            <a:avLst/>
          </a:prstGeom>
          <a:solidFill>
            <a:schemeClr val="tx2">
              <a:lumMod val="20000"/>
              <a:lumOff val="8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a:t>
            </a:r>
          </a:p>
        </p:txBody>
      </p:sp>
      <p:cxnSp>
        <p:nvCxnSpPr>
          <p:cNvPr id="12" name="직선 화살표 연결선 11">
            <a:extLst>
              <a:ext uri="{FF2B5EF4-FFF2-40B4-BE49-F238E27FC236}">
                <a16:creationId xmlns:a16="http://schemas.microsoft.com/office/drawing/2014/main" id="{4AEFF6EA-3551-1B49-AC62-DF59B6AE76A5}"/>
              </a:ext>
            </a:extLst>
          </p:cNvPr>
          <p:cNvCxnSpPr>
            <a:cxnSpLocks/>
            <a:stCxn id="3" idx="2"/>
            <a:endCxn id="9" idx="0"/>
          </p:cNvCxnSpPr>
          <p:nvPr/>
        </p:nvCxnSpPr>
        <p:spPr>
          <a:xfrm>
            <a:off x="3396081" y="2586705"/>
            <a:ext cx="1348110" cy="878533"/>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직사각형 1">
            <a:extLst>
              <a:ext uri="{FF2B5EF4-FFF2-40B4-BE49-F238E27FC236}">
                <a16:creationId xmlns:a16="http://schemas.microsoft.com/office/drawing/2014/main" id="{C660AF2D-54A7-B7FA-5835-B7313F6A3B04}"/>
              </a:ext>
            </a:extLst>
          </p:cNvPr>
          <p:cNvSpPr/>
          <p:nvPr/>
        </p:nvSpPr>
        <p:spPr>
          <a:xfrm>
            <a:off x="5336435" y="2741678"/>
            <a:ext cx="2294670" cy="571110"/>
          </a:xfrm>
          <a:prstGeom prst="rect">
            <a:avLst/>
          </a:prstGeom>
          <a:solidFill>
            <a:srgbClr val="7ABC3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ESXi 2</a:t>
            </a:r>
            <a:endParaRPr lang="ko-KR" altLang="en-US" sz="1600" b="1" dirty="0"/>
          </a:p>
        </p:txBody>
      </p:sp>
      <p:sp>
        <p:nvSpPr>
          <p:cNvPr id="6" name="TextBox 5">
            <a:extLst>
              <a:ext uri="{FF2B5EF4-FFF2-40B4-BE49-F238E27FC236}">
                <a16:creationId xmlns:a16="http://schemas.microsoft.com/office/drawing/2014/main" id="{850BE39E-D6C2-2EB7-CD67-3571E7686715}"/>
              </a:ext>
            </a:extLst>
          </p:cNvPr>
          <p:cNvSpPr txBox="1"/>
          <p:nvPr/>
        </p:nvSpPr>
        <p:spPr>
          <a:xfrm>
            <a:off x="575816" y="925026"/>
            <a:ext cx="9001000" cy="553998"/>
          </a:xfrm>
          <a:prstGeom prst="rect">
            <a:avLst/>
          </a:prstGeom>
          <a:noFill/>
        </p:spPr>
        <p:txBody>
          <a:bodyPr wrap="square" rtlCol="0">
            <a:spAutoFit/>
          </a:bodyPr>
          <a:lstStyle/>
          <a:p>
            <a:pPr marL="171450" indent="-171450">
              <a:buFont typeface="Wingdings" panose="05000000000000000000" pitchFamily="2" charset="2"/>
              <a:buChar char="§"/>
            </a:pPr>
            <a:r>
              <a:rPr lang="en-US" altLang="ko-KR" sz="1600" b="1" dirty="0">
                <a:solidFill>
                  <a:srgbClr val="0070C0"/>
                </a:solidFill>
                <a:latin typeface="+mn-ea"/>
              </a:rPr>
              <a:t>Physical SCSI Bus Sharing</a:t>
            </a:r>
          </a:p>
          <a:p>
            <a:pPr marL="171450" indent="-171450">
              <a:buFont typeface="Wingdings" panose="05000000000000000000" pitchFamily="2" charset="2"/>
              <a:buChar char="§"/>
            </a:pPr>
            <a:r>
              <a:rPr lang="en-US" altLang="ko-KR" sz="1400" dirty="0">
                <a:latin typeface="+mn-ea"/>
              </a:rPr>
              <a:t>Physical SCSI Bus Sharing </a:t>
            </a:r>
            <a:r>
              <a:rPr lang="ko-KR" altLang="en-US" sz="1400" dirty="0">
                <a:latin typeface="+mn-ea"/>
              </a:rPr>
              <a:t>과 </a:t>
            </a:r>
            <a:r>
              <a:rPr lang="en-US" altLang="ko-KR" sz="1400" dirty="0">
                <a:latin typeface="+mn-ea"/>
              </a:rPr>
              <a:t>shared vmdk </a:t>
            </a:r>
            <a:r>
              <a:rPr lang="ko-KR" altLang="en-US" sz="1400" dirty="0">
                <a:latin typeface="+mn-ea"/>
              </a:rPr>
              <a:t>파일을 사용한 모습</a:t>
            </a:r>
            <a:endParaRPr lang="en-US" altLang="ko-KR" sz="1400" dirty="0">
              <a:latin typeface="+mn-ea"/>
            </a:endParaRPr>
          </a:p>
        </p:txBody>
      </p:sp>
      <p:sp>
        <p:nvSpPr>
          <p:cNvPr id="9" name="직사각형 8">
            <a:extLst>
              <a:ext uri="{FF2B5EF4-FFF2-40B4-BE49-F238E27FC236}">
                <a16:creationId xmlns:a16="http://schemas.microsoft.com/office/drawing/2014/main" id="{BDAB31F5-6F3C-BFAE-BD54-02429653B72B}"/>
              </a:ext>
            </a:extLst>
          </p:cNvPr>
          <p:cNvSpPr/>
          <p:nvPr/>
        </p:nvSpPr>
        <p:spPr>
          <a:xfrm>
            <a:off x="3866725" y="3465238"/>
            <a:ext cx="1754932" cy="535640"/>
          </a:xfrm>
          <a:prstGeom prst="rect">
            <a:avLst/>
          </a:prstGeom>
          <a:solidFill>
            <a:schemeClr val="accent4">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Physical SCSI controller</a:t>
            </a:r>
            <a:endParaRPr lang="ko-KR" altLang="en-US" sz="1600" b="1" dirty="0"/>
          </a:p>
        </p:txBody>
      </p:sp>
      <p:cxnSp>
        <p:nvCxnSpPr>
          <p:cNvPr id="24" name="직선 화살표 연결선 23">
            <a:extLst>
              <a:ext uri="{FF2B5EF4-FFF2-40B4-BE49-F238E27FC236}">
                <a16:creationId xmlns:a16="http://schemas.microsoft.com/office/drawing/2014/main" id="{98D42B5D-AC05-6962-74B9-20A1B61220A2}"/>
              </a:ext>
            </a:extLst>
          </p:cNvPr>
          <p:cNvCxnSpPr>
            <a:cxnSpLocks/>
            <a:stCxn id="9" idx="2"/>
            <a:endCxn id="13" idx="0"/>
          </p:cNvCxnSpPr>
          <p:nvPr/>
        </p:nvCxnSpPr>
        <p:spPr>
          <a:xfrm>
            <a:off x="4744191" y="4000878"/>
            <a:ext cx="284978" cy="119559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1189561E-8C5F-B942-8FC5-3DD3E5B21931}"/>
              </a:ext>
            </a:extLst>
          </p:cNvPr>
          <p:cNvSpPr/>
          <p:nvPr/>
        </p:nvSpPr>
        <p:spPr>
          <a:xfrm>
            <a:off x="1936650" y="2828506"/>
            <a:ext cx="2294669" cy="571110"/>
          </a:xfrm>
          <a:prstGeom prst="rect">
            <a:avLst/>
          </a:prstGeom>
          <a:solidFill>
            <a:srgbClr val="7ABC3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ESXi 1</a:t>
            </a:r>
            <a:endParaRPr lang="ko-KR" altLang="en-US" sz="1600" b="1" dirty="0"/>
          </a:p>
        </p:txBody>
      </p:sp>
    </p:spTree>
    <p:extLst>
      <p:ext uri="{BB962C8B-B14F-4D97-AF65-F5344CB8AC3E}">
        <p14:creationId xmlns:p14="http://schemas.microsoft.com/office/powerpoint/2010/main" val="230644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A8E6BE83-7B50-4B49-A438-ACF20821AF7C}"/>
              </a:ext>
            </a:extLst>
          </p:cNvPr>
          <p:cNvSpPr txBox="1">
            <a:spLocks/>
          </p:cNvSpPr>
          <p:nvPr/>
        </p:nvSpPr>
        <p:spPr>
          <a:xfrm>
            <a:off x="575816" y="307489"/>
            <a:ext cx="8856984" cy="615603"/>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b="1" kern="1200">
                <a:solidFill>
                  <a:schemeClr val="tx1">
                    <a:lumMod val="75000"/>
                    <a:lumOff val="25000"/>
                  </a:schemeClr>
                </a:solidFill>
                <a:latin typeface="+mn-ea"/>
                <a:ea typeface="+mn-ea"/>
                <a:cs typeface="+mj-cs"/>
              </a:defRPr>
            </a:lvl1pPr>
          </a:lstStyle>
          <a:p>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2. pRDM</a:t>
            </a:r>
            <a:r>
              <a:rPr lang="ko-KR" altLang="en-US" sz="2000" dirty="0">
                <a:ln w="3175">
                  <a:solidFill>
                    <a:schemeClr val="bg1">
                      <a:alpha val="15000"/>
                    </a:schemeClr>
                  </a:solidFill>
                </a:ln>
                <a:latin typeface="맑은 고딕" panose="020B0503020000020004" pitchFamily="50" charset="-127"/>
                <a:ea typeface="맑은 고딕" panose="020B0503020000020004" pitchFamily="50" charset="-127"/>
              </a:rPr>
              <a:t>의 구조</a:t>
            </a:r>
            <a:endParaRPr lang="en-US" altLang="ko-KR" sz="1700" dirty="0">
              <a:ln w="3175">
                <a:solidFill>
                  <a:schemeClr val="bg1">
                    <a:alpha val="15000"/>
                  </a:schemeClr>
                </a:solidFill>
              </a:ln>
              <a:latin typeface="맑은 고딕" panose="020B0503020000020004" pitchFamily="50" charset="-127"/>
              <a:ea typeface="맑은 고딕" panose="020B0503020000020004" pitchFamily="50" charset="-127"/>
            </a:endParaRPr>
          </a:p>
        </p:txBody>
      </p:sp>
      <p:sp>
        <p:nvSpPr>
          <p:cNvPr id="6" name="원통형 5">
            <a:extLst>
              <a:ext uri="{FF2B5EF4-FFF2-40B4-BE49-F238E27FC236}">
                <a16:creationId xmlns:a16="http://schemas.microsoft.com/office/drawing/2014/main" id="{66E8A533-294A-E682-B0D3-C9B629EA8CCE}"/>
              </a:ext>
            </a:extLst>
          </p:cNvPr>
          <p:cNvSpPr/>
          <p:nvPr/>
        </p:nvSpPr>
        <p:spPr>
          <a:xfrm>
            <a:off x="6842016" y="5536517"/>
            <a:ext cx="2158736" cy="567091"/>
          </a:xfrm>
          <a:prstGeom prst="can">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dirty="0"/>
          </a:p>
        </p:txBody>
      </p:sp>
      <p:sp>
        <p:nvSpPr>
          <p:cNvPr id="7" name="원통형 6">
            <a:extLst>
              <a:ext uri="{FF2B5EF4-FFF2-40B4-BE49-F238E27FC236}">
                <a16:creationId xmlns:a16="http://schemas.microsoft.com/office/drawing/2014/main" id="{AA2D18B8-3930-34C5-FE78-FBFE7BDCD011}"/>
              </a:ext>
            </a:extLst>
          </p:cNvPr>
          <p:cNvSpPr/>
          <p:nvPr/>
        </p:nvSpPr>
        <p:spPr>
          <a:xfrm>
            <a:off x="6840512" y="5021336"/>
            <a:ext cx="2158736" cy="567091"/>
          </a:xfrm>
          <a:prstGeom prst="can">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LUN</a:t>
            </a:r>
            <a:endParaRPr lang="ko-KR" altLang="en-US" sz="1600" b="1" dirty="0"/>
          </a:p>
        </p:txBody>
      </p:sp>
      <p:sp>
        <p:nvSpPr>
          <p:cNvPr id="8" name="원통형 7">
            <a:extLst>
              <a:ext uri="{FF2B5EF4-FFF2-40B4-BE49-F238E27FC236}">
                <a16:creationId xmlns:a16="http://schemas.microsoft.com/office/drawing/2014/main" id="{E251D934-8A3D-6A70-1EE0-4BD85E3FA2D8}"/>
              </a:ext>
            </a:extLst>
          </p:cNvPr>
          <p:cNvSpPr/>
          <p:nvPr/>
        </p:nvSpPr>
        <p:spPr>
          <a:xfrm>
            <a:off x="6840512" y="4509120"/>
            <a:ext cx="2158736" cy="567091"/>
          </a:xfrm>
          <a:prstGeom prst="can">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dirty="0"/>
          </a:p>
        </p:txBody>
      </p:sp>
      <p:sp>
        <p:nvSpPr>
          <p:cNvPr id="11" name="직사각형 10">
            <a:extLst>
              <a:ext uri="{FF2B5EF4-FFF2-40B4-BE49-F238E27FC236}">
                <a16:creationId xmlns:a16="http://schemas.microsoft.com/office/drawing/2014/main" id="{6B4497C1-F139-E4F3-391E-30309C27CB0D}"/>
              </a:ext>
            </a:extLst>
          </p:cNvPr>
          <p:cNvSpPr/>
          <p:nvPr/>
        </p:nvSpPr>
        <p:spPr>
          <a:xfrm>
            <a:off x="1583928" y="1772816"/>
            <a:ext cx="720080" cy="808725"/>
          </a:xfrm>
          <a:prstGeom prst="rect">
            <a:avLst/>
          </a:prstGeom>
          <a:solidFill>
            <a:schemeClr val="tx2">
              <a:lumMod val="20000"/>
              <a:lumOff val="8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VM1</a:t>
            </a:r>
          </a:p>
        </p:txBody>
      </p:sp>
      <p:sp>
        <p:nvSpPr>
          <p:cNvPr id="32" name="직사각형 31">
            <a:extLst>
              <a:ext uri="{FF2B5EF4-FFF2-40B4-BE49-F238E27FC236}">
                <a16:creationId xmlns:a16="http://schemas.microsoft.com/office/drawing/2014/main" id="{3626BD99-24D2-658C-377D-52699ADFC22D}"/>
              </a:ext>
            </a:extLst>
          </p:cNvPr>
          <p:cNvSpPr/>
          <p:nvPr/>
        </p:nvSpPr>
        <p:spPr>
          <a:xfrm>
            <a:off x="4742343" y="1772816"/>
            <a:ext cx="720080" cy="808725"/>
          </a:xfrm>
          <a:prstGeom prst="rect">
            <a:avLst/>
          </a:prstGeom>
          <a:solidFill>
            <a:schemeClr val="tx2">
              <a:lumMod val="20000"/>
              <a:lumOff val="8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VM2</a:t>
            </a:r>
          </a:p>
        </p:txBody>
      </p:sp>
      <p:cxnSp>
        <p:nvCxnSpPr>
          <p:cNvPr id="39" name="직선 연결선 38">
            <a:extLst>
              <a:ext uri="{FF2B5EF4-FFF2-40B4-BE49-F238E27FC236}">
                <a16:creationId xmlns:a16="http://schemas.microsoft.com/office/drawing/2014/main" id="{1BC8A043-8C29-D55D-AD1D-B19B455D263D}"/>
              </a:ext>
            </a:extLst>
          </p:cNvPr>
          <p:cNvCxnSpPr>
            <a:cxnSpLocks/>
            <a:stCxn id="2" idx="2"/>
            <a:endCxn id="4" idx="1"/>
          </p:cNvCxnSpPr>
          <p:nvPr/>
        </p:nvCxnSpPr>
        <p:spPr>
          <a:xfrm>
            <a:off x="2578388" y="3384660"/>
            <a:ext cx="1261040" cy="1052452"/>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직선 연결선 41">
            <a:extLst>
              <a:ext uri="{FF2B5EF4-FFF2-40B4-BE49-F238E27FC236}">
                <a16:creationId xmlns:a16="http://schemas.microsoft.com/office/drawing/2014/main" id="{6FCEB157-AE3F-E5D7-ADC5-A94022799F2D}"/>
              </a:ext>
            </a:extLst>
          </p:cNvPr>
          <p:cNvCxnSpPr>
            <a:cxnSpLocks/>
            <a:stCxn id="4" idx="1"/>
            <a:endCxn id="33" idx="2"/>
          </p:cNvCxnSpPr>
          <p:nvPr/>
        </p:nvCxnSpPr>
        <p:spPr>
          <a:xfrm flipV="1">
            <a:off x="3839428" y="3356992"/>
            <a:ext cx="1979321" cy="108012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F14111F-64C5-D65C-4636-9EF75E688AC8}"/>
              </a:ext>
            </a:extLst>
          </p:cNvPr>
          <p:cNvSpPr txBox="1"/>
          <p:nvPr/>
        </p:nvSpPr>
        <p:spPr>
          <a:xfrm>
            <a:off x="575816" y="925026"/>
            <a:ext cx="9001000" cy="307777"/>
          </a:xfrm>
          <a:prstGeom prst="rect">
            <a:avLst/>
          </a:prstGeom>
          <a:noFill/>
        </p:spPr>
        <p:txBody>
          <a:bodyPr wrap="square" rtlCol="0">
            <a:spAutoFit/>
          </a:bodyPr>
          <a:lstStyle/>
          <a:p>
            <a:pPr marL="171450" indent="-171450">
              <a:buFont typeface="Wingdings" panose="05000000000000000000" pitchFamily="2" charset="2"/>
              <a:buChar char="§"/>
            </a:pPr>
            <a:r>
              <a:rPr lang="en-US" altLang="ko-KR" sz="1400" dirty="0">
                <a:latin typeface="+mn-ea"/>
              </a:rPr>
              <a:t>R/W</a:t>
            </a:r>
            <a:r>
              <a:rPr lang="ko-KR" altLang="en-US" sz="1400" dirty="0">
                <a:latin typeface="+mn-ea"/>
              </a:rPr>
              <a:t>를 포함한 모든 명령을 </a:t>
            </a:r>
            <a:r>
              <a:rPr lang="en-US" altLang="ko-KR" sz="1400" dirty="0">
                <a:latin typeface="+mn-ea"/>
              </a:rPr>
              <a:t>Guest OS</a:t>
            </a:r>
            <a:r>
              <a:rPr lang="ko-KR" altLang="en-US" sz="1400" dirty="0">
                <a:latin typeface="+mn-ea"/>
              </a:rPr>
              <a:t>에서 </a:t>
            </a:r>
            <a:r>
              <a:rPr lang="en-US" altLang="ko-KR" sz="1400" dirty="0">
                <a:latin typeface="+mn-ea"/>
              </a:rPr>
              <a:t>disk</a:t>
            </a:r>
            <a:r>
              <a:rPr lang="ko-KR" altLang="en-US" sz="1400" dirty="0">
                <a:latin typeface="+mn-ea"/>
              </a:rPr>
              <a:t> 디바이스를 직접 조작</a:t>
            </a:r>
            <a:endParaRPr lang="en-US" altLang="ko-KR" sz="1400" dirty="0">
              <a:latin typeface="+mn-ea"/>
            </a:endParaRPr>
          </a:p>
        </p:txBody>
      </p:sp>
      <p:cxnSp>
        <p:nvCxnSpPr>
          <p:cNvPr id="35" name="직선 화살표 연결선 34">
            <a:extLst>
              <a:ext uri="{FF2B5EF4-FFF2-40B4-BE49-F238E27FC236}">
                <a16:creationId xmlns:a16="http://schemas.microsoft.com/office/drawing/2014/main" id="{F36B6F8C-8036-F0BB-82B4-E8C1DF7CC26C}"/>
              </a:ext>
            </a:extLst>
          </p:cNvPr>
          <p:cNvCxnSpPr>
            <a:cxnSpLocks/>
            <a:stCxn id="11" idx="2"/>
            <a:endCxn id="7" idx="0"/>
          </p:cNvCxnSpPr>
          <p:nvPr/>
        </p:nvCxnSpPr>
        <p:spPr>
          <a:xfrm>
            <a:off x="1943968" y="2581541"/>
            <a:ext cx="5975912" cy="258156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6469431F-D302-C818-0D09-3E53278BD44A}"/>
              </a:ext>
            </a:extLst>
          </p:cNvPr>
          <p:cNvCxnSpPr>
            <a:cxnSpLocks/>
            <a:stCxn id="32" idx="2"/>
            <a:endCxn id="7" idx="0"/>
          </p:cNvCxnSpPr>
          <p:nvPr/>
        </p:nvCxnSpPr>
        <p:spPr>
          <a:xfrm>
            <a:off x="5102383" y="2581541"/>
            <a:ext cx="2817497" cy="258156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1189561E-8C5F-B942-8FC5-3DD3E5B21931}"/>
              </a:ext>
            </a:extLst>
          </p:cNvPr>
          <p:cNvSpPr/>
          <p:nvPr/>
        </p:nvSpPr>
        <p:spPr>
          <a:xfrm>
            <a:off x="4652970" y="2807358"/>
            <a:ext cx="2331558" cy="549634"/>
          </a:xfrm>
          <a:prstGeom prst="rect">
            <a:avLst/>
          </a:prstGeom>
          <a:solidFill>
            <a:srgbClr val="7ABC3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ESXi 2</a:t>
            </a:r>
            <a:endParaRPr lang="ko-KR" altLang="en-US" sz="1600" b="1" dirty="0"/>
          </a:p>
        </p:txBody>
      </p:sp>
      <p:sp>
        <p:nvSpPr>
          <p:cNvPr id="4" name="원통형 3">
            <a:extLst>
              <a:ext uri="{FF2B5EF4-FFF2-40B4-BE49-F238E27FC236}">
                <a16:creationId xmlns:a16="http://schemas.microsoft.com/office/drawing/2014/main" id="{A5FDAAC8-E429-D8C4-A88D-6B69964AD97F}"/>
              </a:ext>
            </a:extLst>
          </p:cNvPr>
          <p:cNvSpPr/>
          <p:nvPr/>
        </p:nvSpPr>
        <p:spPr>
          <a:xfrm>
            <a:off x="2520032" y="4437112"/>
            <a:ext cx="2638792" cy="1368152"/>
          </a:xfrm>
          <a:prstGeom prst="can">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t>Data store</a:t>
            </a:r>
          </a:p>
          <a:p>
            <a:pPr algn="ctr"/>
            <a:endParaRPr lang="en-US" altLang="ko-KR" sz="1600" b="1" dirty="0"/>
          </a:p>
          <a:p>
            <a:pPr algn="ctr"/>
            <a:endParaRPr lang="en-US" altLang="ko-KR" sz="1600" b="1" dirty="0"/>
          </a:p>
          <a:p>
            <a:pPr algn="ctr"/>
            <a:endParaRPr lang="en-US" altLang="ko-KR" sz="1600" b="1" dirty="0"/>
          </a:p>
          <a:p>
            <a:pPr algn="ctr"/>
            <a:endParaRPr lang="en-US" altLang="ko-KR" sz="1600" b="1" dirty="0"/>
          </a:p>
          <a:p>
            <a:pPr algn="ctr"/>
            <a:endParaRPr lang="en-US" altLang="ko-KR" sz="1600" b="1" dirty="0"/>
          </a:p>
        </p:txBody>
      </p:sp>
      <p:sp>
        <p:nvSpPr>
          <p:cNvPr id="13" name="직사각형 12">
            <a:extLst>
              <a:ext uri="{FF2B5EF4-FFF2-40B4-BE49-F238E27FC236}">
                <a16:creationId xmlns:a16="http://schemas.microsoft.com/office/drawing/2014/main" id="{BF06C0B3-733E-31AB-D17D-76E089581318}"/>
              </a:ext>
            </a:extLst>
          </p:cNvPr>
          <p:cNvSpPr/>
          <p:nvPr/>
        </p:nvSpPr>
        <p:spPr>
          <a:xfrm>
            <a:off x="2996016" y="5111494"/>
            <a:ext cx="1686824" cy="262558"/>
          </a:xfrm>
          <a:prstGeom prst="rect">
            <a:avLst/>
          </a:prstGeom>
          <a:solidFill>
            <a:srgbClr val="00B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Mapping file</a:t>
            </a:r>
            <a:endParaRPr lang="ko-KR" altLang="en-US" sz="1600" b="1" dirty="0"/>
          </a:p>
        </p:txBody>
      </p:sp>
      <p:cxnSp>
        <p:nvCxnSpPr>
          <p:cNvPr id="21" name="직선 연결선 20">
            <a:extLst>
              <a:ext uri="{FF2B5EF4-FFF2-40B4-BE49-F238E27FC236}">
                <a16:creationId xmlns:a16="http://schemas.microsoft.com/office/drawing/2014/main" id="{1C27BD5C-5D69-BD40-6647-FE39428A7D3E}"/>
              </a:ext>
            </a:extLst>
          </p:cNvPr>
          <p:cNvCxnSpPr>
            <a:cxnSpLocks/>
            <a:stCxn id="13" idx="3"/>
            <a:endCxn id="7" idx="0"/>
          </p:cNvCxnSpPr>
          <p:nvPr/>
        </p:nvCxnSpPr>
        <p:spPr>
          <a:xfrm flipV="1">
            <a:off x="4682840" y="5163109"/>
            <a:ext cx="3237040" cy="7966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711391D-2784-08DD-899D-2D9E70B92869}"/>
              </a:ext>
            </a:extLst>
          </p:cNvPr>
          <p:cNvSpPr txBox="1"/>
          <p:nvPr/>
        </p:nvSpPr>
        <p:spPr>
          <a:xfrm>
            <a:off x="7210237" y="3859824"/>
            <a:ext cx="1535998" cy="646331"/>
          </a:xfrm>
          <a:prstGeom prst="rect">
            <a:avLst/>
          </a:prstGeom>
          <a:noFill/>
        </p:spPr>
        <p:txBody>
          <a:bodyPr wrap="none" rtlCol="0">
            <a:spAutoFit/>
          </a:bodyPr>
          <a:lstStyle/>
          <a:p>
            <a:r>
              <a:rPr lang="en-US" altLang="ko-KR" dirty="0"/>
              <a:t>FC SAN</a:t>
            </a:r>
          </a:p>
          <a:p>
            <a:r>
              <a:rPr lang="en-US" altLang="ko-KR" dirty="0"/>
              <a:t>or</a:t>
            </a:r>
            <a:r>
              <a:rPr lang="ko-KR" altLang="en-US" dirty="0"/>
              <a:t> </a:t>
            </a:r>
            <a:r>
              <a:rPr lang="en-US" altLang="ko-KR" dirty="0"/>
              <a:t>iSCSI SAN</a:t>
            </a:r>
            <a:endParaRPr lang="ko-KR" altLang="en-US" dirty="0"/>
          </a:p>
        </p:txBody>
      </p:sp>
      <p:sp>
        <p:nvSpPr>
          <p:cNvPr id="14" name="직사각형 13">
            <a:extLst>
              <a:ext uri="{FF2B5EF4-FFF2-40B4-BE49-F238E27FC236}">
                <a16:creationId xmlns:a16="http://schemas.microsoft.com/office/drawing/2014/main" id="{F346ECFD-14E6-FD51-B97D-47ECD3326417}"/>
              </a:ext>
            </a:extLst>
          </p:cNvPr>
          <p:cNvSpPr/>
          <p:nvPr/>
        </p:nvSpPr>
        <p:spPr>
          <a:xfrm>
            <a:off x="2566670" y="1772816"/>
            <a:ext cx="720080" cy="808725"/>
          </a:xfrm>
          <a:prstGeom prst="rect">
            <a:avLst/>
          </a:prstGeom>
          <a:solidFill>
            <a:schemeClr val="tx2">
              <a:lumMod val="20000"/>
              <a:lumOff val="8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VM3</a:t>
            </a:r>
          </a:p>
        </p:txBody>
      </p:sp>
      <p:cxnSp>
        <p:nvCxnSpPr>
          <p:cNvPr id="15" name="직선 화살표 연결선 14">
            <a:extLst>
              <a:ext uri="{FF2B5EF4-FFF2-40B4-BE49-F238E27FC236}">
                <a16:creationId xmlns:a16="http://schemas.microsoft.com/office/drawing/2014/main" id="{E3C4666C-4446-62B0-B0F3-299F738D858C}"/>
              </a:ext>
            </a:extLst>
          </p:cNvPr>
          <p:cNvCxnSpPr>
            <a:cxnSpLocks/>
            <a:stCxn id="14" idx="2"/>
            <a:endCxn id="7" idx="0"/>
          </p:cNvCxnSpPr>
          <p:nvPr/>
        </p:nvCxnSpPr>
        <p:spPr>
          <a:xfrm>
            <a:off x="2926710" y="2581541"/>
            <a:ext cx="4993170" cy="258156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직사각형 1">
            <a:extLst>
              <a:ext uri="{FF2B5EF4-FFF2-40B4-BE49-F238E27FC236}">
                <a16:creationId xmlns:a16="http://schemas.microsoft.com/office/drawing/2014/main" id="{C660AF2D-54A7-B7FA-5835-B7313F6A3B04}"/>
              </a:ext>
            </a:extLst>
          </p:cNvPr>
          <p:cNvSpPr/>
          <p:nvPr/>
        </p:nvSpPr>
        <p:spPr>
          <a:xfrm>
            <a:off x="1412608" y="2813550"/>
            <a:ext cx="2331559" cy="571110"/>
          </a:xfrm>
          <a:prstGeom prst="rect">
            <a:avLst/>
          </a:prstGeom>
          <a:solidFill>
            <a:srgbClr val="7ABC3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ESXi 1</a:t>
            </a:r>
            <a:endParaRPr lang="ko-KR" altLang="en-US" sz="1600" b="1" dirty="0"/>
          </a:p>
        </p:txBody>
      </p:sp>
    </p:spTree>
    <p:extLst>
      <p:ext uri="{BB962C8B-B14F-4D97-AF65-F5344CB8AC3E}">
        <p14:creationId xmlns:p14="http://schemas.microsoft.com/office/powerpoint/2010/main" val="187050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A8E6BE83-7B50-4B49-A438-ACF20821AF7C}"/>
              </a:ext>
            </a:extLst>
          </p:cNvPr>
          <p:cNvSpPr txBox="1">
            <a:spLocks/>
          </p:cNvSpPr>
          <p:nvPr/>
        </p:nvSpPr>
        <p:spPr>
          <a:xfrm>
            <a:off x="575816" y="307489"/>
            <a:ext cx="8856984" cy="615603"/>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b="1" kern="1200">
                <a:solidFill>
                  <a:schemeClr val="tx1">
                    <a:lumMod val="75000"/>
                    <a:lumOff val="25000"/>
                  </a:schemeClr>
                </a:solidFill>
                <a:latin typeface="+mn-ea"/>
                <a:ea typeface="+mn-ea"/>
                <a:cs typeface="+mj-cs"/>
              </a:defRPr>
            </a:lvl1pPr>
          </a:lstStyle>
          <a:p>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3. vRDM</a:t>
            </a:r>
            <a:r>
              <a:rPr lang="ko-KR" altLang="en-US" sz="2000" dirty="0">
                <a:ln w="3175">
                  <a:solidFill>
                    <a:schemeClr val="bg1">
                      <a:alpha val="15000"/>
                    </a:schemeClr>
                  </a:solidFill>
                </a:ln>
                <a:latin typeface="맑은 고딕" panose="020B0503020000020004" pitchFamily="50" charset="-127"/>
                <a:ea typeface="맑은 고딕" panose="020B0503020000020004" pitchFamily="50" charset="-127"/>
              </a:rPr>
              <a:t>의 구조</a:t>
            </a:r>
            <a:endParaRPr lang="en-US" altLang="ko-KR" sz="1700" dirty="0">
              <a:ln w="3175">
                <a:solidFill>
                  <a:schemeClr val="bg1">
                    <a:alpha val="15000"/>
                  </a:schemeClr>
                </a:solidFill>
              </a:ln>
              <a:latin typeface="맑은 고딕" panose="020B0503020000020004" pitchFamily="50" charset="-127"/>
              <a:ea typeface="맑은 고딕" panose="020B0503020000020004" pitchFamily="50" charset="-127"/>
            </a:endParaRPr>
          </a:p>
        </p:txBody>
      </p:sp>
      <p:sp>
        <p:nvSpPr>
          <p:cNvPr id="6" name="원통형 5">
            <a:extLst>
              <a:ext uri="{FF2B5EF4-FFF2-40B4-BE49-F238E27FC236}">
                <a16:creationId xmlns:a16="http://schemas.microsoft.com/office/drawing/2014/main" id="{66E8A533-294A-E682-B0D3-C9B629EA8CCE}"/>
              </a:ext>
            </a:extLst>
          </p:cNvPr>
          <p:cNvSpPr/>
          <p:nvPr/>
        </p:nvSpPr>
        <p:spPr>
          <a:xfrm>
            <a:off x="6842016" y="5536517"/>
            <a:ext cx="2158736" cy="567091"/>
          </a:xfrm>
          <a:prstGeom prst="can">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dirty="0"/>
          </a:p>
        </p:txBody>
      </p:sp>
      <p:sp>
        <p:nvSpPr>
          <p:cNvPr id="7" name="원통형 6">
            <a:extLst>
              <a:ext uri="{FF2B5EF4-FFF2-40B4-BE49-F238E27FC236}">
                <a16:creationId xmlns:a16="http://schemas.microsoft.com/office/drawing/2014/main" id="{AA2D18B8-3930-34C5-FE78-FBFE7BDCD011}"/>
              </a:ext>
            </a:extLst>
          </p:cNvPr>
          <p:cNvSpPr/>
          <p:nvPr/>
        </p:nvSpPr>
        <p:spPr>
          <a:xfrm>
            <a:off x="6840512" y="5021336"/>
            <a:ext cx="2158736" cy="567091"/>
          </a:xfrm>
          <a:prstGeom prst="can">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LUN</a:t>
            </a:r>
            <a:endParaRPr lang="ko-KR" altLang="en-US" sz="1600" b="1" dirty="0"/>
          </a:p>
        </p:txBody>
      </p:sp>
      <p:sp>
        <p:nvSpPr>
          <p:cNvPr id="8" name="원통형 7">
            <a:extLst>
              <a:ext uri="{FF2B5EF4-FFF2-40B4-BE49-F238E27FC236}">
                <a16:creationId xmlns:a16="http://schemas.microsoft.com/office/drawing/2014/main" id="{E251D934-8A3D-6A70-1EE0-4BD85E3FA2D8}"/>
              </a:ext>
            </a:extLst>
          </p:cNvPr>
          <p:cNvSpPr/>
          <p:nvPr/>
        </p:nvSpPr>
        <p:spPr>
          <a:xfrm>
            <a:off x="6840512" y="4509120"/>
            <a:ext cx="2158736" cy="567091"/>
          </a:xfrm>
          <a:prstGeom prst="can">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dirty="0"/>
          </a:p>
        </p:txBody>
      </p:sp>
      <p:sp>
        <p:nvSpPr>
          <p:cNvPr id="11" name="직사각형 10">
            <a:extLst>
              <a:ext uri="{FF2B5EF4-FFF2-40B4-BE49-F238E27FC236}">
                <a16:creationId xmlns:a16="http://schemas.microsoft.com/office/drawing/2014/main" id="{6B4497C1-F139-E4F3-391E-30309C27CB0D}"/>
              </a:ext>
            </a:extLst>
          </p:cNvPr>
          <p:cNvSpPr/>
          <p:nvPr/>
        </p:nvSpPr>
        <p:spPr>
          <a:xfrm>
            <a:off x="2159992" y="1797412"/>
            <a:ext cx="720080" cy="808725"/>
          </a:xfrm>
          <a:prstGeom prst="rect">
            <a:avLst/>
          </a:prstGeom>
          <a:solidFill>
            <a:schemeClr val="tx2">
              <a:lumMod val="20000"/>
              <a:lumOff val="8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VM1</a:t>
            </a:r>
          </a:p>
        </p:txBody>
      </p:sp>
      <p:sp>
        <p:nvSpPr>
          <p:cNvPr id="32" name="직사각형 31">
            <a:extLst>
              <a:ext uri="{FF2B5EF4-FFF2-40B4-BE49-F238E27FC236}">
                <a16:creationId xmlns:a16="http://schemas.microsoft.com/office/drawing/2014/main" id="{3626BD99-24D2-658C-377D-52699ADFC22D}"/>
              </a:ext>
            </a:extLst>
          </p:cNvPr>
          <p:cNvSpPr/>
          <p:nvPr/>
        </p:nvSpPr>
        <p:spPr>
          <a:xfrm>
            <a:off x="4360048" y="1764351"/>
            <a:ext cx="720080" cy="808725"/>
          </a:xfrm>
          <a:prstGeom prst="rect">
            <a:avLst/>
          </a:prstGeom>
          <a:solidFill>
            <a:schemeClr val="tx2">
              <a:lumMod val="20000"/>
              <a:lumOff val="8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VM2</a:t>
            </a:r>
          </a:p>
        </p:txBody>
      </p:sp>
      <p:cxnSp>
        <p:nvCxnSpPr>
          <p:cNvPr id="39" name="직선 연결선 38">
            <a:extLst>
              <a:ext uri="{FF2B5EF4-FFF2-40B4-BE49-F238E27FC236}">
                <a16:creationId xmlns:a16="http://schemas.microsoft.com/office/drawing/2014/main" id="{1BC8A043-8C29-D55D-AD1D-B19B455D263D}"/>
              </a:ext>
            </a:extLst>
          </p:cNvPr>
          <p:cNvCxnSpPr>
            <a:cxnSpLocks/>
            <a:stCxn id="2" idx="2"/>
            <a:endCxn id="4" idx="1"/>
          </p:cNvCxnSpPr>
          <p:nvPr/>
        </p:nvCxnSpPr>
        <p:spPr>
          <a:xfrm flipH="1">
            <a:off x="4018548" y="3479358"/>
            <a:ext cx="31848" cy="62923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F14111F-64C5-D65C-4636-9EF75E688AC8}"/>
              </a:ext>
            </a:extLst>
          </p:cNvPr>
          <p:cNvSpPr txBox="1"/>
          <p:nvPr/>
        </p:nvSpPr>
        <p:spPr>
          <a:xfrm>
            <a:off x="575816" y="925026"/>
            <a:ext cx="9001000" cy="523220"/>
          </a:xfrm>
          <a:prstGeom prst="rect">
            <a:avLst/>
          </a:prstGeom>
          <a:noFill/>
        </p:spPr>
        <p:txBody>
          <a:bodyPr wrap="square" rtlCol="0">
            <a:spAutoFit/>
          </a:bodyPr>
          <a:lstStyle/>
          <a:p>
            <a:pPr marL="171450" indent="-171450">
              <a:buFont typeface="Wingdings" panose="05000000000000000000" pitchFamily="2" charset="2"/>
              <a:buChar char="§"/>
            </a:pPr>
            <a:r>
              <a:rPr lang="en-US" altLang="ko-KR" sz="1400" dirty="0">
                <a:latin typeface="+mn-ea"/>
              </a:rPr>
              <a:t>R/W</a:t>
            </a:r>
            <a:r>
              <a:rPr lang="ko-KR" altLang="en-US" sz="1400" dirty="0">
                <a:latin typeface="+mn-ea"/>
              </a:rPr>
              <a:t>를 명령만 </a:t>
            </a:r>
            <a:r>
              <a:rPr lang="en-US" altLang="ko-KR" sz="1400" dirty="0">
                <a:latin typeface="+mn-ea"/>
              </a:rPr>
              <a:t>Guest OS</a:t>
            </a:r>
            <a:r>
              <a:rPr lang="ko-KR" altLang="en-US" sz="1400" dirty="0">
                <a:latin typeface="+mn-ea"/>
              </a:rPr>
              <a:t>에서 </a:t>
            </a:r>
            <a:r>
              <a:rPr lang="en-US" altLang="ko-KR" sz="1400" dirty="0">
                <a:latin typeface="+mn-ea"/>
              </a:rPr>
              <a:t>disk</a:t>
            </a:r>
            <a:r>
              <a:rPr lang="ko-KR" altLang="en-US" sz="1400" dirty="0">
                <a:latin typeface="+mn-ea"/>
              </a:rPr>
              <a:t> 디바이스에 직접 조작</a:t>
            </a:r>
            <a:endParaRPr lang="en-US" altLang="ko-KR" sz="1400" dirty="0">
              <a:latin typeface="+mn-ea"/>
            </a:endParaRPr>
          </a:p>
          <a:p>
            <a:pPr marL="171450" indent="-171450">
              <a:buFont typeface="Wingdings" panose="05000000000000000000" pitchFamily="2" charset="2"/>
              <a:buChar char="§"/>
            </a:pPr>
            <a:r>
              <a:rPr lang="ko-KR" altLang="en-US" sz="1400" dirty="0">
                <a:latin typeface="+mn-ea"/>
              </a:rPr>
              <a:t>나머지 명령은 </a:t>
            </a:r>
            <a:r>
              <a:rPr lang="en-US" altLang="ko-KR" sz="1400" dirty="0">
                <a:latin typeface="+mn-ea"/>
              </a:rPr>
              <a:t>VMkernel</a:t>
            </a:r>
            <a:r>
              <a:rPr lang="ko-KR" altLang="en-US" sz="1400" dirty="0">
                <a:latin typeface="+mn-ea"/>
              </a:rPr>
              <a:t>을 통해 가상화 하여 전달</a:t>
            </a:r>
            <a:endParaRPr lang="en-US" altLang="ko-KR" sz="1400" dirty="0">
              <a:latin typeface="+mn-ea"/>
            </a:endParaRPr>
          </a:p>
        </p:txBody>
      </p:sp>
      <p:cxnSp>
        <p:nvCxnSpPr>
          <p:cNvPr id="35" name="직선 화살표 연결선 34">
            <a:extLst>
              <a:ext uri="{FF2B5EF4-FFF2-40B4-BE49-F238E27FC236}">
                <a16:creationId xmlns:a16="http://schemas.microsoft.com/office/drawing/2014/main" id="{F36B6F8C-8036-F0BB-82B4-E8C1DF7CC26C}"/>
              </a:ext>
            </a:extLst>
          </p:cNvPr>
          <p:cNvCxnSpPr>
            <a:cxnSpLocks/>
            <a:stCxn id="11" idx="2"/>
            <a:endCxn id="7" idx="0"/>
          </p:cNvCxnSpPr>
          <p:nvPr/>
        </p:nvCxnSpPr>
        <p:spPr>
          <a:xfrm>
            <a:off x="2520032" y="2606137"/>
            <a:ext cx="5399848" cy="255697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6469431F-D302-C818-0D09-3E53278BD44A}"/>
              </a:ext>
            </a:extLst>
          </p:cNvPr>
          <p:cNvCxnSpPr>
            <a:cxnSpLocks/>
            <a:stCxn id="32" idx="2"/>
            <a:endCxn id="7" idx="0"/>
          </p:cNvCxnSpPr>
          <p:nvPr/>
        </p:nvCxnSpPr>
        <p:spPr>
          <a:xfrm>
            <a:off x="4720088" y="2573076"/>
            <a:ext cx="3199792" cy="2590033"/>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원통형 3">
            <a:extLst>
              <a:ext uri="{FF2B5EF4-FFF2-40B4-BE49-F238E27FC236}">
                <a16:creationId xmlns:a16="http://schemas.microsoft.com/office/drawing/2014/main" id="{A5FDAAC8-E429-D8C4-A88D-6B69964AD97F}"/>
              </a:ext>
            </a:extLst>
          </p:cNvPr>
          <p:cNvSpPr/>
          <p:nvPr/>
        </p:nvSpPr>
        <p:spPr>
          <a:xfrm>
            <a:off x="2699152" y="4108589"/>
            <a:ext cx="2638792" cy="1368152"/>
          </a:xfrm>
          <a:prstGeom prst="can">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t>Data store</a:t>
            </a:r>
          </a:p>
          <a:p>
            <a:pPr algn="ctr"/>
            <a:endParaRPr lang="en-US" altLang="ko-KR" sz="1600" b="1" dirty="0"/>
          </a:p>
          <a:p>
            <a:pPr algn="ctr"/>
            <a:endParaRPr lang="en-US" altLang="ko-KR" sz="1600" b="1" dirty="0"/>
          </a:p>
          <a:p>
            <a:pPr algn="ctr"/>
            <a:endParaRPr lang="en-US" altLang="ko-KR" sz="1600" b="1" dirty="0"/>
          </a:p>
          <a:p>
            <a:pPr algn="ctr"/>
            <a:endParaRPr lang="en-US" altLang="ko-KR" sz="1600" b="1" dirty="0"/>
          </a:p>
          <a:p>
            <a:pPr algn="ctr"/>
            <a:endParaRPr lang="en-US" altLang="ko-KR" sz="1600" b="1" dirty="0"/>
          </a:p>
        </p:txBody>
      </p:sp>
      <p:sp>
        <p:nvSpPr>
          <p:cNvPr id="13" name="직사각형 12">
            <a:extLst>
              <a:ext uri="{FF2B5EF4-FFF2-40B4-BE49-F238E27FC236}">
                <a16:creationId xmlns:a16="http://schemas.microsoft.com/office/drawing/2014/main" id="{BF06C0B3-733E-31AB-D17D-76E089581318}"/>
              </a:ext>
            </a:extLst>
          </p:cNvPr>
          <p:cNvSpPr/>
          <p:nvPr/>
        </p:nvSpPr>
        <p:spPr>
          <a:xfrm>
            <a:off x="3175136" y="4830618"/>
            <a:ext cx="1686824" cy="262558"/>
          </a:xfrm>
          <a:prstGeom prst="rect">
            <a:avLst/>
          </a:prstGeom>
          <a:solidFill>
            <a:srgbClr val="00B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Mapping file</a:t>
            </a:r>
            <a:endParaRPr lang="ko-KR" altLang="en-US" sz="1600" b="1" dirty="0"/>
          </a:p>
        </p:txBody>
      </p:sp>
      <p:cxnSp>
        <p:nvCxnSpPr>
          <p:cNvPr id="21" name="직선 연결선 20">
            <a:extLst>
              <a:ext uri="{FF2B5EF4-FFF2-40B4-BE49-F238E27FC236}">
                <a16:creationId xmlns:a16="http://schemas.microsoft.com/office/drawing/2014/main" id="{1C27BD5C-5D69-BD40-6647-FE39428A7D3E}"/>
              </a:ext>
            </a:extLst>
          </p:cNvPr>
          <p:cNvCxnSpPr>
            <a:cxnSpLocks/>
            <a:stCxn id="13" idx="3"/>
            <a:endCxn id="7" idx="0"/>
          </p:cNvCxnSpPr>
          <p:nvPr/>
        </p:nvCxnSpPr>
        <p:spPr>
          <a:xfrm>
            <a:off x="4861960" y="4961897"/>
            <a:ext cx="3057920" cy="201212"/>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직사각형 1">
            <a:extLst>
              <a:ext uri="{FF2B5EF4-FFF2-40B4-BE49-F238E27FC236}">
                <a16:creationId xmlns:a16="http://schemas.microsoft.com/office/drawing/2014/main" id="{C660AF2D-54A7-B7FA-5835-B7313F6A3B04}"/>
              </a:ext>
            </a:extLst>
          </p:cNvPr>
          <p:cNvSpPr/>
          <p:nvPr/>
        </p:nvSpPr>
        <p:spPr>
          <a:xfrm>
            <a:off x="1920180" y="2908248"/>
            <a:ext cx="4260432" cy="571110"/>
          </a:xfrm>
          <a:prstGeom prst="rect">
            <a:avLst/>
          </a:prstGeom>
          <a:solidFill>
            <a:srgbClr val="7ABC3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t>  ESXi 1</a:t>
            </a:r>
            <a:endParaRPr lang="ko-KR" altLang="en-US" sz="1600" b="1" dirty="0"/>
          </a:p>
        </p:txBody>
      </p:sp>
      <p:sp>
        <p:nvSpPr>
          <p:cNvPr id="40" name="직사각형 39">
            <a:extLst>
              <a:ext uri="{FF2B5EF4-FFF2-40B4-BE49-F238E27FC236}">
                <a16:creationId xmlns:a16="http://schemas.microsoft.com/office/drawing/2014/main" id="{85B38E94-B6EF-4AE8-6C52-899859CBD74A}"/>
              </a:ext>
            </a:extLst>
          </p:cNvPr>
          <p:cNvSpPr/>
          <p:nvPr/>
        </p:nvSpPr>
        <p:spPr>
          <a:xfrm>
            <a:off x="3986216" y="3068960"/>
            <a:ext cx="1686824" cy="262558"/>
          </a:xfrm>
          <a:prstGeom prst="rect">
            <a:avLst/>
          </a:prstGeom>
          <a:solidFill>
            <a:schemeClr val="accent4">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VMkernel</a:t>
            </a:r>
            <a:endParaRPr lang="ko-KR" altLang="en-US" sz="1600" b="1" dirty="0"/>
          </a:p>
        </p:txBody>
      </p:sp>
      <p:cxnSp>
        <p:nvCxnSpPr>
          <p:cNvPr id="41" name="직선 화살표 연결선 40">
            <a:extLst>
              <a:ext uri="{FF2B5EF4-FFF2-40B4-BE49-F238E27FC236}">
                <a16:creationId xmlns:a16="http://schemas.microsoft.com/office/drawing/2014/main" id="{0B72F8A7-B6DA-2D5E-6AB5-4E61FA5F525F}"/>
              </a:ext>
            </a:extLst>
          </p:cNvPr>
          <p:cNvCxnSpPr>
            <a:cxnSpLocks/>
            <a:stCxn id="32" idx="2"/>
            <a:endCxn id="40" idx="0"/>
          </p:cNvCxnSpPr>
          <p:nvPr/>
        </p:nvCxnSpPr>
        <p:spPr>
          <a:xfrm>
            <a:off x="4720088" y="2573076"/>
            <a:ext cx="109540" cy="495884"/>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29B6A332-6D98-BC29-EC98-AA83A5418C69}"/>
              </a:ext>
            </a:extLst>
          </p:cNvPr>
          <p:cNvCxnSpPr>
            <a:cxnSpLocks/>
            <a:stCxn id="40" idx="2"/>
            <a:endCxn id="7" idx="0"/>
          </p:cNvCxnSpPr>
          <p:nvPr/>
        </p:nvCxnSpPr>
        <p:spPr>
          <a:xfrm>
            <a:off x="4829628" y="3331518"/>
            <a:ext cx="3090252" cy="1831591"/>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3BD1B61E-C196-A656-71DA-BAC6C76B610E}"/>
              </a:ext>
            </a:extLst>
          </p:cNvPr>
          <p:cNvCxnSpPr>
            <a:cxnSpLocks/>
            <a:stCxn id="11" idx="2"/>
            <a:endCxn id="40" idx="0"/>
          </p:cNvCxnSpPr>
          <p:nvPr/>
        </p:nvCxnSpPr>
        <p:spPr>
          <a:xfrm>
            <a:off x="2520032" y="2606137"/>
            <a:ext cx="2309596" cy="462823"/>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1EF26AA-6579-1505-F4CC-D37169E1ED73}"/>
              </a:ext>
            </a:extLst>
          </p:cNvPr>
          <p:cNvSpPr txBox="1"/>
          <p:nvPr/>
        </p:nvSpPr>
        <p:spPr>
          <a:xfrm>
            <a:off x="7210237" y="3859824"/>
            <a:ext cx="1535998" cy="646331"/>
          </a:xfrm>
          <a:prstGeom prst="rect">
            <a:avLst/>
          </a:prstGeom>
          <a:noFill/>
        </p:spPr>
        <p:txBody>
          <a:bodyPr wrap="none" rtlCol="0">
            <a:spAutoFit/>
          </a:bodyPr>
          <a:lstStyle/>
          <a:p>
            <a:r>
              <a:rPr lang="en-US" altLang="ko-KR" dirty="0"/>
              <a:t>FC SAN</a:t>
            </a:r>
          </a:p>
          <a:p>
            <a:r>
              <a:rPr lang="en-US" altLang="ko-KR" dirty="0"/>
              <a:t>or</a:t>
            </a:r>
            <a:r>
              <a:rPr lang="ko-KR" altLang="en-US" dirty="0"/>
              <a:t> </a:t>
            </a:r>
            <a:r>
              <a:rPr lang="en-US" altLang="ko-KR" dirty="0"/>
              <a:t>iSCSI SAN</a:t>
            </a:r>
            <a:endParaRPr lang="ko-KR" altLang="en-US" dirty="0"/>
          </a:p>
        </p:txBody>
      </p:sp>
    </p:spTree>
    <p:extLst>
      <p:ext uri="{BB962C8B-B14F-4D97-AF65-F5344CB8AC3E}">
        <p14:creationId xmlns:p14="http://schemas.microsoft.com/office/powerpoint/2010/main" val="370205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A8E6BE83-7B50-4B49-A438-ACF20821AF7C}"/>
              </a:ext>
            </a:extLst>
          </p:cNvPr>
          <p:cNvSpPr txBox="1">
            <a:spLocks/>
          </p:cNvSpPr>
          <p:nvPr/>
        </p:nvSpPr>
        <p:spPr>
          <a:xfrm>
            <a:off x="575816" y="307489"/>
            <a:ext cx="8856984" cy="615603"/>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b="1" kern="1200">
                <a:solidFill>
                  <a:schemeClr val="tx1">
                    <a:lumMod val="75000"/>
                    <a:lumOff val="25000"/>
                  </a:schemeClr>
                </a:solidFill>
                <a:latin typeface="+mn-ea"/>
                <a:ea typeface="+mn-ea"/>
                <a:cs typeface="+mj-cs"/>
              </a:defRPr>
            </a:lvl1pPr>
          </a:lstStyle>
          <a:p>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4. pRDM </a:t>
            </a:r>
            <a:r>
              <a:rPr lang="ko-KR" altLang="en-US" sz="2000" dirty="0">
                <a:ln w="3175">
                  <a:solidFill>
                    <a:schemeClr val="bg1">
                      <a:alpha val="15000"/>
                    </a:schemeClr>
                  </a:solidFill>
                </a:ln>
                <a:latin typeface="맑은 고딕" panose="020B0503020000020004" pitchFamily="50" charset="-127"/>
                <a:ea typeface="맑은 고딕" panose="020B0503020000020004" pitchFamily="50" charset="-127"/>
              </a:rPr>
              <a:t>과 </a:t>
            </a:r>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vRDM</a:t>
            </a:r>
            <a:r>
              <a:rPr lang="ko-KR" altLang="en-US" sz="2000" dirty="0">
                <a:ln w="3175">
                  <a:solidFill>
                    <a:schemeClr val="bg1">
                      <a:alpha val="15000"/>
                    </a:schemeClr>
                  </a:solidFill>
                </a:ln>
                <a:latin typeface="맑은 고딕" panose="020B0503020000020004" pitchFamily="50" charset="-127"/>
                <a:ea typeface="맑은 고딕" panose="020B0503020000020004" pitchFamily="50" charset="-127"/>
              </a:rPr>
              <a:t>차이</a:t>
            </a:r>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a:t>
            </a:r>
          </a:p>
        </p:txBody>
      </p:sp>
      <p:sp>
        <p:nvSpPr>
          <p:cNvPr id="10" name="TextBox 9">
            <a:extLst>
              <a:ext uri="{FF2B5EF4-FFF2-40B4-BE49-F238E27FC236}">
                <a16:creationId xmlns:a16="http://schemas.microsoft.com/office/drawing/2014/main" id="{CB4CCB39-F623-D0E9-3D85-EA5BA8C88746}"/>
              </a:ext>
            </a:extLst>
          </p:cNvPr>
          <p:cNvSpPr txBox="1"/>
          <p:nvPr/>
        </p:nvSpPr>
        <p:spPr>
          <a:xfrm>
            <a:off x="575816" y="925026"/>
            <a:ext cx="9001000" cy="2862322"/>
          </a:xfrm>
          <a:prstGeom prst="rect">
            <a:avLst/>
          </a:prstGeom>
          <a:noFill/>
        </p:spPr>
        <p:txBody>
          <a:bodyPr wrap="square" rtlCol="0">
            <a:spAutoFit/>
          </a:bodyPr>
          <a:lstStyle/>
          <a:p>
            <a:pPr marL="171450" indent="-171450">
              <a:buFont typeface="Wingdings" panose="05000000000000000000" pitchFamily="2" charset="2"/>
              <a:buChar char="§"/>
            </a:pPr>
            <a:r>
              <a:rPr lang="en-US" altLang="ko-KR" sz="1600" b="1" dirty="0">
                <a:solidFill>
                  <a:srgbClr val="0070C0"/>
                </a:solidFill>
                <a:latin typeface="+mn-ea"/>
              </a:rPr>
              <a:t>RDM Physical compatibility mode &amp; RDM Virtual compatibility mode</a:t>
            </a: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endParaRPr lang="en-US" altLang="ko-KR" sz="1600" b="1" dirty="0">
              <a:solidFill>
                <a:srgbClr val="0070C0"/>
              </a:solidFill>
              <a:latin typeface="+mn-ea"/>
            </a:endParaRPr>
          </a:p>
          <a:p>
            <a:endParaRPr lang="en-US" altLang="ko-KR" sz="1200" b="1" dirty="0">
              <a:solidFill>
                <a:srgbClr val="0070C0"/>
              </a:solidFill>
              <a:latin typeface="+mn-ea"/>
            </a:endParaRPr>
          </a:p>
          <a:p>
            <a:r>
              <a:rPr lang="en-US" altLang="ko-KR" sz="1200" b="1" dirty="0">
                <a:latin typeface="+mn-ea"/>
              </a:rPr>
              <a:t>* CIB(Cluster-in-a-box) = VMs on same ESX/ESXi host</a:t>
            </a:r>
          </a:p>
          <a:p>
            <a:r>
              <a:rPr lang="en-US" altLang="ko-KR" sz="1200" b="1" dirty="0">
                <a:latin typeface="+mn-ea"/>
              </a:rPr>
              <a:t>* CAB(Cluster-across-boxes) = VMs on different ESX/ESXi host</a:t>
            </a:r>
            <a:endParaRPr lang="en-US" altLang="ko-KR" sz="1200" dirty="0">
              <a:latin typeface="+mn-ea"/>
            </a:endParaRPr>
          </a:p>
        </p:txBody>
      </p:sp>
      <p:graphicFrame>
        <p:nvGraphicFramePr>
          <p:cNvPr id="2" name="표 1">
            <a:extLst>
              <a:ext uri="{FF2B5EF4-FFF2-40B4-BE49-F238E27FC236}">
                <a16:creationId xmlns:a16="http://schemas.microsoft.com/office/drawing/2014/main" id="{CF9EBAE5-1D47-58C6-E802-F1E383BCB8DB}"/>
              </a:ext>
            </a:extLst>
          </p:cNvPr>
          <p:cNvGraphicFramePr>
            <a:graphicFrameLocks noGrp="1"/>
          </p:cNvGraphicFramePr>
          <p:nvPr>
            <p:extLst>
              <p:ext uri="{D42A27DB-BD31-4B8C-83A1-F6EECF244321}">
                <p14:modId xmlns:p14="http://schemas.microsoft.com/office/powerpoint/2010/main" val="253379603"/>
              </p:ext>
            </p:extLst>
          </p:nvPr>
        </p:nvGraphicFramePr>
        <p:xfrm>
          <a:off x="719832" y="1316190"/>
          <a:ext cx="8568952" cy="1930606"/>
        </p:xfrm>
        <a:graphic>
          <a:graphicData uri="http://schemas.openxmlformats.org/drawingml/2006/table">
            <a:tbl>
              <a:tblPr/>
              <a:tblGrid>
                <a:gridCol w="3024336">
                  <a:extLst>
                    <a:ext uri="{9D8B030D-6E8A-4147-A177-3AD203B41FA5}">
                      <a16:colId xmlns:a16="http://schemas.microsoft.com/office/drawing/2014/main" val="3695125555"/>
                    </a:ext>
                  </a:extLst>
                </a:gridCol>
                <a:gridCol w="2772308">
                  <a:extLst>
                    <a:ext uri="{9D8B030D-6E8A-4147-A177-3AD203B41FA5}">
                      <a16:colId xmlns:a16="http://schemas.microsoft.com/office/drawing/2014/main" val="3356610973"/>
                    </a:ext>
                  </a:extLst>
                </a:gridCol>
                <a:gridCol w="2772308">
                  <a:extLst>
                    <a:ext uri="{9D8B030D-6E8A-4147-A177-3AD203B41FA5}">
                      <a16:colId xmlns:a16="http://schemas.microsoft.com/office/drawing/2014/main" val="507552834"/>
                    </a:ext>
                  </a:extLst>
                </a:gridCol>
              </a:tblGrid>
              <a:tr h="78992">
                <a:tc>
                  <a:txBody>
                    <a:bodyPr/>
                    <a:lstStyle/>
                    <a:p>
                      <a:pPr algn="ctr"/>
                      <a:r>
                        <a:rPr lang="ko-KR" altLang="en-US" sz="1400" b="1" dirty="0">
                          <a:effectLst/>
                          <a:latin typeface="+mn-lt"/>
                        </a:rPr>
                        <a:t>목록</a:t>
                      </a:r>
                      <a:endParaRPr lang="en-US" sz="1400" b="1" dirty="0">
                        <a:effectLst/>
                        <a:latin typeface="+mn-lt"/>
                      </a:endParaRP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400" b="1" dirty="0">
                          <a:effectLst/>
                          <a:latin typeface="+mn-lt"/>
                        </a:rPr>
                        <a:t>pRDM</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400" b="1" dirty="0">
                          <a:effectLst/>
                          <a:latin typeface="+mn-lt"/>
                        </a:rPr>
                        <a:t>vRDM</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696876293"/>
                  </a:ext>
                </a:extLst>
              </a:tr>
              <a:tr h="78992">
                <a:tc>
                  <a:txBody>
                    <a:bodyPr/>
                    <a:lstStyle/>
                    <a:p>
                      <a:pPr algn="ctr"/>
                      <a:r>
                        <a:rPr lang="en-US" altLang="ko-KR" sz="1300" b="1" dirty="0">
                          <a:effectLst/>
                          <a:latin typeface="+mn-lt"/>
                        </a:rPr>
                        <a:t>Guest OS</a:t>
                      </a:r>
                      <a:r>
                        <a:rPr lang="ko-KR" altLang="en-US" sz="1300" b="1" dirty="0">
                          <a:effectLst/>
                          <a:latin typeface="+mn-lt"/>
                        </a:rPr>
                        <a:t>에서 </a:t>
                      </a:r>
                      <a:r>
                        <a:rPr lang="en-US" altLang="ko-KR" sz="1300" b="1" dirty="0">
                          <a:effectLst/>
                          <a:latin typeface="+mn-lt"/>
                        </a:rPr>
                        <a:t>RDM </a:t>
                      </a:r>
                    </a:p>
                    <a:p>
                      <a:pPr algn="ctr"/>
                      <a:r>
                        <a:rPr lang="ko-KR" altLang="en-US" sz="1300" b="1" dirty="0">
                          <a:effectLst/>
                          <a:latin typeface="+mn-lt"/>
                        </a:rPr>
                        <a:t>디바이스에 전달하는 명령</a:t>
                      </a:r>
                      <a:endParaRPr lang="en-US" altLang="ko-KR" sz="1300" b="1" dirty="0">
                        <a:effectLst/>
                        <a:latin typeface="+mn-lt"/>
                      </a:endParaRP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ko-KR" altLang="en-US" sz="1300" dirty="0">
                          <a:effectLst/>
                          <a:latin typeface="+mn-lt"/>
                        </a:rPr>
                        <a:t>모든 </a:t>
                      </a:r>
                      <a:r>
                        <a:rPr lang="en-US" altLang="ko-KR" sz="1300" dirty="0">
                          <a:effectLst/>
                          <a:latin typeface="+mn-lt"/>
                        </a:rPr>
                        <a:t>SCSI command</a:t>
                      </a:r>
                      <a:endParaRPr lang="en-US" sz="1300" dirty="0">
                        <a:effectLst/>
                        <a:latin typeface="+mn-lt"/>
                      </a:endParaRP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300" dirty="0">
                          <a:effectLst/>
                          <a:latin typeface="+mn-lt"/>
                        </a:rPr>
                        <a:t>R/W</a:t>
                      </a:r>
                      <a:r>
                        <a:rPr lang="ko-KR" altLang="en-US" sz="1300" dirty="0">
                          <a:effectLst/>
                          <a:latin typeface="+mn-lt"/>
                        </a:rPr>
                        <a:t> </a:t>
                      </a:r>
                      <a:r>
                        <a:rPr lang="en-US" altLang="ko-KR" sz="1300" dirty="0">
                          <a:effectLst/>
                          <a:latin typeface="+mn-lt"/>
                        </a:rPr>
                        <a:t>command</a:t>
                      </a:r>
                      <a:endParaRPr lang="en-US" sz="1300" dirty="0">
                        <a:effectLst/>
                        <a:latin typeface="+mn-lt"/>
                      </a:endParaRP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07249703"/>
                  </a:ext>
                </a:extLst>
              </a:tr>
              <a:tr h="78992">
                <a:tc>
                  <a:txBody>
                    <a:bodyPr/>
                    <a:lstStyle/>
                    <a:p>
                      <a:pPr algn="ctr"/>
                      <a:r>
                        <a:rPr lang="en-US" sz="1300" dirty="0">
                          <a:effectLst/>
                          <a:latin typeface="+mn-lt"/>
                        </a:rPr>
                        <a:t>VM Snapshot</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300" dirty="0">
                          <a:effectLst/>
                          <a:latin typeface="+mn-lt"/>
                        </a:rPr>
                        <a:t>X</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300" dirty="0">
                          <a:effectLst/>
                          <a:latin typeface="+mn-lt"/>
                        </a:rPr>
                        <a:t>O</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33494191"/>
                  </a:ext>
                </a:extLst>
              </a:tr>
              <a:tr h="78992">
                <a:tc>
                  <a:txBody>
                    <a:bodyPr/>
                    <a:lstStyle/>
                    <a:p>
                      <a:pPr algn="ctr"/>
                      <a:r>
                        <a:rPr lang="ko-KR" altLang="en-US" sz="1300" dirty="0">
                          <a:effectLst/>
                          <a:latin typeface="+mn-lt"/>
                        </a:rPr>
                        <a:t>가능한 </a:t>
                      </a:r>
                      <a:r>
                        <a:rPr lang="en-US" altLang="ko-KR" sz="1300" dirty="0">
                          <a:effectLst/>
                          <a:latin typeface="+mn-lt"/>
                        </a:rPr>
                        <a:t>Clustering</a:t>
                      </a:r>
                      <a:endParaRPr lang="en-US" sz="1300" dirty="0">
                        <a:effectLst/>
                        <a:latin typeface="+mn-lt"/>
                      </a:endParaRP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ko-KR" sz="1300" dirty="0">
                          <a:effectLst/>
                          <a:latin typeface="+mn-lt"/>
                        </a:rPr>
                        <a:t>CIB, CAB</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ko-KR" sz="1300" dirty="0">
                          <a:effectLst/>
                          <a:latin typeface="+mn-lt"/>
                        </a:rPr>
                        <a:t>CIB</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5476047"/>
                  </a:ext>
                </a:extLst>
              </a:tr>
              <a:tr h="0">
                <a:tc>
                  <a:txBody>
                    <a:bodyPr/>
                    <a:lstStyle/>
                    <a:p>
                      <a:pPr algn="ctr"/>
                      <a:r>
                        <a:rPr lang="en-US" sz="1300" dirty="0">
                          <a:effectLst/>
                          <a:latin typeface="+mn-lt"/>
                        </a:rPr>
                        <a:t>File Locking</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300" dirty="0">
                          <a:effectLst/>
                          <a:latin typeface="+mn-lt"/>
                        </a:rPr>
                        <a:t>X</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300" dirty="0">
                          <a:effectLst/>
                          <a:latin typeface="+mn-lt"/>
                        </a:rPr>
                        <a:t>O</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1491427"/>
                  </a:ext>
                </a:extLst>
              </a:tr>
              <a:tr h="0">
                <a:tc>
                  <a:txBody>
                    <a:bodyPr/>
                    <a:lstStyle/>
                    <a:p>
                      <a:pPr algn="ctr"/>
                      <a:r>
                        <a:rPr lang="en-US" sz="1300" dirty="0">
                          <a:effectLst/>
                          <a:latin typeface="+mn-lt"/>
                        </a:rPr>
                        <a:t>RDM size</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300" dirty="0">
                          <a:effectLst/>
                          <a:latin typeface="+mn-lt"/>
                        </a:rPr>
                        <a:t>VMFS5 </a:t>
                      </a:r>
                      <a:r>
                        <a:rPr lang="ko-KR" altLang="en-US" sz="1300" dirty="0">
                          <a:effectLst/>
                          <a:latin typeface="+mn-lt"/>
                        </a:rPr>
                        <a:t>와 </a:t>
                      </a:r>
                      <a:r>
                        <a:rPr lang="en-US" altLang="ko-KR" sz="1300" dirty="0">
                          <a:effectLst/>
                          <a:latin typeface="+mn-lt"/>
                        </a:rPr>
                        <a:t>VMFS6</a:t>
                      </a:r>
                      <a:r>
                        <a:rPr lang="ko-KR" altLang="en-US" sz="1300" dirty="0">
                          <a:effectLst/>
                          <a:latin typeface="+mn-lt"/>
                        </a:rPr>
                        <a:t>에서 </a:t>
                      </a:r>
                      <a:endParaRPr lang="en-US" altLang="ko-KR" sz="1300" dirty="0">
                        <a:effectLst/>
                        <a:latin typeface="+mn-lt"/>
                      </a:endParaRPr>
                    </a:p>
                    <a:p>
                      <a:pPr algn="ctr"/>
                      <a:r>
                        <a:rPr lang="en-US" altLang="ko-KR" sz="1300" dirty="0">
                          <a:effectLst/>
                          <a:latin typeface="+mn-lt"/>
                        </a:rPr>
                        <a:t>2TB</a:t>
                      </a:r>
                      <a:r>
                        <a:rPr lang="ko-KR" altLang="en-US" sz="1300" dirty="0">
                          <a:effectLst/>
                          <a:latin typeface="+mn-lt"/>
                        </a:rPr>
                        <a:t>이상을 지원</a:t>
                      </a:r>
                      <a:endParaRPr lang="en-US" sz="1300" dirty="0">
                        <a:effectLst/>
                        <a:latin typeface="+mn-lt"/>
                      </a:endParaRP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300" dirty="0">
                          <a:effectLst/>
                          <a:latin typeface="+mn-lt"/>
                        </a:rPr>
                        <a:t>VMFS6</a:t>
                      </a:r>
                      <a:r>
                        <a:rPr lang="ko-KR" altLang="en-US" sz="1300" dirty="0">
                          <a:effectLst/>
                          <a:latin typeface="+mn-lt"/>
                        </a:rPr>
                        <a:t>에서 </a:t>
                      </a:r>
                      <a:r>
                        <a:rPr lang="en-US" altLang="ko-KR" sz="1300" dirty="0">
                          <a:effectLst/>
                          <a:latin typeface="+mn-lt"/>
                        </a:rPr>
                        <a:t>2TB</a:t>
                      </a:r>
                      <a:r>
                        <a:rPr lang="ko-KR" altLang="en-US" sz="1300" dirty="0">
                          <a:effectLst/>
                          <a:latin typeface="+mn-lt"/>
                        </a:rPr>
                        <a:t>이상을 지원</a:t>
                      </a:r>
                      <a:endParaRPr lang="en-US" altLang="ko-KR" sz="1300" dirty="0">
                        <a:effectLst/>
                        <a:latin typeface="+mn-lt"/>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300" dirty="0">
                          <a:effectLst/>
                          <a:latin typeface="+mn-lt"/>
                        </a:rPr>
                        <a:t>(VMFS5 </a:t>
                      </a:r>
                      <a:r>
                        <a:rPr lang="ko-KR" altLang="en-US" sz="1300" dirty="0">
                          <a:effectLst/>
                          <a:latin typeface="+mn-lt"/>
                        </a:rPr>
                        <a:t>에서는 </a:t>
                      </a:r>
                      <a:r>
                        <a:rPr lang="en-US" altLang="ko-KR" sz="1300" dirty="0">
                          <a:effectLst/>
                          <a:latin typeface="+mn-lt"/>
                        </a:rPr>
                        <a:t>X)</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77007687"/>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300" dirty="0">
                          <a:effectLst/>
                          <a:latin typeface="+mn-lt"/>
                        </a:rPr>
                        <a:t>RDM size Limits</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300" dirty="0">
                          <a:effectLst/>
                          <a:latin typeface="+mn-lt"/>
                        </a:rPr>
                        <a:t>64TB</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300" dirty="0">
                          <a:effectLst/>
                          <a:latin typeface="+mn-lt"/>
                        </a:rPr>
                        <a:t>62TB</a:t>
                      </a:r>
                    </a:p>
                  </a:txBody>
                  <a:tcPr marL="18898" marR="18898" marT="9449" marB="944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989018255"/>
                  </a:ext>
                </a:extLst>
              </a:tr>
            </a:tbl>
          </a:graphicData>
        </a:graphic>
      </p:graphicFrame>
      <p:pic>
        <p:nvPicPr>
          <p:cNvPr id="4" name="그림 3">
            <a:extLst>
              <a:ext uri="{FF2B5EF4-FFF2-40B4-BE49-F238E27FC236}">
                <a16:creationId xmlns:a16="http://schemas.microsoft.com/office/drawing/2014/main" id="{D0A82FD0-A3EC-2D27-4A6E-8DDD400CCBB0}"/>
              </a:ext>
            </a:extLst>
          </p:cNvPr>
          <p:cNvPicPr>
            <a:picLocks noChangeAspect="1"/>
          </p:cNvPicPr>
          <p:nvPr/>
        </p:nvPicPr>
        <p:blipFill rotWithShape="1">
          <a:blip r:embed="rId3"/>
          <a:srcRect b="3939"/>
          <a:stretch/>
        </p:blipFill>
        <p:spPr>
          <a:xfrm>
            <a:off x="2087984" y="3787348"/>
            <a:ext cx="6360313" cy="2490571"/>
          </a:xfrm>
          <a:prstGeom prst="rect">
            <a:avLst/>
          </a:prstGeom>
        </p:spPr>
      </p:pic>
      <p:sp>
        <p:nvSpPr>
          <p:cNvPr id="6" name="직사각형 5">
            <a:extLst>
              <a:ext uri="{FF2B5EF4-FFF2-40B4-BE49-F238E27FC236}">
                <a16:creationId xmlns:a16="http://schemas.microsoft.com/office/drawing/2014/main" id="{C4DEC420-12D9-9258-A770-C8704A46B3C4}"/>
              </a:ext>
            </a:extLst>
          </p:cNvPr>
          <p:cNvSpPr/>
          <p:nvPr/>
        </p:nvSpPr>
        <p:spPr>
          <a:xfrm>
            <a:off x="2232000" y="5373216"/>
            <a:ext cx="3168352"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dirty="0"/>
          </a:p>
        </p:txBody>
      </p:sp>
    </p:spTree>
    <p:extLst>
      <p:ext uri="{BB962C8B-B14F-4D97-AF65-F5344CB8AC3E}">
        <p14:creationId xmlns:p14="http://schemas.microsoft.com/office/powerpoint/2010/main" val="373534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A8E6BE83-7B50-4B49-A438-ACF20821AF7C}"/>
              </a:ext>
            </a:extLst>
          </p:cNvPr>
          <p:cNvSpPr txBox="1">
            <a:spLocks/>
          </p:cNvSpPr>
          <p:nvPr/>
        </p:nvSpPr>
        <p:spPr>
          <a:xfrm>
            <a:off x="575816" y="307489"/>
            <a:ext cx="8856984" cy="615603"/>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b="1" kern="1200">
                <a:solidFill>
                  <a:schemeClr val="tx1">
                    <a:lumMod val="75000"/>
                    <a:lumOff val="25000"/>
                  </a:schemeClr>
                </a:solidFill>
                <a:latin typeface="+mn-ea"/>
                <a:ea typeface="+mn-ea"/>
                <a:cs typeface="+mj-cs"/>
              </a:defRPr>
            </a:lvl1pPr>
          </a:lstStyle>
          <a:p>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4. pRDM </a:t>
            </a:r>
            <a:r>
              <a:rPr lang="ko-KR" altLang="en-US" sz="2000" dirty="0">
                <a:ln w="3175">
                  <a:solidFill>
                    <a:schemeClr val="bg1">
                      <a:alpha val="15000"/>
                    </a:schemeClr>
                  </a:solidFill>
                </a:ln>
                <a:latin typeface="맑은 고딕" panose="020B0503020000020004" pitchFamily="50" charset="-127"/>
                <a:ea typeface="맑은 고딕" panose="020B0503020000020004" pitchFamily="50" charset="-127"/>
              </a:rPr>
              <a:t>과 </a:t>
            </a:r>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vRDM</a:t>
            </a:r>
            <a:r>
              <a:rPr lang="ko-KR" altLang="en-US" sz="2000" dirty="0">
                <a:ln w="3175">
                  <a:solidFill>
                    <a:schemeClr val="bg1">
                      <a:alpha val="15000"/>
                    </a:schemeClr>
                  </a:solidFill>
                </a:ln>
                <a:latin typeface="맑은 고딕" panose="020B0503020000020004" pitchFamily="50" charset="-127"/>
                <a:ea typeface="맑은 고딕" panose="020B0503020000020004" pitchFamily="50" charset="-127"/>
              </a:rPr>
              <a:t>차이</a:t>
            </a:r>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a:t>
            </a:r>
          </a:p>
        </p:txBody>
      </p:sp>
      <p:sp>
        <p:nvSpPr>
          <p:cNvPr id="10" name="TextBox 9">
            <a:extLst>
              <a:ext uri="{FF2B5EF4-FFF2-40B4-BE49-F238E27FC236}">
                <a16:creationId xmlns:a16="http://schemas.microsoft.com/office/drawing/2014/main" id="{CB4CCB39-F623-D0E9-3D85-EA5BA8C88746}"/>
              </a:ext>
            </a:extLst>
          </p:cNvPr>
          <p:cNvSpPr txBox="1"/>
          <p:nvPr/>
        </p:nvSpPr>
        <p:spPr>
          <a:xfrm>
            <a:off x="575816" y="925026"/>
            <a:ext cx="9001000" cy="3539430"/>
          </a:xfrm>
          <a:prstGeom prst="rect">
            <a:avLst/>
          </a:prstGeom>
          <a:noFill/>
        </p:spPr>
        <p:txBody>
          <a:bodyPr wrap="square" rtlCol="0">
            <a:spAutoFit/>
          </a:bodyPr>
          <a:lstStyle/>
          <a:p>
            <a:pPr marL="171450" indent="-171450">
              <a:buFont typeface="Wingdings" panose="05000000000000000000" pitchFamily="2" charset="2"/>
              <a:buChar char="§"/>
            </a:pPr>
            <a:r>
              <a:rPr lang="en-US" altLang="ko-KR" sz="1600" b="1" dirty="0">
                <a:solidFill>
                  <a:srgbClr val="0070C0"/>
                </a:solidFill>
                <a:latin typeface="+mn-ea"/>
              </a:rPr>
              <a:t>Shared</a:t>
            </a:r>
            <a:r>
              <a:rPr lang="ko-KR" altLang="en-US" sz="1600" b="1" dirty="0">
                <a:solidFill>
                  <a:srgbClr val="0070C0"/>
                </a:solidFill>
                <a:latin typeface="+mn-ea"/>
              </a:rPr>
              <a:t> </a:t>
            </a:r>
            <a:r>
              <a:rPr lang="en-US" altLang="ko-KR" sz="1600" b="1" dirty="0">
                <a:solidFill>
                  <a:srgbClr val="0070C0"/>
                </a:solidFill>
                <a:latin typeface="+mn-ea"/>
              </a:rPr>
              <a:t>Storage </a:t>
            </a:r>
            <a:r>
              <a:rPr lang="ko-KR" altLang="en-US" sz="1600" b="1" dirty="0">
                <a:solidFill>
                  <a:srgbClr val="0070C0"/>
                </a:solidFill>
                <a:latin typeface="+mn-ea"/>
              </a:rPr>
              <a:t>요구사항</a:t>
            </a: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endParaRPr lang="en-US" altLang="ko-KR" sz="1600" b="1" dirty="0">
              <a:solidFill>
                <a:srgbClr val="0070C0"/>
              </a:solidFill>
              <a:latin typeface="+mn-ea"/>
            </a:endParaRPr>
          </a:p>
          <a:p>
            <a:pPr marL="171450" indent="-171450">
              <a:buFont typeface="Wingdings" panose="05000000000000000000" pitchFamily="2" charset="2"/>
              <a:buChar char="§"/>
            </a:pPr>
            <a:r>
              <a:rPr lang="ko-KR" altLang="en-US" sz="1600" dirty="0">
                <a:latin typeface="+mn-ea"/>
              </a:rPr>
              <a:t>클러스터 구성에 따라 사용 할 </a:t>
            </a:r>
            <a:r>
              <a:rPr lang="en-US" altLang="ko-KR" sz="1600" dirty="0">
                <a:latin typeface="+mn-ea"/>
              </a:rPr>
              <a:t>RDM compatibility mode </a:t>
            </a:r>
            <a:r>
              <a:rPr lang="ko-KR" altLang="en-US" sz="1600" dirty="0">
                <a:latin typeface="+mn-ea"/>
              </a:rPr>
              <a:t>와 </a:t>
            </a:r>
            <a:r>
              <a:rPr lang="en-US" altLang="ko-KR" sz="1600" dirty="0">
                <a:latin typeface="+mn-ea"/>
              </a:rPr>
              <a:t>SCSI bus sharing</a:t>
            </a:r>
            <a:r>
              <a:rPr lang="ko-KR" altLang="en-US" sz="1600" dirty="0">
                <a:latin typeface="+mn-ea"/>
              </a:rPr>
              <a:t>을 선택</a:t>
            </a:r>
            <a:r>
              <a:rPr lang="en-US" altLang="ko-KR" sz="1600" dirty="0">
                <a:latin typeface="+mn-ea"/>
              </a:rPr>
              <a:t> </a:t>
            </a:r>
          </a:p>
        </p:txBody>
      </p:sp>
      <p:pic>
        <p:nvPicPr>
          <p:cNvPr id="8" name="그림 7">
            <a:extLst>
              <a:ext uri="{FF2B5EF4-FFF2-40B4-BE49-F238E27FC236}">
                <a16:creationId xmlns:a16="http://schemas.microsoft.com/office/drawing/2014/main" id="{D389CC38-AFEB-9CBD-D77D-53AF1999326E}"/>
              </a:ext>
            </a:extLst>
          </p:cNvPr>
          <p:cNvPicPr>
            <a:picLocks noChangeAspect="1"/>
          </p:cNvPicPr>
          <p:nvPr/>
        </p:nvPicPr>
        <p:blipFill>
          <a:blip r:embed="rId3"/>
          <a:stretch>
            <a:fillRect/>
          </a:stretch>
        </p:blipFill>
        <p:spPr>
          <a:xfrm>
            <a:off x="568247" y="1340768"/>
            <a:ext cx="9001000" cy="2555122"/>
          </a:xfrm>
          <a:prstGeom prst="rect">
            <a:avLst/>
          </a:prstGeom>
        </p:spPr>
      </p:pic>
    </p:spTree>
    <p:extLst>
      <p:ext uri="{BB962C8B-B14F-4D97-AF65-F5344CB8AC3E}">
        <p14:creationId xmlns:p14="http://schemas.microsoft.com/office/powerpoint/2010/main" val="192718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A8E6BE83-7B50-4B49-A438-ACF20821AF7C}"/>
              </a:ext>
            </a:extLst>
          </p:cNvPr>
          <p:cNvSpPr txBox="1">
            <a:spLocks/>
          </p:cNvSpPr>
          <p:nvPr/>
        </p:nvSpPr>
        <p:spPr>
          <a:xfrm>
            <a:off x="575816" y="307489"/>
            <a:ext cx="8856984" cy="615603"/>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b="1" kern="1200">
                <a:solidFill>
                  <a:schemeClr val="tx1">
                    <a:lumMod val="75000"/>
                    <a:lumOff val="25000"/>
                  </a:schemeClr>
                </a:solidFill>
                <a:latin typeface="+mn-ea"/>
                <a:ea typeface="+mn-ea"/>
                <a:cs typeface="+mj-cs"/>
              </a:defRPr>
            </a:lvl1pPr>
          </a:lstStyle>
          <a:p>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5. WSFC(</a:t>
            </a:r>
            <a:r>
              <a:rPr lang="ko-KR" altLang="en-US" sz="2000" dirty="0">
                <a:ln w="3175">
                  <a:solidFill>
                    <a:schemeClr val="bg1">
                      <a:alpha val="15000"/>
                    </a:schemeClr>
                  </a:solidFill>
                </a:ln>
                <a:latin typeface="맑은 고딕" panose="020B0503020000020004" pitchFamily="50" charset="-127"/>
                <a:ea typeface="맑은 고딕" panose="020B0503020000020004" pitchFamily="50" charset="-127"/>
              </a:rPr>
              <a:t>전 </a:t>
            </a:r>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MSCS, Microsoft Cluster Service)</a:t>
            </a:r>
            <a:r>
              <a:rPr lang="ko-KR" altLang="en-US" sz="2000" dirty="0">
                <a:ln w="3175">
                  <a:solidFill>
                    <a:schemeClr val="bg1">
                      <a:alpha val="15000"/>
                    </a:schemeClr>
                  </a:solidFill>
                </a:ln>
                <a:latin typeface="맑은 고딕" panose="020B0503020000020004" pitchFamily="50" charset="-127"/>
                <a:ea typeface="맑은 고딕" panose="020B0503020000020004" pitchFamily="50" charset="-127"/>
              </a:rPr>
              <a:t> 구조</a:t>
            </a:r>
            <a:r>
              <a:rPr lang="en-US" altLang="ko-KR" sz="1700" dirty="0">
                <a:ln w="3175">
                  <a:solidFill>
                    <a:schemeClr val="bg1">
                      <a:alpha val="15000"/>
                    </a:schemeClr>
                  </a:solidFill>
                </a:ln>
                <a:latin typeface="맑은 고딕" panose="020B0503020000020004" pitchFamily="50" charset="-127"/>
                <a:ea typeface="맑은 고딕" panose="020B0503020000020004" pitchFamily="50" charset="-127"/>
              </a:rPr>
              <a:t>?</a:t>
            </a:r>
          </a:p>
        </p:txBody>
      </p:sp>
      <p:sp>
        <p:nvSpPr>
          <p:cNvPr id="10" name="TextBox 9">
            <a:extLst>
              <a:ext uri="{FF2B5EF4-FFF2-40B4-BE49-F238E27FC236}">
                <a16:creationId xmlns:a16="http://schemas.microsoft.com/office/drawing/2014/main" id="{CB4CCB39-F623-D0E9-3D85-EA5BA8C88746}"/>
              </a:ext>
            </a:extLst>
          </p:cNvPr>
          <p:cNvSpPr txBox="1"/>
          <p:nvPr/>
        </p:nvSpPr>
        <p:spPr>
          <a:xfrm>
            <a:off x="575816" y="925026"/>
            <a:ext cx="9001000" cy="1631216"/>
          </a:xfrm>
          <a:prstGeom prst="rect">
            <a:avLst/>
          </a:prstGeom>
          <a:noFill/>
        </p:spPr>
        <p:txBody>
          <a:bodyPr wrap="square" rtlCol="0">
            <a:spAutoFit/>
          </a:bodyPr>
          <a:lstStyle/>
          <a:p>
            <a:pPr marL="171450" indent="-171450">
              <a:buFont typeface="Wingdings" panose="05000000000000000000" pitchFamily="2" charset="2"/>
              <a:buChar char="§"/>
            </a:pPr>
            <a:r>
              <a:rPr lang="en-US" altLang="ko-KR" sz="1600" b="1" dirty="0">
                <a:solidFill>
                  <a:srgbClr val="FF0000"/>
                </a:solidFill>
                <a:latin typeface="+mn-ea"/>
              </a:rPr>
              <a:t>WSFC(window server failover cluster) </a:t>
            </a:r>
            <a:r>
              <a:rPr lang="ko-KR" altLang="en-US" sz="1600" b="1" dirty="0">
                <a:solidFill>
                  <a:srgbClr val="FF0000"/>
                </a:solidFill>
                <a:latin typeface="+mn-ea"/>
              </a:rPr>
              <a:t>구조</a:t>
            </a:r>
            <a:endParaRPr lang="en-US" altLang="ko-KR" sz="1400" b="1" dirty="0">
              <a:solidFill>
                <a:srgbClr val="0070C0"/>
              </a:solidFill>
              <a:latin typeface="+mn-ea"/>
            </a:endParaRPr>
          </a:p>
          <a:p>
            <a:pPr marL="171450" indent="-171450">
              <a:buFont typeface="Wingdings" panose="05000000000000000000" pitchFamily="2" charset="2"/>
              <a:buChar char="§"/>
            </a:pPr>
            <a:r>
              <a:rPr lang="en-US" altLang="ko-KR" sz="1400" dirty="0">
                <a:latin typeface="+mn-ea"/>
              </a:rPr>
              <a:t>MS</a:t>
            </a:r>
            <a:r>
              <a:rPr lang="ko-KR" altLang="en-US" sz="1400" dirty="0">
                <a:latin typeface="+mn-ea"/>
              </a:rPr>
              <a:t>사에서 지원하는 </a:t>
            </a:r>
            <a:r>
              <a:rPr lang="en-US" altLang="ko-KR" sz="1400" dirty="0">
                <a:latin typeface="+mn-ea"/>
              </a:rPr>
              <a:t>VM</a:t>
            </a:r>
            <a:r>
              <a:rPr lang="ko-KR" altLang="en-US" sz="1400" dirty="0">
                <a:latin typeface="+mn-ea"/>
              </a:rPr>
              <a:t>의 </a:t>
            </a:r>
            <a:r>
              <a:rPr lang="en-US" altLang="ko-KR" sz="1400" dirty="0">
                <a:latin typeface="+mn-ea"/>
              </a:rPr>
              <a:t>Failover</a:t>
            </a:r>
            <a:r>
              <a:rPr lang="ko-KR" altLang="en-US" sz="1400" dirty="0">
                <a:latin typeface="+mn-ea"/>
              </a:rPr>
              <a:t>를 위한 클러스터 구조</a:t>
            </a:r>
            <a:endParaRPr lang="en-US" altLang="ko-KR" sz="1400" dirty="0">
              <a:latin typeface="+mn-ea"/>
            </a:endParaRPr>
          </a:p>
          <a:p>
            <a:pPr marL="171450" indent="-171450">
              <a:buFont typeface="Wingdings" panose="05000000000000000000" pitchFamily="2" charset="2"/>
              <a:buChar char="§"/>
            </a:pPr>
            <a:endParaRPr lang="en-US" altLang="ko-KR" sz="1400" dirty="0">
              <a:latin typeface="+mn-ea"/>
            </a:endParaRPr>
          </a:p>
          <a:p>
            <a:pPr marL="171450" indent="-171450">
              <a:buFont typeface="Wingdings" panose="05000000000000000000" pitchFamily="2" charset="2"/>
              <a:buChar char="§"/>
            </a:pPr>
            <a:r>
              <a:rPr lang="ko-KR" altLang="en-US" sz="1400" dirty="0">
                <a:latin typeface="+mn-ea"/>
              </a:rPr>
              <a:t>주로 사용하는 서비스</a:t>
            </a:r>
            <a:endParaRPr lang="en-US" altLang="ko-KR" sz="1400" dirty="0">
              <a:latin typeface="+mn-ea"/>
            </a:endParaRPr>
          </a:p>
          <a:p>
            <a:pPr marL="171450" indent="-171450">
              <a:buFont typeface="Wingdings" panose="05000000000000000000" pitchFamily="2" charset="2"/>
              <a:buChar char="§"/>
            </a:pPr>
            <a:r>
              <a:rPr lang="en-US" altLang="ko-KR" sz="1400" dirty="0">
                <a:latin typeface="+mn-ea"/>
              </a:rPr>
              <a:t>AD</a:t>
            </a:r>
            <a:r>
              <a:rPr lang="ko-KR" altLang="en-US" sz="1400" dirty="0">
                <a:latin typeface="+mn-ea"/>
              </a:rPr>
              <a:t>에 포함된 서비스 </a:t>
            </a:r>
            <a:r>
              <a:rPr lang="en-US" altLang="ko-KR" sz="1400" dirty="0">
                <a:latin typeface="+mn-ea"/>
              </a:rPr>
              <a:t>: DHCP </a:t>
            </a:r>
            <a:r>
              <a:rPr lang="ko-KR" altLang="en-US" sz="1400" dirty="0">
                <a:latin typeface="+mn-ea"/>
              </a:rPr>
              <a:t>서비스 및 </a:t>
            </a:r>
            <a:r>
              <a:rPr lang="en-US" altLang="ko-KR" sz="1400" dirty="0">
                <a:latin typeface="+mn-ea"/>
              </a:rPr>
              <a:t>WINS </a:t>
            </a:r>
            <a:r>
              <a:rPr lang="ko-KR" altLang="en-US" sz="1400" dirty="0">
                <a:latin typeface="+mn-ea"/>
              </a:rPr>
              <a:t>서비스</a:t>
            </a:r>
            <a:r>
              <a:rPr lang="en-US" altLang="ko-KR" sz="1400" dirty="0">
                <a:latin typeface="+mn-ea"/>
              </a:rPr>
              <a:t>, </a:t>
            </a:r>
            <a:r>
              <a:rPr lang="ko-KR" altLang="en-US" sz="1400" dirty="0">
                <a:latin typeface="+mn-ea"/>
              </a:rPr>
              <a:t>파일 공유</a:t>
            </a:r>
            <a:r>
              <a:rPr lang="en-US" altLang="ko-KR" sz="1400" dirty="0">
                <a:latin typeface="+mn-ea"/>
              </a:rPr>
              <a:t>, </a:t>
            </a:r>
            <a:r>
              <a:rPr lang="ko-KR" altLang="en-US" sz="1400" dirty="0">
                <a:latin typeface="+mn-ea"/>
              </a:rPr>
              <a:t>웹 서비스</a:t>
            </a:r>
            <a:r>
              <a:rPr lang="en-US" altLang="ko-KR" sz="1400" dirty="0">
                <a:latin typeface="+mn-ea"/>
              </a:rPr>
              <a:t> </a:t>
            </a:r>
            <a:r>
              <a:rPr lang="ko-KR" altLang="en-US" sz="1400" dirty="0">
                <a:latin typeface="+mn-ea"/>
              </a:rPr>
              <a:t>등</a:t>
            </a:r>
            <a:endParaRPr lang="en-US" altLang="ko-KR" sz="1400" dirty="0">
              <a:latin typeface="+mn-ea"/>
            </a:endParaRPr>
          </a:p>
          <a:p>
            <a:pPr marL="171450" indent="-171450">
              <a:buFont typeface="Wingdings" panose="05000000000000000000" pitchFamily="2" charset="2"/>
              <a:buChar char="§"/>
            </a:pPr>
            <a:r>
              <a:rPr lang="en-US" altLang="ko-KR" sz="1400" dirty="0">
                <a:latin typeface="+mn-ea"/>
              </a:rPr>
              <a:t>MS</a:t>
            </a:r>
            <a:r>
              <a:rPr lang="ko-KR" altLang="en-US" sz="1400" dirty="0">
                <a:latin typeface="+mn-ea"/>
              </a:rPr>
              <a:t> 서비스 </a:t>
            </a:r>
            <a:r>
              <a:rPr lang="en-US" altLang="ko-KR" sz="1400" dirty="0">
                <a:latin typeface="+mn-ea"/>
              </a:rPr>
              <a:t>: MS SQL Server, MS Exchange Server, MS Biztalk Server, IIS Server</a:t>
            </a:r>
          </a:p>
          <a:p>
            <a:pPr marL="171450" indent="-171450">
              <a:buFont typeface="Wingdings" panose="05000000000000000000" pitchFamily="2" charset="2"/>
              <a:buChar char="§"/>
            </a:pPr>
            <a:r>
              <a:rPr lang="ko-KR" altLang="en-US" sz="1400" dirty="0">
                <a:latin typeface="+mn-ea"/>
              </a:rPr>
              <a:t>몇 몇의 </a:t>
            </a:r>
            <a:r>
              <a:rPr lang="en-US" altLang="ko-KR" sz="1400" dirty="0">
                <a:latin typeface="+mn-ea"/>
              </a:rPr>
              <a:t>3-party</a:t>
            </a:r>
            <a:r>
              <a:rPr lang="ko-KR" altLang="en-US" sz="1400" dirty="0">
                <a:latin typeface="+mn-ea"/>
              </a:rPr>
              <a:t> 서비스 </a:t>
            </a:r>
            <a:r>
              <a:rPr lang="en-US" altLang="ko-KR" sz="1400" dirty="0">
                <a:latin typeface="+mn-ea"/>
              </a:rPr>
              <a:t>: </a:t>
            </a:r>
            <a:r>
              <a:rPr lang="en-US" altLang="ko-KR" sz="1400" dirty="0" err="1">
                <a:latin typeface="+mn-ea"/>
              </a:rPr>
              <a:t>Oralce</a:t>
            </a:r>
            <a:r>
              <a:rPr lang="en-US" altLang="ko-KR" sz="1400" dirty="0">
                <a:latin typeface="+mn-ea"/>
              </a:rPr>
              <a:t> Database, IBM MQ</a:t>
            </a:r>
          </a:p>
        </p:txBody>
      </p:sp>
      <p:pic>
        <p:nvPicPr>
          <p:cNvPr id="1028" name="Picture 4">
            <a:extLst>
              <a:ext uri="{FF2B5EF4-FFF2-40B4-BE49-F238E27FC236}">
                <a16:creationId xmlns:a16="http://schemas.microsoft.com/office/drawing/2014/main" id="{78B13C65-ECA4-AE6A-6778-0E70615BA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037" y="2996952"/>
            <a:ext cx="6224550" cy="333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8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A8E6BE83-7B50-4B49-A438-ACF20821AF7C}"/>
              </a:ext>
            </a:extLst>
          </p:cNvPr>
          <p:cNvSpPr txBox="1">
            <a:spLocks/>
          </p:cNvSpPr>
          <p:nvPr/>
        </p:nvSpPr>
        <p:spPr>
          <a:xfrm>
            <a:off x="575816" y="307489"/>
            <a:ext cx="8856984" cy="615603"/>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b="1" kern="1200">
                <a:solidFill>
                  <a:schemeClr val="tx1">
                    <a:lumMod val="75000"/>
                    <a:lumOff val="25000"/>
                  </a:schemeClr>
                </a:solidFill>
                <a:latin typeface="+mn-ea"/>
                <a:ea typeface="+mn-ea"/>
                <a:cs typeface="+mj-cs"/>
              </a:defRPr>
            </a:lvl1pPr>
          </a:lstStyle>
          <a:p>
            <a:r>
              <a:rPr lang="en-US" altLang="ko-KR" sz="2000" dirty="0">
                <a:ln w="3175">
                  <a:solidFill>
                    <a:schemeClr val="bg1">
                      <a:alpha val="15000"/>
                    </a:schemeClr>
                  </a:solidFill>
                </a:ln>
                <a:latin typeface="맑은 고딕" panose="020B0503020000020004" pitchFamily="50" charset="-127"/>
                <a:ea typeface="맑은 고딕" panose="020B0503020000020004" pitchFamily="50" charset="-127"/>
              </a:rPr>
              <a:t>1. SCSI sense code in ESXi</a:t>
            </a:r>
          </a:p>
        </p:txBody>
      </p:sp>
      <p:sp>
        <p:nvSpPr>
          <p:cNvPr id="10" name="TextBox 9">
            <a:extLst>
              <a:ext uri="{FF2B5EF4-FFF2-40B4-BE49-F238E27FC236}">
                <a16:creationId xmlns:a16="http://schemas.microsoft.com/office/drawing/2014/main" id="{CB4CCB39-F623-D0E9-3D85-EA5BA8C88746}"/>
              </a:ext>
            </a:extLst>
          </p:cNvPr>
          <p:cNvSpPr txBox="1"/>
          <p:nvPr/>
        </p:nvSpPr>
        <p:spPr>
          <a:xfrm>
            <a:off x="575816" y="925026"/>
            <a:ext cx="9001000" cy="2800767"/>
          </a:xfrm>
          <a:prstGeom prst="rect">
            <a:avLst/>
          </a:prstGeom>
          <a:noFill/>
        </p:spPr>
        <p:txBody>
          <a:bodyPr wrap="square" rtlCol="0">
            <a:spAutoFit/>
          </a:bodyPr>
          <a:lstStyle/>
          <a:p>
            <a:pPr marL="171450" indent="-171450">
              <a:buFont typeface="Wingdings" panose="05000000000000000000" pitchFamily="2" charset="2"/>
              <a:buChar char="§"/>
            </a:pPr>
            <a:r>
              <a:rPr lang="ko-KR" altLang="en-US" sz="1600" b="1" dirty="0">
                <a:solidFill>
                  <a:srgbClr val="0070C0"/>
                </a:solidFill>
                <a:latin typeface="+mn-ea"/>
              </a:rPr>
              <a:t>개요</a:t>
            </a:r>
            <a:endParaRPr lang="en-US" altLang="ko-KR" sz="1600" b="1" dirty="0">
              <a:solidFill>
                <a:srgbClr val="0070C0"/>
              </a:solidFill>
              <a:latin typeface="+mn-ea"/>
            </a:endParaRPr>
          </a:p>
          <a:p>
            <a:pPr marL="171450" indent="-171450">
              <a:buFont typeface="Wingdings" panose="05000000000000000000" pitchFamily="2" charset="2"/>
              <a:buChar char="§"/>
            </a:pPr>
            <a:r>
              <a:rPr lang="en-US" altLang="ko-KR" sz="1400" dirty="0">
                <a:latin typeface="+mn-ea"/>
              </a:rPr>
              <a:t>/scratch/log/vmkernel.log </a:t>
            </a:r>
            <a:r>
              <a:rPr lang="ko-KR" altLang="en-US" sz="1400" dirty="0">
                <a:latin typeface="+mn-ea"/>
              </a:rPr>
              <a:t>아래와</a:t>
            </a:r>
            <a:r>
              <a:rPr lang="en-US" altLang="ko-KR" sz="1400" dirty="0">
                <a:latin typeface="+mn-ea"/>
              </a:rPr>
              <a:t> </a:t>
            </a:r>
            <a:r>
              <a:rPr lang="ko-KR" altLang="en-US" sz="1400" dirty="0">
                <a:latin typeface="+mn-ea"/>
              </a:rPr>
              <a:t>같은 </a:t>
            </a:r>
            <a:r>
              <a:rPr lang="en-US" altLang="ko-KR" sz="1400" dirty="0">
                <a:latin typeface="+mn-ea"/>
              </a:rPr>
              <a:t>SCSI sense code </a:t>
            </a:r>
            <a:r>
              <a:rPr lang="ko-KR" altLang="en-US" sz="1400" dirty="0">
                <a:latin typeface="+mn-ea"/>
              </a:rPr>
              <a:t>가 발생</a:t>
            </a:r>
            <a:endParaRPr lang="en-US" altLang="ko-KR" sz="1400" dirty="0">
              <a:latin typeface="+mn-ea"/>
            </a:endParaRPr>
          </a:p>
          <a:p>
            <a:pPr marL="171450" indent="-171450">
              <a:buFont typeface="Wingdings" panose="05000000000000000000" pitchFamily="2" charset="2"/>
              <a:buChar char="§"/>
            </a:pPr>
            <a:r>
              <a:rPr lang="en-US" altLang="ko-KR" sz="1400" dirty="0">
                <a:latin typeface="+mn-ea"/>
              </a:rPr>
              <a:t>2011-04-04T21:07:30.257Z cpu2:2050)</a:t>
            </a:r>
            <a:r>
              <a:rPr lang="en-US" altLang="ko-KR" sz="1400" dirty="0" err="1">
                <a:latin typeface="+mn-ea"/>
              </a:rPr>
              <a:t>ScsiDeviceIO</a:t>
            </a:r>
            <a:r>
              <a:rPr lang="en-US" altLang="ko-KR" sz="1400" dirty="0">
                <a:latin typeface="+mn-ea"/>
              </a:rPr>
              <a:t>: 2315: Cmd(0x4124003edb00) 0x12, </a:t>
            </a:r>
            <a:r>
              <a:rPr lang="en-US" altLang="ko-KR" sz="1400" dirty="0" err="1">
                <a:latin typeface="+mn-ea"/>
              </a:rPr>
              <a:t>CmdSN</a:t>
            </a:r>
            <a:r>
              <a:rPr lang="en-US" altLang="ko-KR" sz="1400" dirty="0">
                <a:latin typeface="+mn-ea"/>
              </a:rPr>
              <a:t> 0x51 to dev “naa.600508e000000000c9f6baa7c19f6900” failed </a:t>
            </a:r>
            <a:r>
              <a:rPr lang="en-US" altLang="ko-KR" sz="1400" b="1" dirty="0">
                <a:solidFill>
                  <a:srgbClr val="FF0000"/>
                </a:solidFill>
                <a:latin typeface="+mn-ea"/>
              </a:rPr>
              <a:t>H:0x0 D:0x2 P:0x0</a:t>
            </a:r>
            <a:r>
              <a:rPr lang="en-US" altLang="ko-KR" sz="1400" dirty="0">
                <a:latin typeface="+mn-ea"/>
              </a:rPr>
              <a:t> Valid sense data: </a:t>
            </a:r>
            <a:r>
              <a:rPr lang="en-US" altLang="ko-KR" sz="1400" b="1" dirty="0">
                <a:solidFill>
                  <a:srgbClr val="FF0000"/>
                </a:solidFill>
                <a:latin typeface="+mn-ea"/>
              </a:rPr>
              <a:t>0x5 0x24 0x0</a:t>
            </a:r>
          </a:p>
          <a:p>
            <a:pPr marL="171450" indent="-171450">
              <a:buFont typeface="Wingdings" panose="05000000000000000000" pitchFamily="2" charset="2"/>
              <a:buChar char="§"/>
            </a:pPr>
            <a:endParaRPr lang="en-US" altLang="ko-KR" sz="1400" dirty="0">
              <a:latin typeface="+mn-ea"/>
            </a:endParaRPr>
          </a:p>
          <a:p>
            <a:pPr marL="171450" indent="-171450">
              <a:buFont typeface="Wingdings" panose="05000000000000000000" pitchFamily="2" charset="2"/>
              <a:buChar char="§"/>
            </a:pPr>
            <a:r>
              <a:rPr lang="en-US" altLang="ko-KR" sz="1400" dirty="0">
                <a:latin typeface="+mn-ea"/>
              </a:rPr>
              <a:t>H : Host </a:t>
            </a:r>
            <a:r>
              <a:rPr lang="ko-KR" altLang="en-US" sz="1400" dirty="0">
                <a:latin typeface="+mn-ea"/>
              </a:rPr>
              <a:t>의 상태</a:t>
            </a:r>
          </a:p>
          <a:p>
            <a:pPr marL="171450" indent="-171450">
              <a:buFont typeface="Wingdings" panose="05000000000000000000" pitchFamily="2" charset="2"/>
              <a:buChar char="§"/>
            </a:pPr>
            <a:r>
              <a:rPr lang="en-US" altLang="ko-KR" sz="1400" dirty="0">
                <a:latin typeface="+mn-ea"/>
              </a:rPr>
              <a:t>D : Device </a:t>
            </a:r>
            <a:r>
              <a:rPr lang="ko-KR" altLang="en-US" sz="1400" dirty="0">
                <a:latin typeface="+mn-ea"/>
              </a:rPr>
              <a:t>상태</a:t>
            </a:r>
          </a:p>
          <a:p>
            <a:pPr marL="171450" indent="-171450">
              <a:buFont typeface="Wingdings" panose="05000000000000000000" pitchFamily="2" charset="2"/>
              <a:buChar char="§"/>
            </a:pPr>
            <a:r>
              <a:rPr lang="en-US" altLang="ko-KR" sz="1400" dirty="0">
                <a:latin typeface="+mn-ea"/>
              </a:rPr>
              <a:t>P : </a:t>
            </a:r>
            <a:r>
              <a:rPr lang="ko-KR" altLang="en-US" sz="1400" dirty="0">
                <a:latin typeface="+mn-ea"/>
              </a:rPr>
              <a:t>플러그인의 상태</a:t>
            </a:r>
            <a:endParaRPr lang="en-US" altLang="ko-KR" sz="1400" dirty="0">
              <a:latin typeface="+mn-ea"/>
            </a:endParaRPr>
          </a:p>
          <a:p>
            <a:pPr marL="171450" indent="-171450">
              <a:buFont typeface="Wingdings" panose="05000000000000000000" pitchFamily="2" charset="2"/>
              <a:buChar char="§"/>
            </a:pPr>
            <a:endParaRPr lang="en-US" altLang="ko-KR" sz="1400" dirty="0">
              <a:latin typeface="+mn-ea"/>
            </a:endParaRPr>
          </a:p>
          <a:p>
            <a:pPr marL="171450" indent="-171450">
              <a:buFont typeface="Wingdings" panose="05000000000000000000" pitchFamily="2" charset="2"/>
              <a:buChar char="§"/>
            </a:pPr>
            <a:r>
              <a:rPr lang="ko-KR" altLang="en-US" sz="1600" b="1" dirty="0">
                <a:solidFill>
                  <a:srgbClr val="0070C0"/>
                </a:solidFill>
                <a:latin typeface="+mn-ea"/>
              </a:rPr>
              <a:t>분석 방법</a:t>
            </a:r>
            <a:endParaRPr lang="en-US" altLang="ko-KR" sz="1600" b="1" dirty="0">
              <a:solidFill>
                <a:srgbClr val="0070C0"/>
              </a:solidFill>
              <a:latin typeface="+mn-ea"/>
            </a:endParaRPr>
          </a:p>
          <a:p>
            <a:pPr marL="171450" indent="-171450">
              <a:buFont typeface="Wingdings" panose="05000000000000000000" pitchFamily="2" charset="2"/>
              <a:buChar char="§"/>
            </a:pPr>
            <a:r>
              <a:rPr lang="en-US" altLang="ko-KR" sz="1400" dirty="0">
                <a:latin typeface="+mn-ea"/>
              </a:rPr>
              <a:t>https://www.virten.net/vmware/esxi-scsi-sense-code-decoder/?host=0&amp;device=2&amp;plugin=2&amp;sensekey=0&amp;asc=24&amp;ascq=0&amp;opcode=</a:t>
            </a:r>
          </a:p>
        </p:txBody>
      </p:sp>
      <p:pic>
        <p:nvPicPr>
          <p:cNvPr id="4" name="그림 3">
            <a:extLst>
              <a:ext uri="{FF2B5EF4-FFF2-40B4-BE49-F238E27FC236}">
                <a16:creationId xmlns:a16="http://schemas.microsoft.com/office/drawing/2014/main" id="{186C5091-CE24-E9A3-64DA-26E1BB6C8545}"/>
              </a:ext>
            </a:extLst>
          </p:cNvPr>
          <p:cNvPicPr>
            <a:picLocks noChangeAspect="1"/>
          </p:cNvPicPr>
          <p:nvPr/>
        </p:nvPicPr>
        <p:blipFill>
          <a:blip r:embed="rId3"/>
          <a:stretch>
            <a:fillRect/>
          </a:stretch>
        </p:blipFill>
        <p:spPr>
          <a:xfrm>
            <a:off x="1799952" y="3573016"/>
            <a:ext cx="6192688" cy="2800784"/>
          </a:xfrm>
          <a:prstGeom prst="rect">
            <a:avLst/>
          </a:prstGeom>
        </p:spPr>
      </p:pic>
    </p:spTree>
    <p:extLst>
      <p:ext uri="{BB962C8B-B14F-4D97-AF65-F5344CB8AC3E}">
        <p14:creationId xmlns:p14="http://schemas.microsoft.com/office/powerpoint/2010/main" val="4283215554"/>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ABC31"/>
        </a:solidFill>
        <a:ln w="12700">
          <a:solidFill>
            <a:schemeClr val="bg1"/>
          </a:solidFill>
        </a:ln>
      </a:spPr>
      <a:bodyPr rtlCol="0" anchor="ctr"/>
      <a:lstStyle>
        <a:defPPr algn="ctr">
          <a:defRPr sz="1600" b="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1260867</TotalTime>
  <Words>855</Words>
  <Application>Microsoft Office PowerPoint</Application>
  <PresentationFormat>사용자 지정</PresentationFormat>
  <Paragraphs>190</Paragraphs>
  <Slides>10</Slides>
  <Notes>10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Wingdings</vt:lpstr>
      <vt:lpstr>맑은 고딕</vt:lpstr>
      <vt:lpstr>lato</vt:lpstr>
      <vt:lpstr>Arial</vt:lpstr>
      <vt:lpstr>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jeongbin</dc:creator>
  <cp:lastModifiedBy>조흥렬</cp:lastModifiedBy>
  <cp:revision>1230</cp:revision>
  <dcterms:created xsi:type="dcterms:W3CDTF">2013-07-23T12:18:54Z</dcterms:created>
  <dcterms:modified xsi:type="dcterms:W3CDTF">2023-05-10T08:42:54Z</dcterms:modified>
</cp:coreProperties>
</file>