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83" r:id="rId5"/>
    <p:sldId id="257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zzZhOu TaO" initials="Y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BB29D-F6DE-43A4-927A-C09A0B55108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0F50DD7-C995-4A9C-AB71-47CFD511E49A}">
      <dgm:prSet phldrT="[文本]" custT="1"/>
      <dgm:spPr/>
      <dgm:t>
        <a:bodyPr/>
        <a:lstStyle/>
        <a:p>
          <a:r>
            <a:rPr lang="zh-CN" altLang="en-US" sz="2000" dirty="0"/>
            <a:t>分片与压缩</a:t>
          </a:r>
        </a:p>
      </dgm:t>
    </dgm:pt>
    <dgm:pt modelId="{B25C6732-82DC-4E89-9358-8A8ABFB904C4}" cxnId="{830E485E-90E5-4954-850C-526CE30B16ED}" type="parTrans">
      <dgm:prSet/>
      <dgm:spPr/>
      <dgm:t>
        <a:bodyPr/>
        <a:lstStyle/>
        <a:p>
          <a:endParaRPr lang="zh-CN" altLang="en-US"/>
        </a:p>
      </dgm:t>
    </dgm:pt>
    <dgm:pt modelId="{8ED5B645-8DFD-46E7-8D7E-2DE86055D18E}" cxnId="{830E485E-90E5-4954-850C-526CE30B16ED}" type="sibTrans">
      <dgm:prSet/>
      <dgm:spPr/>
      <dgm:t>
        <a:bodyPr/>
        <a:lstStyle/>
        <a:p>
          <a:endParaRPr lang="zh-CN" altLang="en-US"/>
        </a:p>
      </dgm:t>
    </dgm:pt>
    <dgm:pt modelId="{78E8C0FB-3103-4F08-ADAE-9D86139A64BE}">
      <dgm:prSet phldrT="[文本]" custT="1"/>
      <dgm:spPr/>
      <dgm:t>
        <a:bodyPr/>
        <a:lstStyle/>
        <a:p>
          <a:r>
            <a:rPr lang="zh-CN" altLang="en-US" sz="2000" dirty="0"/>
            <a:t>产生消息认证码</a:t>
          </a:r>
        </a:p>
      </dgm:t>
    </dgm:pt>
    <dgm:pt modelId="{5A3B2413-D4DA-48B6-BB0C-5374D671D1DE}" cxnId="{1F8B56AA-E93B-4E4D-90C8-670B85D4074F}" type="parTrans">
      <dgm:prSet/>
      <dgm:spPr/>
      <dgm:t>
        <a:bodyPr/>
        <a:lstStyle/>
        <a:p>
          <a:endParaRPr lang="zh-CN" altLang="en-US"/>
        </a:p>
      </dgm:t>
    </dgm:pt>
    <dgm:pt modelId="{03FF999C-34EE-4DF5-B79C-F47154824BBE}" cxnId="{1F8B56AA-E93B-4E4D-90C8-670B85D4074F}" type="sibTrans">
      <dgm:prSet/>
      <dgm:spPr/>
      <dgm:t>
        <a:bodyPr/>
        <a:lstStyle/>
        <a:p>
          <a:endParaRPr lang="zh-CN" altLang="en-US" dirty="0"/>
        </a:p>
      </dgm:t>
    </dgm:pt>
    <dgm:pt modelId="{397A9DE5-75A4-44C1-8946-06BA16471ED6}">
      <dgm:prSet phldrT="[文本]" custT="1"/>
      <dgm:spPr/>
      <dgm:t>
        <a:bodyPr/>
        <a:lstStyle/>
        <a:p>
          <a:r>
            <a:rPr lang="zh-CN" altLang="en-US" sz="2000" dirty="0"/>
            <a:t>加密</a:t>
          </a:r>
        </a:p>
      </dgm:t>
    </dgm:pt>
    <dgm:pt modelId="{C01A24CC-5D51-4A65-9614-156A75E2B814}" cxnId="{A7EB3CB8-A1BE-417C-9D4A-B0A098520414}" type="parTrans">
      <dgm:prSet/>
      <dgm:spPr/>
      <dgm:t>
        <a:bodyPr/>
        <a:lstStyle/>
        <a:p>
          <a:endParaRPr lang="zh-CN" altLang="en-US"/>
        </a:p>
      </dgm:t>
    </dgm:pt>
    <dgm:pt modelId="{3CD0CF5B-E537-4567-BA44-3FDE4BC3C10F}" cxnId="{A7EB3CB8-A1BE-417C-9D4A-B0A098520414}" type="sibTrans">
      <dgm:prSet/>
      <dgm:spPr/>
      <dgm:t>
        <a:bodyPr/>
        <a:lstStyle/>
        <a:p>
          <a:endParaRPr lang="zh-CN" altLang="en-US"/>
        </a:p>
      </dgm:t>
    </dgm:pt>
    <dgm:pt modelId="{E9CA36DF-9F33-451F-9224-7913B0F5B4FD}" type="pres">
      <dgm:prSet presAssocID="{89CBB29D-F6DE-43A4-927A-C09A0B551088}" presName="Name0" presStyleCnt="0">
        <dgm:presLayoutVars>
          <dgm:dir/>
          <dgm:resizeHandles val="exact"/>
        </dgm:presLayoutVars>
      </dgm:prSet>
      <dgm:spPr/>
    </dgm:pt>
    <dgm:pt modelId="{AE9451C6-3BBA-4650-BE93-8E9B92BE477F}" type="pres">
      <dgm:prSet presAssocID="{50F50DD7-C995-4A9C-AB71-47CFD511E49A}" presName="node" presStyleLbl="node1" presStyleIdx="0" presStyleCnt="3" custLinFactNeighborX="-835" custLinFactNeighborY="1172">
        <dgm:presLayoutVars>
          <dgm:bulletEnabled val="1"/>
        </dgm:presLayoutVars>
      </dgm:prSet>
      <dgm:spPr/>
    </dgm:pt>
    <dgm:pt modelId="{68DFE3BA-F09A-4102-B851-4B269EAD92B2}" type="pres">
      <dgm:prSet presAssocID="{8ED5B645-8DFD-46E7-8D7E-2DE86055D18E}" presName="sibTrans" presStyleLbl="sibTrans2D1" presStyleIdx="0" presStyleCnt="2"/>
      <dgm:spPr/>
    </dgm:pt>
    <dgm:pt modelId="{EAF55D1A-DC4B-4BA2-80D3-701F061D4A52}" type="pres">
      <dgm:prSet presAssocID="{8ED5B645-8DFD-46E7-8D7E-2DE86055D18E}" presName="connectorText" presStyleLbl="sibTrans2D1" presStyleIdx="0" presStyleCnt="2"/>
      <dgm:spPr/>
    </dgm:pt>
    <dgm:pt modelId="{87187D0C-9BDB-437B-B2AC-41D9B635C4D0}" type="pres">
      <dgm:prSet presAssocID="{78E8C0FB-3103-4F08-ADAE-9D86139A64BE}" presName="node" presStyleLbl="node1" presStyleIdx="1" presStyleCnt="3">
        <dgm:presLayoutVars>
          <dgm:bulletEnabled val="1"/>
        </dgm:presLayoutVars>
      </dgm:prSet>
      <dgm:spPr/>
    </dgm:pt>
    <dgm:pt modelId="{D7A51871-82AA-4184-BFAB-7C931C093108}" type="pres">
      <dgm:prSet presAssocID="{03FF999C-34EE-4DF5-B79C-F47154824BBE}" presName="sibTrans" presStyleLbl="sibTrans2D1" presStyleIdx="1" presStyleCnt="2"/>
      <dgm:spPr/>
    </dgm:pt>
    <dgm:pt modelId="{2C386E25-BBA4-4A39-8095-93CBE8DEB85B}" type="pres">
      <dgm:prSet presAssocID="{03FF999C-34EE-4DF5-B79C-F47154824BBE}" presName="connectorText" presStyleLbl="sibTrans2D1" presStyleIdx="1" presStyleCnt="2"/>
      <dgm:spPr/>
    </dgm:pt>
    <dgm:pt modelId="{19BF6A03-E55E-4FE9-92D7-FBD7CEB9E444}" type="pres">
      <dgm:prSet presAssocID="{397A9DE5-75A4-44C1-8946-06BA16471ED6}" presName="node" presStyleLbl="node1" presStyleIdx="2" presStyleCnt="3">
        <dgm:presLayoutVars>
          <dgm:bulletEnabled val="1"/>
        </dgm:presLayoutVars>
      </dgm:prSet>
      <dgm:spPr/>
    </dgm:pt>
  </dgm:ptLst>
  <dgm:cxnLst>
    <dgm:cxn modelId="{A0CEC809-1F38-4BC2-A0D5-433FE4E175BC}" type="presOf" srcId="{89CBB29D-F6DE-43A4-927A-C09A0B551088}" destId="{E9CA36DF-9F33-451F-9224-7913B0F5B4FD}" srcOrd="0" destOrd="0" presId="urn:microsoft.com/office/officeart/2005/8/layout/process1"/>
    <dgm:cxn modelId="{3BFDD220-FCCC-4D88-AFD3-CD7466C8B417}" type="presOf" srcId="{8ED5B645-8DFD-46E7-8D7E-2DE86055D18E}" destId="{EAF55D1A-DC4B-4BA2-80D3-701F061D4A52}" srcOrd="1" destOrd="0" presId="urn:microsoft.com/office/officeart/2005/8/layout/process1"/>
    <dgm:cxn modelId="{E1CDD031-D772-4A18-866D-9CFDB32EDECC}" type="presOf" srcId="{78E8C0FB-3103-4F08-ADAE-9D86139A64BE}" destId="{87187D0C-9BDB-437B-B2AC-41D9B635C4D0}" srcOrd="0" destOrd="0" presId="urn:microsoft.com/office/officeart/2005/8/layout/process1"/>
    <dgm:cxn modelId="{3795FA39-A06E-4D3D-99F3-D52DF993C122}" type="presOf" srcId="{397A9DE5-75A4-44C1-8946-06BA16471ED6}" destId="{19BF6A03-E55E-4FE9-92D7-FBD7CEB9E444}" srcOrd="0" destOrd="0" presId="urn:microsoft.com/office/officeart/2005/8/layout/process1"/>
    <dgm:cxn modelId="{830E485E-90E5-4954-850C-526CE30B16ED}" srcId="{89CBB29D-F6DE-43A4-927A-C09A0B551088}" destId="{50F50DD7-C995-4A9C-AB71-47CFD511E49A}" srcOrd="0" destOrd="0" parTransId="{B25C6732-82DC-4E89-9358-8A8ABFB904C4}" sibTransId="{8ED5B645-8DFD-46E7-8D7E-2DE86055D18E}"/>
    <dgm:cxn modelId="{1F8B56AA-E93B-4E4D-90C8-670B85D4074F}" srcId="{89CBB29D-F6DE-43A4-927A-C09A0B551088}" destId="{78E8C0FB-3103-4F08-ADAE-9D86139A64BE}" srcOrd="1" destOrd="0" parTransId="{5A3B2413-D4DA-48B6-BB0C-5374D671D1DE}" sibTransId="{03FF999C-34EE-4DF5-B79C-F47154824BBE}"/>
    <dgm:cxn modelId="{A7EB3CB8-A1BE-417C-9D4A-B0A098520414}" srcId="{89CBB29D-F6DE-43A4-927A-C09A0B551088}" destId="{397A9DE5-75A4-44C1-8946-06BA16471ED6}" srcOrd="2" destOrd="0" parTransId="{C01A24CC-5D51-4A65-9614-156A75E2B814}" sibTransId="{3CD0CF5B-E537-4567-BA44-3FDE4BC3C10F}"/>
    <dgm:cxn modelId="{E8E8A6C1-3FF9-40CD-8B6C-7A96D3C6BE88}" type="presOf" srcId="{50F50DD7-C995-4A9C-AB71-47CFD511E49A}" destId="{AE9451C6-3BBA-4650-BE93-8E9B92BE477F}" srcOrd="0" destOrd="0" presId="urn:microsoft.com/office/officeart/2005/8/layout/process1"/>
    <dgm:cxn modelId="{FDAC82CB-E15A-4882-89F7-9816A123C9AC}" type="presOf" srcId="{03FF999C-34EE-4DF5-B79C-F47154824BBE}" destId="{D7A51871-82AA-4184-BFAB-7C931C093108}" srcOrd="0" destOrd="0" presId="urn:microsoft.com/office/officeart/2005/8/layout/process1"/>
    <dgm:cxn modelId="{809020D9-9F48-4156-9C55-EDBC5315EDF1}" type="presOf" srcId="{03FF999C-34EE-4DF5-B79C-F47154824BBE}" destId="{2C386E25-BBA4-4A39-8095-93CBE8DEB85B}" srcOrd="1" destOrd="0" presId="urn:microsoft.com/office/officeart/2005/8/layout/process1"/>
    <dgm:cxn modelId="{CDD1CEFF-922B-4840-A8FA-C4495F62E552}" type="presOf" srcId="{8ED5B645-8DFD-46E7-8D7E-2DE86055D18E}" destId="{68DFE3BA-F09A-4102-B851-4B269EAD92B2}" srcOrd="0" destOrd="0" presId="urn:microsoft.com/office/officeart/2005/8/layout/process1"/>
    <dgm:cxn modelId="{74BB4648-F997-47F7-9C53-80576B4F32F0}" type="presParOf" srcId="{E9CA36DF-9F33-451F-9224-7913B0F5B4FD}" destId="{AE9451C6-3BBA-4650-BE93-8E9B92BE477F}" srcOrd="0" destOrd="0" presId="urn:microsoft.com/office/officeart/2005/8/layout/process1"/>
    <dgm:cxn modelId="{F4868CD8-D1F3-4B22-84E8-D9C819134E32}" type="presParOf" srcId="{E9CA36DF-9F33-451F-9224-7913B0F5B4FD}" destId="{68DFE3BA-F09A-4102-B851-4B269EAD92B2}" srcOrd="1" destOrd="0" presId="urn:microsoft.com/office/officeart/2005/8/layout/process1"/>
    <dgm:cxn modelId="{77B7CCF0-6052-4767-B334-10D3FFF37501}" type="presParOf" srcId="{68DFE3BA-F09A-4102-B851-4B269EAD92B2}" destId="{EAF55D1A-DC4B-4BA2-80D3-701F061D4A52}" srcOrd="0" destOrd="0" presId="urn:microsoft.com/office/officeart/2005/8/layout/process1"/>
    <dgm:cxn modelId="{36529D62-CCBB-4853-B699-690C61137C06}" type="presParOf" srcId="{E9CA36DF-9F33-451F-9224-7913B0F5B4FD}" destId="{87187D0C-9BDB-437B-B2AC-41D9B635C4D0}" srcOrd="2" destOrd="0" presId="urn:microsoft.com/office/officeart/2005/8/layout/process1"/>
    <dgm:cxn modelId="{A7198613-4743-430E-A310-FBE2BAE4F561}" type="presParOf" srcId="{E9CA36DF-9F33-451F-9224-7913B0F5B4FD}" destId="{D7A51871-82AA-4184-BFAB-7C931C093108}" srcOrd="3" destOrd="0" presId="urn:microsoft.com/office/officeart/2005/8/layout/process1"/>
    <dgm:cxn modelId="{B933FD0D-9CE5-4EB7-B926-D816365233C6}" type="presParOf" srcId="{D7A51871-82AA-4184-BFAB-7C931C093108}" destId="{2C386E25-BBA4-4A39-8095-93CBE8DEB85B}" srcOrd="0" destOrd="0" presId="urn:microsoft.com/office/officeart/2005/8/layout/process1"/>
    <dgm:cxn modelId="{5D2BA1DF-24F6-43E7-9344-8DAADA2D243E}" type="presParOf" srcId="{E9CA36DF-9F33-451F-9224-7913B0F5B4FD}" destId="{19BF6A03-E55E-4FE9-92D7-FBD7CEB9E4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451C6-3BBA-4650-BE93-8E9B92BE477F}">
      <dsp:nvSpPr>
        <dsp:cNvPr id="0" name=""/>
        <dsp:cNvSpPr/>
      </dsp:nvSpPr>
      <dsp:spPr>
        <a:xfrm>
          <a:off x="3" y="0"/>
          <a:ext cx="2086811" cy="691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分片与压缩</a:t>
          </a:r>
        </a:p>
      </dsp:txBody>
      <dsp:txXfrm>
        <a:off x="20260" y="20257"/>
        <a:ext cx="2046297" cy="651107"/>
      </dsp:txXfrm>
    </dsp:sp>
    <dsp:sp modelId="{68DFE3BA-F09A-4102-B851-4B269EAD92B2}">
      <dsp:nvSpPr>
        <dsp:cNvPr id="0" name=""/>
        <dsp:cNvSpPr/>
      </dsp:nvSpPr>
      <dsp:spPr>
        <a:xfrm>
          <a:off x="2297241" y="87045"/>
          <a:ext cx="446102" cy="517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2297241" y="190551"/>
        <a:ext cx="312271" cy="310517"/>
      </dsp:txXfrm>
    </dsp:sp>
    <dsp:sp modelId="{87187D0C-9BDB-437B-B2AC-41D9B635C4D0}">
      <dsp:nvSpPr>
        <dsp:cNvPr id="0" name=""/>
        <dsp:cNvSpPr/>
      </dsp:nvSpPr>
      <dsp:spPr>
        <a:xfrm>
          <a:off x="2928518" y="0"/>
          <a:ext cx="2086811" cy="691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产生消息认证码</a:t>
          </a:r>
        </a:p>
      </dsp:txBody>
      <dsp:txXfrm>
        <a:off x="2948775" y="20257"/>
        <a:ext cx="2046297" cy="651107"/>
      </dsp:txXfrm>
    </dsp:sp>
    <dsp:sp modelId="{D7A51871-82AA-4184-BFAB-7C931C093108}">
      <dsp:nvSpPr>
        <dsp:cNvPr id="0" name=""/>
        <dsp:cNvSpPr/>
      </dsp:nvSpPr>
      <dsp:spPr>
        <a:xfrm>
          <a:off x="5224011" y="87045"/>
          <a:ext cx="442404" cy="517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 dirty="0"/>
        </a:p>
      </dsp:txBody>
      <dsp:txXfrm>
        <a:off x="5224011" y="190551"/>
        <a:ext cx="309683" cy="310517"/>
      </dsp:txXfrm>
    </dsp:sp>
    <dsp:sp modelId="{19BF6A03-E55E-4FE9-92D7-FBD7CEB9E444}">
      <dsp:nvSpPr>
        <dsp:cNvPr id="0" name=""/>
        <dsp:cNvSpPr/>
      </dsp:nvSpPr>
      <dsp:spPr>
        <a:xfrm>
          <a:off x="5850055" y="0"/>
          <a:ext cx="2086811" cy="691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加密</a:t>
          </a:r>
        </a:p>
      </dsp:txBody>
      <dsp:txXfrm>
        <a:off x="5870312" y="20257"/>
        <a:ext cx="2046297" cy="651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2BDA-32E0-48D0-AAF3-33A520D8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895E-4BB8-4732-92A5-3D4BB5F005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8494" y="1577788"/>
            <a:ext cx="9144000" cy="1304645"/>
          </a:xfrm>
        </p:spPr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/>
          <a:lstStyle/>
          <a:p>
            <a:r>
              <a:rPr lang="zh-CN" altLang="en-US" dirty="0"/>
              <a:t>小组成员：杨桃、黄张洋、丁腾飞、胡博文、赵昱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69439" y="4481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小组分工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1885" y="4397692"/>
            <a:ext cx="304609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讲解： </a:t>
            </a:r>
            <a:r>
              <a:rPr lang="zh-CN" altLang="en-US" dirty="0">
                <a:sym typeface="+mn-ea"/>
              </a:rPr>
              <a:t>胡博文</a:t>
            </a:r>
            <a:endParaRPr lang="en-US" altLang="zh-CN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制作： 杨桃、黄张洋</a:t>
            </a:r>
            <a:endParaRPr lang="en-US" altLang="zh-CN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资料收集：丁腾飞、</a:t>
            </a:r>
            <a:r>
              <a:rPr lang="zh-CN" altLang="en-US" dirty="0">
                <a:sym typeface="+mn-ea"/>
              </a:rPr>
              <a:t> 赵昱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8804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zh-CN" dirty="0"/>
              <a:t>SSL</a:t>
            </a:r>
            <a:r>
              <a:rPr lang="zh-CN" altLang="en-US" dirty="0"/>
              <a:t>协议的分层结构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04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协议的分层结构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073"/>
            <a:ext cx="10515600" cy="20740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SSL</a:t>
            </a:r>
            <a:r>
              <a:rPr lang="zh-CN" altLang="en-US" sz="2000" dirty="0"/>
              <a:t>具有两层结构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底层为</a:t>
            </a:r>
            <a:r>
              <a:rPr lang="en-US" altLang="zh-CN" sz="2000" dirty="0"/>
              <a:t>SSL</a:t>
            </a:r>
            <a:r>
              <a:rPr lang="zh-CN" altLang="en-US" sz="2000" dirty="0"/>
              <a:t>记录协议层（</a:t>
            </a:r>
            <a:r>
              <a:rPr lang="en-US" altLang="zh-CN" sz="2000" dirty="0"/>
              <a:t>SSL record protocol layer</a:t>
            </a:r>
            <a:r>
              <a:rPr lang="zh-CN" altLang="en-US" sz="2000" dirty="0"/>
              <a:t>），简称记录层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高层为</a:t>
            </a:r>
            <a:r>
              <a:rPr lang="en-US" altLang="zh-CN" sz="2000" dirty="0"/>
              <a:t>SSL</a:t>
            </a:r>
            <a:r>
              <a:rPr lang="zh-CN" altLang="en-US" sz="2000" dirty="0"/>
              <a:t>握手协议层（</a:t>
            </a:r>
            <a:r>
              <a:rPr lang="en-US" altLang="zh-CN" sz="2000" dirty="0"/>
              <a:t>SSL handshake protocol layer</a:t>
            </a:r>
            <a:r>
              <a:rPr lang="zh-CN" altLang="en-US" sz="2000" dirty="0"/>
              <a:t>），简称握手层</a:t>
            </a:r>
            <a:endParaRPr lang="zh-CN" altLang="en-US" sz="2000" dirty="0"/>
          </a:p>
        </p:txBody>
      </p:sp>
      <p:sp>
        <p:nvSpPr>
          <p:cNvPr id="5" name="矩形: 圆角 4"/>
          <p:cNvSpPr/>
          <p:nvPr/>
        </p:nvSpPr>
        <p:spPr>
          <a:xfrm>
            <a:off x="3433482" y="3434974"/>
            <a:ext cx="4894730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应用层协议（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Telnet</a:t>
            </a:r>
            <a:r>
              <a:rPr lang="zh-CN" altLang="en-US" dirty="0"/>
              <a:t>等）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3433482" y="4176244"/>
            <a:ext cx="4894730" cy="783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SSL</a:t>
            </a:r>
            <a:r>
              <a:rPr lang="zh-CN" altLang="en-US" dirty="0"/>
              <a:t>握手协议</a:t>
            </a:r>
            <a:endParaRPr lang="en-US" altLang="zh-CN" dirty="0"/>
          </a:p>
          <a:p>
            <a:pPr algn="ctr"/>
            <a:r>
              <a:rPr lang="en-US" altLang="zh-CN" dirty="0"/>
              <a:t>SSL</a:t>
            </a:r>
            <a:r>
              <a:rPr lang="zh-CN" altLang="en-US" dirty="0"/>
              <a:t>记录协议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3433482" y="5270312"/>
            <a:ext cx="4894730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3433482" y="6011582"/>
            <a:ext cx="4894730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10" name="箭头: 上下 9"/>
          <p:cNvSpPr/>
          <p:nvPr/>
        </p:nvSpPr>
        <p:spPr>
          <a:xfrm>
            <a:off x="5773270" y="3865280"/>
            <a:ext cx="215153" cy="3109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下 10"/>
          <p:cNvSpPr/>
          <p:nvPr/>
        </p:nvSpPr>
        <p:spPr>
          <a:xfrm>
            <a:off x="5773270" y="4954863"/>
            <a:ext cx="215153" cy="3109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下 11"/>
          <p:cNvSpPr/>
          <p:nvPr/>
        </p:nvSpPr>
        <p:spPr>
          <a:xfrm>
            <a:off x="5773270" y="5700618"/>
            <a:ext cx="215153" cy="3109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协议的分层结构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838200" y="2491811"/>
            <a:ext cx="4894730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SSL</a:t>
            </a:r>
            <a:r>
              <a:rPr lang="zh-CN" altLang="en-US" dirty="0"/>
              <a:t>握手协议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47647" y="2215352"/>
            <a:ext cx="4801314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握手层</a:t>
            </a:r>
            <a:r>
              <a:rPr lang="zh-CN" altLang="en-US" dirty="0"/>
              <a:t>允许通信双方在应用</a:t>
            </a:r>
            <a:r>
              <a:rPr lang="en-US" altLang="zh-CN" dirty="0"/>
              <a:t>SSL</a:t>
            </a:r>
            <a:r>
              <a:rPr lang="zh-CN" altLang="en-US" dirty="0"/>
              <a:t>协议传送数据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前相互认证身份、协商加密算法、生成密钥等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838200" y="4598517"/>
            <a:ext cx="4894730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SSL</a:t>
            </a:r>
            <a:r>
              <a:rPr lang="zh-CN" altLang="en-US" dirty="0"/>
              <a:t>记录协议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47647" y="4380504"/>
            <a:ext cx="4801314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记录层</a:t>
            </a:r>
            <a:r>
              <a:rPr lang="zh-CN" altLang="en-US" dirty="0"/>
              <a:t>则封装各种高层协议，具体实施压缩与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解压缩、加密和解密、计算与验证消息认证码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MAC</a:t>
            </a:r>
            <a:r>
              <a:rPr lang="zh-CN" altLang="en-US" dirty="0"/>
              <a:t>）等与安全有关的操作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8804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zh-CN" dirty="0"/>
              <a:t>SSL</a:t>
            </a:r>
            <a:r>
              <a:rPr lang="zh-CN" altLang="en-US" dirty="0"/>
              <a:t>握手协议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04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握手协议</a:t>
            </a:r>
            <a:endParaRPr lang="zh-CN" altLang="en-US" dirty="0"/>
          </a:p>
        </p:txBody>
      </p:sp>
      <p:pic>
        <p:nvPicPr>
          <p:cNvPr id="5" name="图形 4" descr="笔记本电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20588" y="1313329"/>
            <a:ext cx="914400" cy="914400"/>
          </a:xfrm>
          <a:prstGeom prst="rect">
            <a:avLst/>
          </a:prstGeom>
        </p:spPr>
      </p:pic>
      <p:pic>
        <p:nvPicPr>
          <p:cNvPr id="7" name="图形 6" descr="建筑物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00" y="1233488"/>
            <a:ext cx="914400" cy="91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6778" y="2509647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公钥</a:t>
            </a:r>
            <a:endParaRPr lang="zh-CN" altLang="en-US" dirty="0"/>
          </a:p>
        </p:txBody>
      </p:sp>
      <p:pic>
        <p:nvPicPr>
          <p:cNvPr id="10" name="图形 9" descr="钥匙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774" y="2467816"/>
            <a:ext cx="491004" cy="49100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9404" y="2311391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公钥</a:t>
            </a:r>
            <a:endParaRPr lang="zh-CN" altLang="en-US" dirty="0"/>
          </a:p>
        </p:txBody>
      </p:sp>
      <p:pic>
        <p:nvPicPr>
          <p:cNvPr id="12" name="图形 11" descr="钥匙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8400" y="2269560"/>
            <a:ext cx="491004" cy="49100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49404" y="2768591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私钥</a:t>
            </a:r>
            <a:endParaRPr lang="zh-CN" altLang="en-US" dirty="0"/>
          </a:p>
        </p:txBody>
      </p:sp>
      <p:pic>
        <p:nvPicPr>
          <p:cNvPr id="14" name="图形 13" descr="钥匙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8400" y="2726760"/>
            <a:ext cx="491004" cy="491004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2268071" y="1479176"/>
            <a:ext cx="0" cy="5163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897035" y="1498595"/>
            <a:ext cx="0" cy="5163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68071" y="1690688"/>
            <a:ext cx="76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94964" y="1356706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en-US" altLang="zh-CN" dirty="0">
                <a:solidFill>
                  <a:srgbClr val="FF0000"/>
                </a:solidFill>
              </a:rPr>
              <a:t>Client Hello </a:t>
            </a:r>
            <a:r>
              <a:rPr lang="en-US" altLang="zh-CN" dirty="0"/>
              <a:t>(TLS</a:t>
            </a:r>
            <a:r>
              <a:rPr lang="zh-CN" altLang="en-US" dirty="0"/>
              <a:t>版本，加密套件，第一随机数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85263" y="3314234"/>
            <a:ext cx="14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第一随机数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959719" y="3381267"/>
            <a:ext cx="14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第一随机数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286000" y="2101851"/>
            <a:ext cx="7602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918184" y="1744001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FF0000"/>
                </a:solidFill>
              </a:rPr>
              <a:t>Server Hello </a:t>
            </a:r>
            <a:r>
              <a:rPr lang="en-US" altLang="zh-CN" dirty="0"/>
              <a:t>(TLS</a:t>
            </a:r>
            <a:r>
              <a:rPr lang="zh-CN" altLang="en-US" dirty="0"/>
              <a:t>版本，加密套件，第二随机数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87508" y="3967847"/>
            <a:ext cx="138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第二随机数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977650" y="4026709"/>
            <a:ext cx="138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第二随机数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301687" y="2609937"/>
            <a:ext cx="7602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503441" y="221955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en-US" altLang="zh-CN" dirty="0">
                <a:solidFill>
                  <a:srgbClr val="FF0000"/>
                </a:solidFill>
              </a:rPr>
              <a:t>Certificate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2308410" y="3230972"/>
            <a:ext cx="7602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506860" y="2816520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en-US" altLang="zh-CN" dirty="0">
                <a:solidFill>
                  <a:srgbClr val="FF0000"/>
                </a:solidFill>
              </a:rPr>
              <a:t>Server Key Exchange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2286000" y="3881109"/>
            <a:ext cx="7602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697705" y="346994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FF0000"/>
                </a:solidFill>
              </a:rPr>
              <a:t>Server Hello Done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259107" y="4810723"/>
            <a:ext cx="762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06101" y="4680648"/>
            <a:ext cx="138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预主密钥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212073" y="4104062"/>
            <a:ext cx="778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en-US" altLang="zh-CN" dirty="0">
                <a:solidFill>
                  <a:srgbClr val="FF0000"/>
                </a:solidFill>
              </a:rPr>
              <a:t>Client Key Exchange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Change </a:t>
            </a:r>
            <a:r>
              <a:rPr lang="en-US" altLang="zh-CN" dirty="0" err="1">
                <a:solidFill>
                  <a:srgbClr val="FF0000"/>
                </a:solidFill>
              </a:rPr>
              <a:t>Ciper</a:t>
            </a:r>
            <a:r>
              <a:rPr lang="en-US" altLang="zh-CN" dirty="0">
                <a:solidFill>
                  <a:srgbClr val="FF0000"/>
                </a:solidFill>
              </a:rPr>
              <a:t> Spec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Encrypted Handshake Message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（发送用公钥加密后的预主密钥）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058400" y="4745474"/>
            <a:ext cx="138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预主密钥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006101" y="5267053"/>
            <a:ext cx="138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会话密钥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58400" y="5314240"/>
            <a:ext cx="138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会话密钥</a:t>
            </a:r>
            <a:endParaRPr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1421940" y="4388213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40" y="4388213"/>
                <a:ext cx="235641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74" t="-131" r="-32778" b="-15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1417709" y="3718213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09" y="3718213"/>
                <a:ext cx="235641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65" t="-104" r="-32687" b="-15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10527122" y="3717788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122" y="3717788"/>
                <a:ext cx="235641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39" t="-180" r="-32813" b="-15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10511756" y="4432258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756" y="4432258"/>
                <a:ext cx="235641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255" t="-214" r="-32597" b="-15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1417709" y="5034651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09" y="5034651"/>
                <a:ext cx="235641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165" t="-134" r="-32687" b="-15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10511757" y="5113917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757" y="5113917"/>
                <a:ext cx="235641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55" t="-95" r="-32597" b="-15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 flipH="1">
            <a:off x="2301687" y="5443439"/>
            <a:ext cx="7602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462101" y="5029574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FF0000"/>
                </a:solidFill>
              </a:rPr>
              <a:t>Encrypted Handshake Message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288240" y="6248400"/>
            <a:ext cx="76155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127982" y="583453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 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2" grpId="0"/>
      <p:bldP spid="23" grpId="0"/>
      <p:bldP spid="28" grpId="0"/>
      <p:bldP spid="30" grpId="0"/>
      <p:bldP spid="31" grpId="0"/>
      <p:bldP spid="33" grpId="0"/>
      <p:bldP spid="35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握手协议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57955"/>
            <a:ext cx="10515600" cy="19933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前半部分运用的是非对称加密，生成的会话密钥只有服务器和客户端知晓，保证了后面数据的安全传输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真正数据传输的部分采用的是对称加密，极大地节约了资源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8804"/>
          </a:xfrm>
        </p:spPr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zh-CN" dirty="0"/>
              <a:t>SSL</a:t>
            </a:r>
            <a:r>
              <a:rPr lang="zh-CN" altLang="en-US" dirty="0"/>
              <a:t>记录协议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04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记录协议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299243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机密性（</a:t>
            </a:r>
            <a:r>
              <a:rPr lang="en-US" altLang="zh-CN" dirty="0">
                <a:solidFill>
                  <a:srgbClr val="FF0000"/>
                </a:solidFill>
              </a:rPr>
              <a:t>confidentiality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</a:t>
            </a:r>
            <a:r>
              <a:rPr lang="en-US" altLang="zh-CN" dirty="0"/>
              <a:t>SSL</a:t>
            </a:r>
            <a:r>
              <a:rPr lang="zh-CN" altLang="en-US" dirty="0"/>
              <a:t>记录协议协助双方产生一把共有的密钥，利用这把密钥对</a:t>
            </a:r>
            <a:r>
              <a:rPr lang="en-US" altLang="zh-CN" dirty="0"/>
              <a:t>SSL</a:t>
            </a:r>
            <a:r>
              <a:rPr lang="zh-CN" altLang="en-US" dirty="0"/>
              <a:t>所传送的数据做传统式加密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消息完整性（</a:t>
            </a:r>
            <a:r>
              <a:rPr lang="en-US" altLang="zh-CN" dirty="0">
                <a:solidFill>
                  <a:srgbClr val="FF0000"/>
                </a:solidFill>
              </a:rPr>
              <a:t>message integrity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</a:t>
            </a:r>
            <a:r>
              <a:rPr lang="en-US" altLang="zh-CN" dirty="0"/>
              <a:t>SSL</a:t>
            </a:r>
            <a:r>
              <a:rPr lang="zh-CN" altLang="en-US" dirty="0"/>
              <a:t>记录协议协助双方产生另一把共有的密钥，利用这把密钥来计算消息认证码（</a:t>
            </a:r>
            <a:r>
              <a:rPr lang="en-US" altLang="zh-CN" dirty="0"/>
              <a:t>MAC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记录协议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14376" y="3190874"/>
          <a:ext cx="7943849" cy="69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840530" y="3277919"/>
            <a:ext cx="442404" cy="517529"/>
            <a:chOff x="5224011" y="87045"/>
            <a:chExt cx="442404" cy="517529"/>
          </a:xfrm>
        </p:grpSpPr>
        <p:sp>
          <p:nvSpPr>
            <p:cNvPr id="12" name="箭头: 右 11"/>
            <p:cNvSpPr/>
            <p:nvPr/>
          </p:nvSpPr>
          <p:spPr>
            <a:xfrm>
              <a:off x="5224011" y="87045"/>
              <a:ext cx="442404" cy="5175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箭头: 右 4"/>
            <p:cNvSpPr txBox="1"/>
            <p:nvPr/>
          </p:nvSpPr>
          <p:spPr>
            <a:xfrm>
              <a:off x="5224011" y="190551"/>
              <a:ext cx="309683" cy="3105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7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465239" y="3190874"/>
            <a:ext cx="2086811" cy="691621"/>
            <a:chOff x="5850055" y="0"/>
            <a:chExt cx="2086811" cy="691621"/>
          </a:xfrm>
        </p:grpSpPr>
        <p:sp>
          <p:nvSpPr>
            <p:cNvPr id="17" name="矩形: 圆角 16"/>
            <p:cNvSpPr/>
            <p:nvPr/>
          </p:nvSpPr>
          <p:spPr>
            <a:xfrm>
              <a:off x="5850055" y="0"/>
              <a:ext cx="2086811" cy="6916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: 圆角 4"/>
            <p:cNvSpPr txBox="1"/>
            <p:nvPr/>
          </p:nvSpPr>
          <p:spPr>
            <a:xfrm>
              <a:off x="5870312" y="20257"/>
              <a:ext cx="2046297" cy="651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加</a:t>
              </a:r>
              <a:r>
                <a:rPr lang="en-US" altLang="zh-CN" sz="2000" kern="1200" dirty="0"/>
                <a:t>SSL</a:t>
              </a:r>
              <a:r>
                <a:rPr lang="zh-CN" altLang="en-US" sz="2000" kern="1200" dirty="0"/>
                <a:t>记录协议头</a:t>
              </a:r>
              <a:endParaRPr lang="zh-CN" altLang="en-US" sz="2000" kern="12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8804"/>
          </a:xfrm>
        </p:spPr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US" altLang="zh-CN" dirty="0"/>
              <a:t>SSL</a:t>
            </a:r>
            <a:r>
              <a:rPr lang="zh-CN" altLang="en-US" dirty="0"/>
              <a:t>协议安全性分析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04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106" y="2577353"/>
            <a:ext cx="2218765" cy="1703294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8258" y="914400"/>
            <a:ext cx="5571565" cy="5369857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SSL</a:t>
            </a:r>
            <a:r>
              <a:rPr lang="zh-CN" altLang="en-US" dirty="0"/>
              <a:t>协议概述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SSL</a:t>
            </a:r>
            <a:r>
              <a:rPr lang="zh-CN" altLang="en-US" dirty="0"/>
              <a:t>协议的分层结构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SSL</a:t>
            </a:r>
            <a:r>
              <a:rPr lang="zh-CN" altLang="en-US" dirty="0"/>
              <a:t>握手协议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SSL</a:t>
            </a:r>
            <a:r>
              <a:rPr lang="zh-CN" altLang="en-US" dirty="0"/>
              <a:t>记录协议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SSL</a:t>
            </a:r>
            <a:r>
              <a:rPr lang="zh-CN" altLang="en-US" dirty="0"/>
              <a:t>协议安全性分析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协议安全性分析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协议自身的缺陷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67150" y="2516187"/>
            <a:ext cx="6587060" cy="3339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客户端假冒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SSL</a:t>
            </a:r>
            <a:r>
              <a:rPr lang="zh-CN" altLang="en-US" dirty="0"/>
              <a:t>无法提供基于</a:t>
            </a:r>
            <a:r>
              <a:rPr lang="en-US" altLang="zh-CN" dirty="0"/>
              <a:t>UDP</a:t>
            </a:r>
            <a:r>
              <a:rPr lang="zh-CN" altLang="en-US" dirty="0"/>
              <a:t>应用的安全保护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SSL</a:t>
            </a:r>
            <a:r>
              <a:rPr lang="zh-CN" altLang="en-US" dirty="0"/>
              <a:t>协议不能对抗通信流量分析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针对基于公钥加密标准（</a:t>
            </a:r>
            <a:r>
              <a:rPr lang="en-US" altLang="zh-CN" dirty="0"/>
              <a:t>PKCS</a:t>
            </a:r>
            <a:r>
              <a:rPr lang="zh-CN" altLang="en-US" dirty="0"/>
              <a:t>）协议的自适应选择密文攻击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进程中的主密钥泄露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磁盘上的临时文件可能遭受攻击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协议安全性分析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050"/>
          </a:xfrm>
        </p:spPr>
        <p:txBody>
          <a:bodyPr/>
          <a:lstStyle/>
          <a:p>
            <a:r>
              <a:rPr lang="zh-CN" altLang="en-US" dirty="0"/>
              <a:t>不规范应用引起的问题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67200" y="2846388"/>
            <a:ext cx="3357009" cy="2231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对证书的攻击和窃取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中间人攻击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安全盲点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IE</a:t>
            </a:r>
            <a:r>
              <a:rPr lang="zh-CN" altLang="en-US" dirty="0"/>
              <a:t>浏览器的</a:t>
            </a:r>
            <a:r>
              <a:rPr lang="en-US" altLang="zh-CN" dirty="0"/>
              <a:t>SSL</a:t>
            </a:r>
            <a:r>
              <a:rPr lang="zh-CN" altLang="en-US" dirty="0"/>
              <a:t>身份鉴别缺陷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880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 dirty="0"/>
              <a:t>SSL</a:t>
            </a:r>
            <a:r>
              <a:rPr lang="zh-CN" altLang="en-US" dirty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04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SSL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是一种国际标准的加密及身份认证通信协议，最初是为互联网上保密文档传送而研究开发的，后来成为了</a:t>
            </a:r>
            <a:r>
              <a:rPr lang="en-US" altLang="zh-CN" dirty="0"/>
              <a:t>Internet</a:t>
            </a:r>
            <a:r>
              <a:rPr lang="zh-CN" altLang="en-US" dirty="0"/>
              <a:t>网上</a:t>
            </a:r>
            <a:r>
              <a:rPr lang="zh-CN" altLang="en-US" dirty="0">
                <a:solidFill>
                  <a:srgbClr val="FF0000"/>
                </a:solidFill>
              </a:rPr>
              <a:t>安全通信和交易的标准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7203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SSL</a:t>
            </a:r>
            <a:r>
              <a:rPr lang="zh-CN" altLang="en-US" dirty="0">
                <a:solidFill>
                  <a:srgbClr val="FF0000"/>
                </a:solidFill>
              </a:rPr>
              <a:t>协议在网络层次中的位置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3599" y="2751892"/>
            <a:ext cx="79688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SSL</a:t>
            </a:r>
            <a:r>
              <a:rPr lang="zh-CN" altLang="en-US" sz="2000" dirty="0"/>
              <a:t>协议涉及到所有</a:t>
            </a:r>
            <a:r>
              <a:rPr lang="en-US" altLang="zh-CN" sz="2000" dirty="0"/>
              <a:t>TCP/IP</a:t>
            </a:r>
            <a:r>
              <a:rPr lang="zh-CN" altLang="en-US" sz="2000" dirty="0"/>
              <a:t>协议，协议工作在传输层之上、应用层之下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664447" y="3686984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Telnet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FTP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SSL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TCP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IP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7203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SSL</a:t>
            </a:r>
            <a:r>
              <a:rPr lang="zh-CN" altLang="en-US" dirty="0">
                <a:solidFill>
                  <a:srgbClr val="FF0000"/>
                </a:solidFill>
              </a:rPr>
              <a:t>协议提供的服务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325906" y="2420471"/>
            <a:ext cx="923364" cy="35410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合法性验证</a:t>
            </a:r>
            <a:endParaRPr lang="zh-CN" altLang="en-US" sz="2800" dirty="0"/>
          </a:p>
        </p:txBody>
      </p:sp>
      <p:sp>
        <p:nvSpPr>
          <p:cNvPr id="9" name="矩形: 圆角 8"/>
          <p:cNvSpPr/>
          <p:nvPr/>
        </p:nvSpPr>
        <p:spPr>
          <a:xfrm>
            <a:off x="5284694" y="2420471"/>
            <a:ext cx="923364" cy="35410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加密数据</a:t>
            </a:r>
            <a:endParaRPr lang="zh-CN" altLang="en-US" sz="2800" dirty="0"/>
          </a:p>
        </p:txBody>
      </p:sp>
      <p:sp>
        <p:nvSpPr>
          <p:cNvPr id="10" name="矩形: 圆角 9"/>
          <p:cNvSpPr/>
          <p:nvPr/>
        </p:nvSpPr>
        <p:spPr>
          <a:xfrm>
            <a:off x="7243482" y="2420471"/>
            <a:ext cx="923364" cy="35410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保证数据完整性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7203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SSL</a:t>
            </a:r>
            <a:r>
              <a:rPr lang="zh-CN" altLang="en-US" dirty="0">
                <a:solidFill>
                  <a:srgbClr val="FF0000"/>
                </a:solidFill>
              </a:rPr>
              <a:t>协议提供的服务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330824" y="2483224"/>
            <a:ext cx="923364" cy="35410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合法性验证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090273" y="2699442"/>
            <a:ext cx="72635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目的：认证客户和服务器的合法性使得数据被发送到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正确的客户机和服务器上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90273" y="4337422"/>
            <a:ext cx="7263527" cy="114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实现：通过使用公钥进行编号的识别号判断客户以及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服务器是否合法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7203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SSL</a:t>
            </a:r>
            <a:r>
              <a:rPr lang="zh-CN" altLang="en-US" dirty="0">
                <a:solidFill>
                  <a:srgbClr val="FF0000"/>
                </a:solidFill>
              </a:rPr>
              <a:t>协议提供的服务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330824" y="2483224"/>
            <a:ext cx="923364" cy="35410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加密数据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090273" y="2699442"/>
            <a:ext cx="5416868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目的：保证传输信息的机密性和完整性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90273" y="4337422"/>
            <a:ext cx="6647974" cy="114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实现：既有对称密钥体制也有公钥体制，在数据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交换之前的握手阶段便使用了各种加密手段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7203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SSL</a:t>
            </a:r>
            <a:r>
              <a:rPr lang="zh-CN" altLang="en-US" dirty="0">
                <a:solidFill>
                  <a:srgbClr val="FF0000"/>
                </a:solidFill>
              </a:rPr>
              <a:t>协议提供的服务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330824" y="2483224"/>
            <a:ext cx="923364" cy="35410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保证数据完整性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090273" y="2699442"/>
            <a:ext cx="4185761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目的：保证传输信息不被篡改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90273" y="4337422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实现：采用了</a:t>
            </a:r>
            <a:r>
              <a:rPr lang="zh-CN" altLang="en-US" sz="2400" dirty="0"/>
              <a:t>哈希函数和机密共享的方法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7554ff6-0d23-417f-976e-04aa6acb6854"/>
  <p:tag name="COMMONDATA" val="eyJoZGlkIjoiZjcyNjI5ZmM0OWJjNzAwMGFhYTc1YWY0MzU5NTA3ND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WPS 文字</Application>
  <PresentationFormat>宽屏</PresentationFormat>
  <Paragraphs>235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Cambria Math</vt:lpstr>
      <vt:lpstr>Kingsoft Math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SSL协议</vt:lpstr>
      <vt:lpstr>目录</vt:lpstr>
      <vt:lpstr>SSL协议概述</vt:lpstr>
      <vt:lpstr>SSL协议概述</vt:lpstr>
      <vt:lpstr>SSL协议概述</vt:lpstr>
      <vt:lpstr>SSL协议概述</vt:lpstr>
      <vt:lpstr>SSL协议概述</vt:lpstr>
      <vt:lpstr>SSL协议概述</vt:lpstr>
      <vt:lpstr>SSL协议概述</vt:lpstr>
      <vt:lpstr>SSL协议的分层结构</vt:lpstr>
      <vt:lpstr>SSL协议的分层结构</vt:lpstr>
      <vt:lpstr>SSL协议的分层结构</vt:lpstr>
      <vt:lpstr>SSL握手协议</vt:lpstr>
      <vt:lpstr>SSL握手协议</vt:lpstr>
      <vt:lpstr>SSL握手协议</vt:lpstr>
      <vt:lpstr>SSL记录协议</vt:lpstr>
      <vt:lpstr>SSL记录协议</vt:lpstr>
      <vt:lpstr>SSL记录协议</vt:lpstr>
      <vt:lpstr>SSL协议安全性分析</vt:lpstr>
      <vt:lpstr>SSL协议安全性分析</vt:lpstr>
      <vt:lpstr>SSL协议安全性分析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SSL协议</dc:title>
  <dc:creator>YzzZhOu TaO</dc:creator>
  <cp:lastModifiedBy>HS</cp:lastModifiedBy>
  <cp:revision>12</cp:revision>
  <dcterms:created xsi:type="dcterms:W3CDTF">2023-06-06T14:23:17Z</dcterms:created>
  <dcterms:modified xsi:type="dcterms:W3CDTF">2023-06-06T14:23:17Z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E89C4F889E95F83F55417F64162410B1</vt:lpwstr>
  </property>
  <property fmtid="{D5CDD505-2E9C-101B-9397-08002B2CF9AE}" pid="3" name="KSOProductBuildVer">
    <vt:lpwstr>2052-4.6.1.7467</vt:lpwstr>
  </property>
</Properties>
</file>