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7" r:id="rId4"/>
    <p:sldId id="275" r:id="rId5"/>
    <p:sldId id="304" r:id="rId6"/>
    <p:sldId id="273" r:id="rId7"/>
    <p:sldId id="277" r:id="rId8"/>
    <p:sldId id="278" r:id="rId9"/>
    <p:sldId id="258" r:id="rId10"/>
    <p:sldId id="281" r:id="rId11"/>
    <p:sldId id="301" r:id="rId12"/>
    <p:sldId id="280" r:id="rId13"/>
    <p:sldId id="289" r:id="rId14"/>
    <p:sldId id="282" r:id="rId15"/>
    <p:sldId id="300" r:id="rId16"/>
    <p:sldId id="296" r:id="rId17"/>
    <p:sldId id="297" r:id="rId18"/>
    <p:sldId id="298" r:id="rId19"/>
    <p:sldId id="299" r:id="rId20"/>
    <p:sldId id="287" r:id="rId21"/>
    <p:sldId id="286" r:id="rId22"/>
    <p:sldId id="293" r:id="rId23"/>
    <p:sldId id="295" r:id="rId24"/>
    <p:sldId id="302" r:id="rId25"/>
    <p:sldId id="30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65"/>
    <a:srgbClr val="C3C3C3"/>
    <a:srgbClr val="3D9DE4"/>
    <a:srgbClr val="93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 autoAdjust="0"/>
    <p:restoredTop sz="95026" autoAdjust="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295332" y="1288018"/>
            <a:ext cx="7467599" cy="2678498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374421" y="4230733"/>
            <a:ext cx="5443157" cy="1544916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[</a:t>
            </a:r>
            <a:r>
              <a:rPr lang="ko-KR" altLang="en-US" sz="2000" b="1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생각하는 감자들</a:t>
            </a:r>
            <a:r>
              <a:rPr lang="en-US" altLang="ko-KR" sz="2000" b="1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조규원</a:t>
            </a:r>
            <a:r>
              <a:rPr lang="ko-KR" altLang="en-US" sz="2000" b="1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성형훈</a:t>
            </a:r>
            <a:r>
              <a:rPr lang="ko-KR" altLang="en-US" sz="2000" b="1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이남선</a:t>
            </a:r>
            <a:r>
              <a:rPr lang="ko-KR" altLang="en-US" sz="2000" b="1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이동호 </a:t>
            </a:r>
            <a:r>
              <a:rPr lang="ko-KR" altLang="en-US" sz="2000" b="1" dirty="0" err="1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김성주</a:t>
            </a:r>
            <a:endParaRPr lang="en-US" altLang="ko-KR" sz="2000" b="1" dirty="0">
              <a:solidFill>
                <a:schemeClr val="bg1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상어 </a:t>
            </a:r>
            <a:r>
              <a:rPr lang="en-US" altLang="ko-KR" sz="2000" dirty="0" err="1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tony_hsung</a:t>
            </a:r>
            <a:r>
              <a:rPr lang="en-US" altLang="ko-KR" sz="200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solsol123 as9786 </a:t>
            </a:r>
            <a:r>
              <a:rPr lang="ko-KR" altLang="en-US" sz="200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말감</a:t>
            </a:r>
            <a:endParaRPr lang="en-US" altLang="ko-KR" sz="2000" dirty="0">
              <a:solidFill>
                <a:schemeClr val="bg1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8A0AC2-47A7-3761-126A-6E7F4CD2522D}"/>
              </a:ext>
            </a:extLst>
          </p:cNvPr>
          <p:cNvSpPr/>
          <p:nvPr/>
        </p:nvSpPr>
        <p:spPr>
          <a:xfrm>
            <a:off x="2055844" y="1295779"/>
            <a:ext cx="7837715" cy="23044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b="1" i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팔당댐 홍수 안전운영에 따른 한강 수위예측 </a:t>
            </a:r>
            <a:r>
              <a:rPr lang="en-US" altLang="ko-KR" sz="5000" b="1" i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AI </a:t>
            </a:r>
            <a:r>
              <a:rPr lang="ko-KR" altLang="en-US" sz="5000" b="1" i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경진대회</a:t>
            </a:r>
            <a:endParaRPr lang="en-US" altLang="ko-KR" sz="5000" b="1" i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F1662E-7376-73A0-BE4B-6335CB4E2A7F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193987" y="207770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26355-A216-664E-95A5-5E396A92E032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</a:t>
            </a:r>
            <a:r>
              <a:rPr lang="ko-KR" altLang="en-US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전처리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이상치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처리</a:t>
            </a:r>
            <a:endParaRPr lang="ko-KR" altLang="en-US" sz="1800" b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533733-031A-0DC1-AAC2-2F5902AFF021}"/>
              </a:ext>
            </a:extLst>
          </p:cNvPr>
          <p:cNvSpPr/>
          <p:nvPr/>
        </p:nvSpPr>
        <p:spPr>
          <a:xfrm>
            <a:off x="703023" y="1373703"/>
            <a:ext cx="42274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2020-08-22 18:50, 19:00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이상치의 경우 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다음 시점의 </a:t>
            </a:r>
            <a:r>
              <a:rPr lang="ko-KR" altLang="ko-KR" sz="1600" b="1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방류량도</a:t>
            </a:r>
            <a:r>
              <a:rPr lang="ko-KR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0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이기 때문에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ko-KR" altLang="ko-KR" sz="16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보간법을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사용하지 않고 </a:t>
            </a:r>
            <a:r>
              <a:rPr lang="en-US" altLang="ko-KR" sz="1600" b="1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inf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산출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공식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*</a:t>
            </a:r>
            <a:r>
              <a:rPr lang="ko-KR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에 대입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하여 생각</a:t>
            </a:r>
            <a:endParaRPr lang="en-US" altLang="ko-KR" sz="1600" b="0" i="0" dirty="0">
              <a:solidFill>
                <a:srgbClr val="000000"/>
              </a:solidFill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B699BE-5D41-9F32-DB17-F6BE3DECC581}"/>
              </a:ext>
            </a:extLst>
          </p:cNvPr>
          <p:cNvSpPr/>
          <p:nvPr/>
        </p:nvSpPr>
        <p:spPr>
          <a:xfrm>
            <a:off x="7327526" y="829576"/>
            <a:ext cx="414574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1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8:50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시점 저수량 변화량은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0,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유입량도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0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이므로 </a:t>
            </a:r>
            <a:r>
              <a:rPr lang="ko-KR" altLang="ko-KR" sz="1600" b="1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방류량도</a:t>
            </a:r>
            <a:r>
              <a:rPr lang="ko-KR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0</a:t>
            </a:r>
            <a:r>
              <a:rPr lang="ko-KR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으로 변환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하고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 19:00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시점 이후에도 총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0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이므로 연속성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보간법에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의해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19:00</a:t>
            </a:r>
            <a:r>
              <a:rPr lang="ko-KR" altLang="en-US" sz="16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시점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방류량을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0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으로 변환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이 경우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공식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*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에 의해 </a:t>
            </a:r>
            <a:r>
              <a:rPr lang="ko-KR" altLang="ko-KR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유입량은 양수가 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되어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야 하므로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유입량은 </a:t>
            </a:r>
            <a:r>
              <a:rPr lang="en-US" altLang="ko-KR" sz="1600" b="1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bfill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로 대체</a:t>
            </a:r>
            <a:endParaRPr lang="en-US" altLang="ko-KR" sz="1600" b="1" i="0" dirty="0">
              <a:solidFill>
                <a:srgbClr val="000000"/>
              </a:solidFill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D684A14-0504-2A2A-001B-C2F5312EBB59}"/>
              </a:ext>
            </a:extLst>
          </p:cNvPr>
          <p:cNvSpPr/>
          <p:nvPr/>
        </p:nvSpPr>
        <p:spPr>
          <a:xfrm>
            <a:off x="5622341" y="1502671"/>
            <a:ext cx="919050" cy="896644"/>
          </a:xfrm>
          <a:prstGeom prst="rightArrow">
            <a:avLst>
              <a:gd name="adj1" fmla="val 37513"/>
              <a:gd name="adj2" fmla="val 4687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A67F3C-98D9-1F8C-D332-6EF248104562}"/>
              </a:ext>
            </a:extLst>
          </p:cNvPr>
          <p:cNvSpPr/>
          <p:nvPr/>
        </p:nvSpPr>
        <p:spPr>
          <a:xfrm>
            <a:off x="703023" y="998203"/>
            <a:ext cx="4174010" cy="1894430"/>
          </a:xfrm>
          <a:prstGeom prst="roundRect">
            <a:avLst/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3C7AE00-D02C-DA1A-987C-A60B1E9DB7B2}"/>
              </a:ext>
            </a:extLst>
          </p:cNvPr>
          <p:cNvSpPr/>
          <p:nvPr/>
        </p:nvSpPr>
        <p:spPr>
          <a:xfrm>
            <a:off x="7245783" y="827782"/>
            <a:ext cx="4174010" cy="2294997"/>
          </a:xfrm>
          <a:prstGeom prst="roundRect">
            <a:avLst/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38BFE-4AC0-4D86-857E-923BDA60827B}"/>
              </a:ext>
            </a:extLst>
          </p:cNvPr>
          <p:cNvSpPr txBox="1"/>
          <p:nvPr/>
        </p:nvSpPr>
        <p:spPr>
          <a:xfrm>
            <a:off x="4930507" y="6055934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이상치 이후 시점도 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 err="1">
                <a:solidFill>
                  <a:srgbClr val="0070C0"/>
                </a:solidFill>
              </a:rPr>
              <a:t>방류량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0 </a:t>
            </a:r>
            <a:r>
              <a:rPr lang="ko-KR" altLang="en-US" sz="1200" dirty="0">
                <a:solidFill>
                  <a:srgbClr val="0070C0"/>
                </a:solidFill>
              </a:rPr>
              <a:t>유지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8E79DB-91BA-42F9-AC4F-C1601F9A8E93}"/>
              </a:ext>
            </a:extLst>
          </p:cNvPr>
          <p:cNvSpPr/>
          <p:nvPr/>
        </p:nvSpPr>
        <p:spPr>
          <a:xfrm>
            <a:off x="8602462" y="6563130"/>
            <a:ext cx="3524436" cy="3236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*저수량 변화량을 단위환산한 값 </a:t>
            </a:r>
            <a:r>
              <a:rPr lang="en-US" altLang="ko-KR" sz="11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– </a:t>
            </a:r>
            <a:r>
              <a:rPr lang="ko-KR" altLang="en-US" sz="1100" dirty="0" err="1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총방류량</a:t>
            </a:r>
            <a:r>
              <a:rPr lang="ko-KR" altLang="en-US" sz="11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= </a:t>
            </a:r>
            <a:r>
              <a:rPr lang="ko-KR" altLang="en-US" sz="11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유입량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51ACF69-F74F-2161-9F2E-45C9F6B6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4" y="3593546"/>
            <a:ext cx="5395680" cy="244869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6602FB-7FF1-C599-F494-9CED2AD7F1CE}"/>
              </a:ext>
            </a:extLst>
          </p:cNvPr>
          <p:cNvSpPr/>
          <p:nvPr/>
        </p:nvSpPr>
        <p:spPr>
          <a:xfrm>
            <a:off x="10028639" y="3659083"/>
            <a:ext cx="580266" cy="2203876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A5147F-F479-A5AA-F38F-5FC51DFC81C0}"/>
              </a:ext>
            </a:extLst>
          </p:cNvPr>
          <p:cNvSpPr/>
          <p:nvPr/>
        </p:nvSpPr>
        <p:spPr>
          <a:xfrm>
            <a:off x="967713" y="3189301"/>
            <a:ext cx="4456688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50000"/>
              </a:lnSpc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총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좌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과 현재 저수량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우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endParaRPr lang="en-US" altLang="ko-KR" sz="1300" b="0" i="0" dirty="0">
              <a:solidFill>
                <a:srgbClr val="000000"/>
              </a:solidFill>
              <a:effectLst/>
              <a:highlight>
                <a:srgbClr val="C3C3C3"/>
              </a:highlight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75A346-CD84-F1BF-A23B-F313A31AA62B}"/>
              </a:ext>
            </a:extLst>
          </p:cNvPr>
          <p:cNvSpPr/>
          <p:nvPr/>
        </p:nvSpPr>
        <p:spPr>
          <a:xfrm>
            <a:off x="6869780" y="3151235"/>
            <a:ext cx="4456688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50000"/>
              </a:lnSpc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총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좌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과 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유입량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우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endParaRPr lang="en-US" altLang="ko-KR" sz="1300" b="0" i="0" dirty="0">
              <a:solidFill>
                <a:srgbClr val="000000"/>
              </a:solidFill>
              <a:effectLst/>
              <a:highlight>
                <a:srgbClr val="C3C3C3"/>
              </a:highlight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97FE84-14CD-4E6D-3F38-15C8F72BFDA0}"/>
              </a:ext>
            </a:extLst>
          </p:cNvPr>
          <p:cNvSpPr/>
          <p:nvPr/>
        </p:nvSpPr>
        <p:spPr>
          <a:xfrm>
            <a:off x="6355542" y="3634456"/>
            <a:ext cx="1114884" cy="441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E3B21F-B8ED-3A33-2A5A-A47008F777C1}"/>
              </a:ext>
            </a:extLst>
          </p:cNvPr>
          <p:cNvSpPr/>
          <p:nvPr/>
        </p:nvSpPr>
        <p:spPr>
          <a:xfrm>
            <a:off x="6541391" y="3606619"/>
            <a:ext cx="870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50000"/>
              </a:lnSpc>
            </a:pPr>
            <a:r>
              <a:rPr lang="en-US" altLang="ko-KR" sz="800" dirty="0" err="1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t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otof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총방류량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</a:p>
          <a:p>
            <a:pPr algn="ctr" rtl="0" fontAlgn="base">
              <a:lnSpc>
                <a:spcPct val="15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inf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유입량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749E2E-420C-8934-8EE1-1362DE35E53C}"/>
              </a:ext>
            </a:extLst>
          </p:cNvPr>
          <p:cNvCxnSpPr>
            <a:cxnSpLocks/>
          </p:cNvCxnSpPr>
          <p:nvPr/>
        </p:nvCxnSpPr>
        <p:spPr>
          <a:xfrm>
            <a:off x="6401122" y="3758732"/>
            <a:ext cx="1402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016C242-BE7B-0A63-B4FD-B7ED96B38A06}"/>
              </a:ext>
            </a:extLst>
          </p:cNvPr>
          <p:cNvCxnSpPr>
            <a:cxnSpLocks/>
          </p:cNvCxnSpPr>
          <p:nvPr/>
        </p:nvCxnSpPr>
        <p:spPr>
          <a:xfrm>
            <a:off x="6391791" y="3944692"/>
            <a:ext cx="140269" cy="0"/>
          </a:xfrm>
          <a:prstGeom prst="line">
            <a:avLst/>
          </a:prstGeom>
          <a:ln w="19050">
            <a:solidFill>
              <a:srgbClr val="FFC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DE91902-B4EE-41B3-BE08-5DE900B0B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5" y="3515557"/>
            <a:ext cx="5324330" cy="249608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AD456D-0B77-F6BB-DF0B-3D1B436D7F77}"/>
              </a:ext>
            </a:extLst>
          </p:cNvPr>
          <p:cNvSpPr/>
          <p:nvPr/>
        </p:nvSpPr>
        <p:spPr>
          <a:xfrm>
            <a:off x="4363058" y="3636770"/>
            <a:ext cx="457200" cy="2203876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217A4D-2453-4D71-8AF9-179F5A469A6B}"/>
              </a:ext>
            </a:extLst>
          </p:cNvPr>
          <p:cNvGrpSpPr/>
          <p:nvPr/>
        </p:nvGrpSpPr>
        <p:grpSpPr>
          <a:xfrm>
            <a:off x="718806" y="3625877"/>
            <a:ext cx="1114884" cy="468868"/>
            <a:chOff x="630029" y="5410289"/>
            <a:chExt cx="1114884" cy="4688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8EAFAA-CA33-9D7F-209E-85B4386F8C45}"/>
                </a:ext>
              </a:extLst>
            </p:cNvPr>
            <p:cNvSpPr/>
            <p:nvPr/>
          </p:nvSpPr>
          <p:spPr>
            <a:xfrm>
              <a:off x="630029" y="5438126"/>
              <a:ext cx="1114884" cy="441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B8E27-FF78-9047-EA8F-5133CE58C3D4}"/>
                </a:ext>
              </a:extLst>
            </p:cNvPr>
            <p:cNvSpPr/>
            <p:nvPr/>
          </p:nvSpPr>
          <p:spPr>
            <a:xfrm>
              <a:off x="815878" y="5410289"/>
              <a:ext cx="87008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0" fontAlgn="base">
                <a:lnSpc>
                  <a:spcPct val="150000"/>
                </a:lnSpc>
              </a:pPr>
              <a:r>
                <a:rPr lang="en-US" altLang="ko-KR" sz="800" dirty="0" err="1">
                  <a:solidFill>
                    <a:srgbClr val="000000"/>
                  </a:solidFill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t</a:t>
              </a:r>
              <a:r>
                <a:rPr lang="en-US" altLang="ko-KR" sz="800" b="0" i="0" dirty="0" err="1">
                  <a:solidFill>
                    <a:srgbClr val="000000"/>
                  </a:solidFill>
                  <a:effectLst/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otof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(</a:t>
              </a:r>
              <a:r>
                <a:rPr lang="ko-KR" altLang="en-US" sz="800" b="0" i="0" dirty="0" err="1">
                  <a:solidFill>
                    <a:srgbClr val="000000"/>
                  </a:solidFill>
                  <a:effectLst/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총방류량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)</a:t>
              </a:r>
            </a:p>
            <a:p>
              <a:pPr algn="ctr" rtl="0" fontAlgn="base">
                <a:lnSpc>
                  <a:spcPct val="150000"/>
                </a:lnSpc>
              </a:pPr>
              <a:r>
                <a:rPr lang="en-US" altLang="ko-KR" sz="800" b="0" i="0" dirty="0" err="1">
                  <a:solidFill>
                    <a:srgbClr val="000000"/>
                  </a:solidFill>
                  <a:effectLst/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swf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(</a:t>
              </a: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현재 저수량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)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EFB9032-EDFD-3B1E-2BFD-D51999E0F6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609" y="5562402"/>
              <a:ext cx="14026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8B6479F-AEDF-BFB8-CC48-E796A84A8EFB}"/>
                </a:ext>
              </a:extLst>
            </p:cNvPr>
            <p:cNvCxnSpPr>
              <a:cxnSpLocks/>
            </p:cNvCxnSpPr>
            <p:nvPr/>
          </p:nvCxnSpPr>
          <p:spPr>
            <a:xfrm>
              <a:off x="666278" y="5748362"/>
              <a:ext cx="140269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7DDA7C-D748-4000-95B4-8984BBAC305B}"/>
              </a:ext>
            </a:extLst>
          </p:cNvPr>
          <p:cNvCxnSpPr>
            <a:cxnSpLocks/>
          </p:cNvCxnSpPr>
          <p:nvPr/>
        </p:nvCxnSpPr>
        <p:spPr>
          <a:xfrm flipH="1" flipV="1">
            <a:off x="4634144" y="5299969"/>
            <a:ext cx="310718" cy="7901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8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193987" y="207770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0" i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26355-A216-664E-95A5-5E396A92E032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</a:t>
            </a:r>
            <a:r>
              <a:rPr lang="ko-KR" altLang="en-US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전처리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log </a:t>
            </a:r>
            <a:r>
              <a:rPr lang="en-US" altLang="ko-KR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변환</a:t>
            </a:r>
            <a:endParaRPr lang="ko-KR" altLang="en-US" sz="1800" b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F9338706-A2A3-F414-ABA2-3901A9A8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4" y="804763"/>
            <a:ext cx="5371200" cy="395650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67C948-9CD9-0B6B-050F-41AF935E4778}"/>
              </a:ext>
            </a:extLst>
          </p:cNvPr>
          <p:cNvSpPr/>
          <p:nvPr/>
        </p:nvSpPr>
        <p:spPr>
          <a:xfrm>
            <a:off x="2388148" y="2331843"/>
            <a:ext cx="377150" cy="32027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BE7EB2-0C88-EC00-79F0-8A2716C3D09C}"/>
              </a:ext>
            </a:extLst>
          </p:cNvPr>
          <p:cNvSpPr/>
          <p:nvPr/>
        </p:nvSpPr>
        <p:spPr>
          <a:xfrm>
            <a:off x="4128170" y="2754360"/>
            <a:ext cx="1187465" cy="859176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2F956E-7587-82A5-FAB5-F589249918F0}"/>
              </a:ext>
            </a:extLst>
          </p:cNvPr>
          <p:cNvSpPr/>
          <p:nvPr/>
        </p:nvSpPr>
        <p:spPr>
          <a:xfrm>
            <a:off x="638268" y="3246243"/>
            <a:ext cx="425150" cy="36827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F7742-4F40-08B6-16D7-1C42BFA6AE66}"/>
              </a:ext>
            </a:extLst>
          </p:cNvPr>
          <p:cNvSpPr txBox="1"/>
          <p:nvPr/>
        </p:nvSpPr>
        <p:spPr>
          <a:xfrm>
            <a:off x="389150" y="4922454"/>
            <a:ext cx="537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- 홍수발생 케이스가 많지 않기 때문에 데이터들이 대체적으로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왜도가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높은 분포를 보임</a:t>
            </a:r>
            <a:endParaRPr 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E6312-CCA9-0269-EF68-E9B4CEF2EE11}"/>
              </a:ext>
            </a:extLst>
          </p:cNvPr>
          <p:cNvSpPr txBox="1"/>
          <p:nvPr/>
        </p:nvSpPr>
        <p:spPr>
          <a:xfrm>
            <a:off x="389149" y="5608388"/>
            <a:ext cx="56212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-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왜도를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낮추고 정규분포에 가깝게 만들기 위해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log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transformation</a:t>
            </a:r>
            <a:endParaRPr lang="ko-KR" altLang="en-US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pic>
        <p:nvPicPr>
          <p:cNvPr id="13" name="그림 13">
            <a:extLst>
              <a:ext uri="{FF2B5EF4-FFF2-40B4-BE49-F238E27FC236}">
                <a16:creationId xmlns:a16="http://schemas.microsoft.com/office/drawing/2014/main" id="{2A5A099B-0CCE-BCFC-9B2F-3CCD7A1DC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01" y="804763"/>
            <a:ext cx="5515200" cy="408808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C1184F-41F1-79A1-F7F4-F590FF505F5A}"/>
              </a:ext>
            </a:extLst>
          </p:cNvPr>
          <p:cNvSpPr/>
          <p:nvPr/>
        </p:nvSpPr>
        <p:spPr>
          <a:xfrm>
            <a:off x="6588752" y="3035359"/>
            <a:ext cx="1464815" cy="70133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2A11D0-A966-CDF6-B778-A7E38718F0CF}"/>
              </a:ext>
            </a:extLst>
          </p:cNvPr>
          <p:cNvSpPr/>
          <p:nvPr/>
        </p:nvSpPr>
        <p:spPr>
          <a:xfrm>
            <a:off x="8627738" y="1776875"/>
            <a:ext cx="1100831" cy="97654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9D064A4-B855-1A20-D4E1-E39CA93CD69A}"/>
              </a:ext>
            </a:extLst>
          </p:cNvPr>
          <p:cNvSpPr/>
          <p:nvPr/>
        </p:nvSpPr>
        <p:spPr>
          <a:xfrm>
            <a:off x="10575863" y="2849174"/>
            <a:ext cx="1100831" cy="93215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C74F558-E97A-96E9-37F6-1C11E358E00F}"/>
              </a:ext>
            </a:extLst>
          </p:cNvPr>
          <p:cNvSpPr/>
          <p:nvPr/>
        </p:nvSpPr>
        <p:spPr>
          <a:xfrm>
            <a:off x="5810901" y="2612203"/>
            <a:ext cx="420445" cy="473206"/>
          </a:xfrm>
          <a:prstGeom prst="rightArrow">
            <a:avLst>
              <a:gd name="adj1" fmla="val 37513"/>
              <a:gd name="adj2" fmla="val 4687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275F9-7A61-6441-8135-2EADA872B366}"/>
              </a:ext>
            </a:extLst>
          </p:cNvPr>
          <p:cNvSpPr txBox="1"/>
          <p:nvPr/>
        </p:nvSpPr>
        <p:spPr>
          <a:xfrm>
            <a:off x="6261261" y="4989839"/>
            <a:ext cx="5673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-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Log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함수는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x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&gt;0에서만 정의되기 때문에 전체 데이터 분포를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x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&gt;0으로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shift시킨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뒤 상용로그 변환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51D383A-0E89-1E73-D54D-84895FCD0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86" y="5705005"/>
            <a:ext cx="4264430" cy="4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/>
            <a:r>
              <a:rPr lang="en-US" dirty="0">
                <a:latin typeface="맑은 고딕"/>
                <a:ea typeface="맑은 고딕"/>
                <a:cs typeface="맑은 고딕"/>
              </a:rPr>
              <a:t>t Scaling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207770"/>
            <a:ext cx="6153538" cy="4708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</a:t>
            </a:r>
            <a:r>
              <a:rPr lang="ko-KR" altLang="en-US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전처리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log </a:t>
            </a:r>
            <a:r>
              <a:rPr lang="en-US" altLang="ko-KR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변환</a:t>
            </a:r>
            <a:endParaRPr lang="ko-KR" altLang="en-US" sz="1800" b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2897-FFB3-BC91-11F3-F7B5DC3E8CDC}"/>
              </a:ext>
            </a:extLst>
          </p:cNvPr>
          <p:cNvSpPr txBox="1"/>
          <p:nvPr/>
        </p:nvSpPr>
        <p:spPr>
          <a:xfrm>
            <a:off x="315310" y="26380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1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7F6D7F-354E-21C0-416E-24D49BA4E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74" y="1862334"/>
            <a:ext cx="10515600" cy="3063600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24924A-199C-68E4-C1C4-D6E2ECE543C2}"/>
              </a:ext>
            </a:extLst>
          </p:cNvPr>
          <p:cNvSpPr/>
          <p:nvPr/>
        </p:nvSpPr>
        <p:spPr>
          <a:xfrm>
            <a:off x="838122" y="1862335"/>
            <a:ext cx="10515600" cy="3098466"/>
          </a:xfrm>
          <a:prstGeom prst="rect">
            <a:avLst/>
          </a:prstGeom>
          <a:noFill/>
          <a:ln w="76200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5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347996-AC64-87FE-1859-C62E47B3F50E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팔당댐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생각하는 감자들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721902" y="2638418"/>
            <a:ext cx="6506074" cy="1205794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3. VAR </a:t>
            </a:r>
            <a:r>
              <a:rPr lang="ko-KR" altLang="en-US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82694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2066" y="1249646"/>
            <a:ext cx="110585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     Vector Autoregressive Model (</a:t>
            </a:r>
            <a:r>
              <a:rPr lang="ko-KR" altLang="ko-KR" sz="1600" b="1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벡터자기회귀모형</a:t>
            </a:r>
            <a:r>
              <a:rPr lang="en-US" altLang="ko-KR" sz="1600" b="1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r>
              <a:rPr lang="en-US" altLang="ko-KR" sz="1600" b="1" i="0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altLang="ko-KR" sz="1600" b="1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- </a:t>
            </a:r>
            <a:r>
              <a:rPr lang="en-US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VAR </a:t>
            </a:r>
            <a:r>
              <a:rPr lang="ko-KR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모형은 통계 기반의 시계열분석 모형으로 많이 사용되는 </a:t>
            </a:r>
            <a:r>
              <a:rPr lang="en-US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ARIMA </a:t>
            </a:r>
            <a:r>
              <a:rPr lang="ko-KR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모형 등이 </a:t>
            </a:r>
            <a:r>
              <a:rPr lang="ko-KR" altLang="ko-KR" sz="1600" b="0" i="0" u="none" strike="noStrike" dirty="0" err="1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일변량</a:t>
            </a:r>
            <a:r>
              <a:rPr lang="en-US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분석이라는 한계점을 보완한 </a:t>
            </a:r>
            <a:r>
              <a:rPr lang="ko-KR" altLang="ko-KR" sz="1600" b="0" i="0" u="none" strike="noStrike" dirty="0" err="1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다변량</a:t>
            </a:r>
            <a:r>
              <a:rPr lang="en-US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분석 모형</a:t>
            </a:r>
            <a:r>
              <a:rPr lang="en-US" altLang="ko-KR" sz="1600" b="0" i="0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모형 내의 모든 변수들의 과거 데이터를 동시에 독립변수로 사용하여 현재 </a:t>
            </a:r>
            <a:r>
              <a:rPr lang="ko-KR" altLang="en-US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및 미래 </a:t>
            </a:r>
            <a:r>
              <a:rPr lang="ko-KR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시점</a:t>
            </a:r>
            <a:r>
              <a:rPr lang="ko-KR" altLang="en-US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을</a:t>
            </a:r>
            <a:r>
              <a:rPr lang="ko-KR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분석</a:t>
            </a:r>
            <a:r>
              <a:rPr lang="en-US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/</a:t>
            </a:r>
            <a:r>
              <a:rPr lang="ko-KR" altLang="ko-KR" sz="1600" b="0" i="0" u="none" strike="noStrike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예측</a:t>
            </a:r>
            <a:endParaRPr lang="en-US" altLang="ko-KR" sz="1600" b="0" i="0" u="none" strike="noStrike" dirty="0"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단기간 예측에 뛰어난 성능을 보이는 것으로 알려짐</a:t>
            </a:r>
            <a:endParaRPr lang="en-US" altLang="ko-KR" sz="16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lvl="1" fontAlgn="base"/>
            <a:r>
              <a:rPr lang="en-US" altLang="ko-KR" sz="1600" b="0" i="0" dirty="0"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   </a:t>
            </a:r>
            <a:endParaRPr lang="ko-KR" altLang="ko-KR" sz="1600" b="0" i="0" dirty="0"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59486F-730A-BE5D-5699-5A7AD62F2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35" y="3481910"/>
            <a:ext cx="41529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A72E08-D7A8-9467-EA08-A520FA0E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41" y="4679914"/>
            <a:ext cx="61531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DE9C2C-9CF6-ECD4-14A8-4511C0639884}"/>
              </a:ext>
            </a:extLst>
          </p:cNvPr>
          <p:cNvSpPr txBox="1"/>
          <p:nvPr/>
        </p:nvSpPr>
        <p:spPr>
          <a:xfrm>
            <a:off x="222370" y="6247276"/>
            <a:ext cx="74481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통계청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통계분석연구 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http://kostat.go.kr/attach/journal/2-1-2.PDF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  <a:endParaRPr lang="ko-KR" altLang="en-US" sz="15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3.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VAR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모델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 설명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063BEA-7D79-5921-9908-3888DBAD6445}"/>
              </a:ext>
            </a:extLst>
          </p:cNvPr>
          <p:cNvSpPr/>
          <p:nvPr/>
        </p:nvSpPr>
        <p:spPr>
          <a:xfrm>
            <a:off x="2944586" y="3362836"/>
            <a:ext cx="6519979" cy="2677387"/>
          </a:xfrm>
          <a:prstGeom prst="roundRect">
            <a:avLst>
              <a:gd name="adj" fmla="val 8225"/>
            </a:avLst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63170D-B506-1C8F-67ED-ADE4308082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" y="1394109"/>
            <a:ext cx="231140" cy="23114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83C31-44F0-4E74-9293-DD0903F64672}"/>
              </a:ext>
            </a:extLst>
          </p:cNvPr>
          <p:cNvSpPr/>
          <p:nvPr/>
        </p:nvSpPr>
        <p:spPr>
          <a:xfrm>
            <a:off x="1085424" y="2782695"/>
            <a:ext cx="993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⇒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외부데이터 포함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p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시점 전까지의 모델 내 모든 데이터를 활용해 </a:t>
            </a:r>
            <a:r>
              <a:rPr lang="en-US" altLang="ko-KR" sz="1600" dirty="0">
                <a:solidFill>
                  <a:srgbClr val="0070C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10</a:t>
            </a:r>
            <a:r>
              <a:rPr lang="ko-KR" altLang="en-US" sz="1600" dirty="0">
                <a:solidFill>
                  <a:srgbClr val="0070C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분 후 </a:t>
            </a:r>
            <a:r>
              <a:rPr lang="en-US" altLang="ko-KR" sz="1600" dirty="0">
                <a:solidFill>
                  <a:srgbClr val="0070C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1</a:t>
            </a:r>
            <a:r>
              <a:rPr lang="ko-KR" altLang="en-US" sz="1600" dirty="0">
                <a:solidFill>
                  <a:srgbClr val="0070C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개 시점만 예측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하는 초단기간 예측 진행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695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8583" y="869832"/>
            <a:ext cx="10221005" cy="3060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1) </a:t>
            </a:r>
            <a:r>
              <a:rPr lang="ko-KR" altLang="ko-KR" sz="2000" b="1" i="0" u="none" strike="noStrike" dirty="0" err="1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그래인저</a:t>
            </a:r>
            <a:r>
              <a:rPr lang="ko-KR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 인과관계 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(Granger causality)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: 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인과관계를 규명하는 것은 어렵기 때문에 두 요인 중 상대적으로 먼저 영향을 미치는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즉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독립변수로 작용하는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변수를 파악하고자 할 때 사용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	</a:t>
            </a: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- </a:t>
            </a:r>
            <a:r>
              <a:rPr lang="ko-KR" altLang="ko-KR" sz="14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귀무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가설 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: </a:t>
            </a:r>
            <a:r>
              <a:rPr lang="ko-KR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변수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1</a:t>
            </a:r>
            <a:r>
              <a:rPr lang="ko-KR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이 변수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ko-KR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를 예측하는 데 도움이 되지 않는다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	- </a:t>
            </a:r>
            <a:r>
              <a:rPr lang="ko-KR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대립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가설 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: </a:t>
            </a:r>
            <a:r>
              <a:rPr lang="ko-KR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변수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1</a:t>
            </a:r>
            <a:r>
              <a:rPr lang="ko-KR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이 변수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ko-KR" altLang="ko-KR" sz="14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를 예측하는 데 도움이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=&gt;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p-value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가 유의수준보다 작을 경우 </a:t>
            </a:r>
            <a:r>
              <a:rPr lang="ko-KR" altLang="ko-KR" sz="16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귀무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가설 기각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.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  <a:b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</a:b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	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즉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변수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1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이 변수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에 선행하고 변수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를 예측하는 데 도움이 됨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→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독립변수로 채택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※ </a:t>
            </a:r>
            <a:r>
              <a:rPr lang="ko-KR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확인 결과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ko-KR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모든 변수들이 한강다리 수위를 예측하는 데 도움이 되는 변수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3.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VAR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모델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 적합성 확인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900BAA-1B41-0CC7-D7D6-9A8B1126BA95}"/>
              </a:ext>
            </a:extLst>
          </p:cNvPr>
          <p:cNvGrpSpPr/>
          <p:nvPr/>
        </p:nvGrpSpPr>
        <p:grpSpPr>
          <a:xfrm>
            <a:off x="405546" y="4182194"/>
            <a:ext cx="11380856" cy="1451169"/>
            <a:chOff x="534141" y="4749552"/>
            <a:chExt cx="12571080" cy="15417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5DB652-B2CB-4784-18DD-CF4E86CC4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820"/>
            <a:stretch/>
          </p:blipFill>
          <p:spPr>
            <a:xfrm>
              <a:off x="1669001" y="4749690"/>
              <a:ext cx="6483659" cy="154013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1D7B98-A8D9-4A4C-DF95-222E932C8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98" b="5145"/>
            <a:stretch/>
          </p:blipFill>
          <p:spPr>
            <a:xfrm>
              <a:off x="8142003" y="4749552"/>
              <a:ext cx="4963218" cy="15358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6E364B5-8737-449B-A621-6F0376410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0692"/>
            <a:stretch/>
          </p:blipFill>
          <p:spPr>
            <a:xfrm>
              <a:off x="534141" y="4751169"/>
              <a:ext cx="1134861" cy="1540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78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prstClr val="white">
                  <a:lumMod val="7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7808" y="637259"/>
            <a:ext cx="11201521" cy="26468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2) </a:t>
            </a:r>
            <a:r>
              <a:rPr lang="ko-KR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다중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공선성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  <a:endParaRPr lang="en-US" altLang="ko-KR" sz="2000" b="1" u="none" strike="noStrike" dirty="0">
              <a:solidFill>
                <a:srgbClr val="000000"/>
              </a:solidFill>
              <a:highlight>
                <a:srgbClr val="C3C3C3"/>
              </a:highlight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: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특정 변수가 다른 변수로부터 파생된 경우 등과 같이 변수 간에 강한 상관관계가 있는 경우 독립변수들이 다중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공선성을 가짐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.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/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: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다중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공선성이 있을 경우 종속변수와의 관계를 나타내는 가중치에 왜곡 발생 및 모형 성능 저하를 초래할 수 있음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  <a:b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</a:b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단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종속변수와 독립변수의 관계를 설명하는 목적이 아니라 단지 예측을 위한 경우에는 크게 고려되지 않을 수 있음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/>
            <a:endParaRPr lang="en-US" altLang="ko-KR" sz="1600" b="0" i="0" dirty="0">
              <a:solidFill>
                <a:srgbClr val="000000"/>
              </a:solidFill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l" rtl="0" fontAlgn="base"/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- VIF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지표를 통해 파악하며 그 값이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10 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이상인 경우 </a:t>
            </a:r>
            <a:r>
              <a:rPr lang="ko-KR" altLang="ko-KR" sz="16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다중공선성이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있다고 판단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/>
            <a:endParaRPr lang="en-US" altLang="ko-KR" sz="1600" b="0" i="0" dirty="0">
              <a:solidFill>
                <a:srgbClr val="000000"/>
              </a:solidFill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l" rtl="0" fontAlgn="base"/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※  </a:t>
            </a:r>
            <a:r>
              <a:rPr lang="ko-KR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확인 결과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swl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, inf, 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ecpc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tototf</a:t>
            </a:r>
            <a:r>
              <a:rPr lang="ko-KR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에서 아주 강한 다중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공선성이 나타남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. </a:t>
            </a:r>
          </a:p>
          <a:p>
            <a:pPr algn="l" rtl="0" fontAlgn="base"/>
            <a:r>
              <a:rPr lang="ko-KR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댐 자료 변수들은 다른 변수로부터 파생된 변수들이 많아 그런 것으로 파악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하여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ko-KR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추후 일부 독립변수를 제거한 모델도 돌려보기로 결정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.</a:t>
            </a:r>
            <a:r>
              <a:rPr lang="ko-KR" altLang="ko-KR" sz="1600" b="0" i="0" dirty="0">
                <a:solidFill>
                  <a:schemeClr val="bg1"/>
                </a:solidFill>
                <a:effectLst/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3.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VAR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모델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 적합성 확인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115AE9-3921-6F29-FBFE-D4AAF029B135}"/>
              </a:ext>
            </a:extLst>
          </p:cNvPr>
          <p:cNvGrpSpPr/>
          <p:nvPr/>
        </p:nvGrpSpPr>
        <p:grpSpPr>
          <a:xfrm>
            <a:off x="2340238" y="3815374"/>
            <a:ext cx="2045141" cy="2389196"/>
            <a:chOff x="2402572" y="4279037"/>
            <a:chExt cx="2207580" cy="25789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64C896C-3359-CDCE-B060-4DE38428D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53"/>
            <a:stretch/>
          </p:blipFill>
          <p:spPr>
            <a:xfrm>
              <a:off x="2402572" y="4714043"/>
              <a:ext cx="2204940" cy="214395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358FCB7-0917-1661-EBF1-DAEF45727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9953" y="4279037"/>
              <a:ext cx="2200199" cy="443043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0A340A-8B55-2138-016B-EF65AB25CD9A}"/>
              </a:ext>
            </a:extLst>
          </p:cNvPr>
          <p:cNvGrpSpPr/>
          <p:nvPr/>
        </p:nvGrpSpPr>
        <p:grpSpPr>
          <a:xfrm>
            <a:off x="5098965" y="3803828"/>
            <a:ext cx="2038303" cy="2394826"/>
            <a:chOff x="5386335" y="4165042"/>
            <a:chExt cx="1419225" cy="1581150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C34B71FA-6A4F-0632-1579-2A9A63F9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335" y="4317442"/>
              <a:ext cx="1419225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>
              <a:extLst>
                <a:ext uri="{FF2B5EF4-FFF2-40B4-BE49-F238E27FC236}">
                  <a16:creationId xmlns:a16="http://schemas.microsoft.com/office/drawing/2014/main" id="{B7B1766F-F7BA-5726-D57B-D1CF3911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335" y="4165042"/>
              <a:ext cx="14192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5" name="Picture 9">
            <a:extLst>
              <a:ext uri="{FF2B5EF4-FFF2-40B4-BE49-F238E27FC236}">
                <a16:creationId xmlns:a16="http://schemas.microsoft.com/office/drawing/2014/main" id="{BE7D3316-93C2-9A0A-A933-FBD62194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04" y="3814222"/>
            <a:ext cx="2291919" cy="236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587E9B9F-47F0-619D-6340-DD2BD3ED9604}"/>
              </a:ext>
            </a:extLst>
          </p:cNvPr>
          <p:cNvSpPr txBox="1"/>
          <p:nvPr/>
        </p:nvSpPr>
        <p:spPr>
          <a:xfrm>
            <a:off x="2971789" y="3457297"/>
            <a:ext cx="700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&lt;</a:t>
            </a:r>
            <a:r>
              <a:rPr lang="ko-KR" altLang="en-US" sz="15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전체</a:t>
            </a:r>
            <a:r>
              <a:rPr lang="en-US" altLang="ko-KR" sz="15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&gt;</a:t>
            </a:r>
            <a:endParaRPr lang="ko-KR" altLang="en-US" sz="1500" b="1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D124BA76-CEA8-A53C-EC7E-19C9D0CF6972}"/>
              </a:ext>
            </a:extLst>
          </p:cNvPr>
          <p:cNvSpPr txBox="1"/>
          <p:nvPr/>
        </p:nvSpPr>
        <p:spPr>
          <a:xfrm>
            <a:off x="5559036" y="3473101"/>
            <a:ext cx="97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&lt;inf</a:t>
            </a:r>
            <a:r>
              <a:rPr lang="ko-KR" altLang="en-US" sz="15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제거</a:t>
            </a:r>
            <a:r>
              <a:rPr lang="en-US" altLang="ko-KR" sz="15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&gt;</a:t>
            </a:r>
            <a:endParaRPr lang="ko-KR" altLang="en-US" sz="1500" b="1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1BDD070D-E811-D8AD-E446-7E3DE0CA1B30}"/>
              </a:ext>
            </a:extLst>
          </p:cNvPr>
          <p:cNvSpPr txBox="1"/>
          <p:nvPr/>
        </p:nvSpPr>
        <p:spPr>
          <a:xfrm>
            <a:off x="8279151" y="3457297"/>
            <a:ext cx="13805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&lt;inf, </a:t>
            </a:r>
            <a:r>
              <a:rPr lang="en-US" altLang="ko-KR" sz="1500" b="1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ko-KR" altLang="en-US" sz="15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제거</a:t>
            </a:r>
            <a:r>
              <a:rPr lang="en-US" altLang="ko-KR" sz="15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&gt;</a:t>
            </a:r>
            <a:endParaRPr lang="ko-KR" altLang="en-US" sz="1500" b="1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53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6338" y="566881"/>
            <a:ext cx="11201521" cy="18979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3) </a:t>
            </a:r>
            <a:r>
              <a:rPr lang="ko-KR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정상성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(stationarity)*</a:t>
            </a:r>
            <a:r>
              <a:rPr lang="ko-KR" altLang="ko-KR" sz="2000" b="1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 확인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: </a:t>
            </a:r>
            <a:r>
              <a:rPr lang="ko-KR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다른 시계열분석 모델과 마찬가지로 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VAR </a:t>
            </a:r>
            <a:r>
              <a:rPr lang="ko-KR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 역시 정상 시계열 데이터로 분석을 수행해야 함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데이터의 정상성 확인을 위해 주로 사용하는 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ADF(Augmented Dickey and Fuller) </a:t>
            </a:r>
            <a:r>
              <a:rPr lang="ko-KR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검정 수행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p-value</a:t>
            </a:r>
            <a:r>
              <a:rPr lang="ko-KR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가 유의수준 보다 작을 경우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ko-KR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데이터가 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non-stationary</a:t>
            </a:r>
            <a:r>
              <a:rPr lang="ko-KR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하다는 </a:t>
            </a:r>
            <a:r>
              <a:rPr lang="ko-KR" altLang="ko-KR" sz="20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귀무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가설을 기각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.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즉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 stationary.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3.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VAR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모델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 적합성 확인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2C0F0F-BD56-9F75-2E8A-4EC75FA36EDE}"/>
              </a:ext>
            </a:extLst>
          </p:cNvPr>
          <p:cNvGrpSpPr/>
          <p:nvPr/>
        </p:nvGrpSpPr>
        <p:grpSpPr>
          <a:xfrm>
            <a:off x="1302387" y="2661859"/>
            <a:ext cx="4572396" cy="3462612"/>
            <a:chOff x="1208644" y="2818439"/>
            <a:chExt cx="4572396" cy="346261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AB24FA-B603-4E96-24CB-B686A6C68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419"/>
            <a:stretch/>
          </p:blipFill>
          <p:spPr>
            <a:xfrm>
              <a:off x="1208644" y="5948039"/>
              <a:ext cx="4572396" cy="3330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73B170-003C-632E-1981-48EFC0786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9451" y="2818439"/>
              <a:ext cx="4569912" cy="312599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F71328-063B-B621-31A2-869320BB003C}"/>
              </a:ext>
            </a:extLst>
          </p:cNvPr>
          <p:cNvSpPr txBox="1"/>
          <p:nvPr/>
        </p:nvSpPr>
        <p:spPr>
          <a:xfrm>
            <a:off x="288053" y="6640780"/>
            <a:ext cx="90436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* </a:t>
            </a:r>
            <a:r>
              <a:rPr lang="ko-KR" altLang="en-US" sz="11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정상성</a:t>
            </a:r>
            <a:r>
              <a:rPr lang="en-US" altLang="ko-KR" sz="11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(stationarity) 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평균과 분산이 시간 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t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에 따라 불변함을 의미하며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다시 말해 추세나 조직적인 변동이 존재하지 않아야 함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반대 개념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: non-stationarity)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  <a:endParaRPr lang="ko-KR" altLang="en-US" sz="11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8836630-1836-035F-E27D-DE0BB345451B}"/>
              </a:ext>
            </a:extLst>
          </p:cNvPr>
          <p:cNvSpPr/>
          <p:nvPr/>
        </p:nvSpPr>
        <p:spPr>
          <a:xfrm>
            <a:off x="6165613" y="4160453"/>
            <a:ext cx="715050" cy="650644"/>
          </a:xfrm>
          <a:prstGeom prst="rightArrow">
            <a:avLst>
              <a:gd name="adj1" fmla="val 37513"/>
              <a:gd name="adj2" fmla="val 4687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highlight>
                <a:srgbClr val="3D9DE4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AED8D-0344-4AC9-383D-C1A18612DD44}"/>
              </a:ext>
            </a:extLst>
          </p:cNvPr>
          <p:cNvSpPr txBox="1"/>
          <p:nvPr/>
        </p:nvSpPr>
        <p:spPr>
          <a:xfrm>
            <a:off x="7082621" y="4301109"/>
            <a:ext cx="372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모든 변수가 정상 시계열 데이터임 확인</a:t>
            </a:r>
            <a:endParaRPr lang="ko-KR" altLang="en-US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46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3.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VAR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모델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시차길이(</a:t>
            </a:r>
            <a:r>
              <a:rPr lang="ko-KR" altLang="en-US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p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) 결정</a:t>
            </a:r>
          </a:p>
        </p:txBody>
      </p:sp>
      <p:pic>
        <p:nvPicPr>
          <p:cNvPr id="3" name="그림 7">
            <a:extLst>
              <a:ext uri="{FF2B5EF4-FFF2-40B4-BE49-F238E27FC236}">
                <a16:creationId xmlns:a16="http://schemas.microsoft.com/office/drawing/2014/main" id="{DE72BD27-DB76-CD57-D5D0-B821B9D4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86" y="805805"/>
            <a:ext cx="5973762" cy="59417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8A2E86D-C4B0-1C5B-A5D4-DF71D8AD2D70}"/>
              </a:ext>
            </a:extLst>
          </p:cNvPr>
          <p:cNvSpPr/>
          <p:nvPr/>
        </p:nvSpPr>
        <p:spPr>
          <a:xfrm>
            <a:off x="7839734" y="1090724"/>
            <a:ext cx="152535" cy="159798"/>
          </a:xfrm>
          <a:prstGeom prst="ellipse">
            <a:avLst/>
          </a:prstGeom>
          <a:solidFill>
            <a:srgbClr val="93C9EB">
              <a:alpha val="10000"/>
            </a:srgbClr>
          </a:solidFill>
          <a:ln w="19050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D5DD-6F2F-80D3-C8D7-343917C7E2FC}"/>
              </a:ext>
            </a:extLst>
          </p:cNvPr>
          <p:cNvSpPr txBox="1"/>
          <p:nvPr/>
        </p:nvSpPr>
        <p:spPr>
          <a:xfrm>
            <a:off x="269333" y="1444247"/>
            <a:ext cx="11580854" cy="2550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VAR 모델에서 몇 시차(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p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) 전까지의 데이터를 모델에 포함시킬 것인지 결정하기 위해 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Akaike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Information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Criterion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(AIC) 지표 확인 </a:t>
            </a:r>
            <a:endParaRPr 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AIC는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예측 오차에 대한 추정치로 최소의 정보 손실을 갖는 모델을 선택하는 방법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𝐴𝐼𝐶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 </a:t>
            </a:r>
            <a:r>
              <a:rPr 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=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-</a:t>
            </a:r>
            <a:r>
              <a:rPr 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2 </a:t>
            </a:r>
            <a:r>
              <a:rPr lang="ko-KR" dirty="0" err="1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ln</a:t>
            </a:r>
            <a:r>
              <a:rPr 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(𝐿)+2𝑘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(</a:t>
            </a:r>
            <a:r>
              <a:rPr 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𝐿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=Likelihood function,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𝑘 = 파라미터의 수)</a:t>
            </a: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따라서,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AIC는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모델 예측력이 높을수록 감소하고 파라미터 수가 많을수록 증가 → </a:t>
            </a:r>
            <a:r>
              <a:rPr lang="ko-KR" altLang="en-US" dirty="0" err="1"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AIC를</a:t>
            </a:r>
            <a:r>
              <a:rPr lang="ko-KR" altLang="en-US" dirty="0"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 최소로 만드는 시차(</a:t>
            </a:r>
            <a:r>
              <a:rPr lang="ko-KR" altLang="en-US" dirty="0" err="1"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p</a:t>
            </a:r>
            <a:r>
              <a:rPr lang="ko-KR" altLang="en-US" dirty="0"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r>
              <a:rPr lang="ko-KR" altLang="en-US" dirty="0" err="1"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를</a:t>
            </a:r>
            <a:r>
              <a:rPr lang="ko-KR" altLang="en-US" dirty="0"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 선택</a:t>
            </a: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※ </a:t>
            </a:r>
            <a:r>
              <a:rPr lang="ko-KR" altLang="ko-KR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확인 결과</a:t>
            </a:r>
            <a:r>
              <a:rPr lang="en-US" altLang="ko-KR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p=232</a:t>
            </a:r>
            <a:r>
              <a:rPr lang="ko-KR" altLang="en-US" b="1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에서 </a:t>
            </a:r>
            <a:r>
              <a:rPr lang="en-US" altLang="ko-KR" b="1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AIC </a:t>
            </a:r>
            <a:r>
              <a:rPr lang="ko-KR" altLang="en-US" b="1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최소값</a:t>
            </a:r>
            <a:endParaRPr lang="ko-KR" altLang="en-US" b="1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1435DD-2869-C74B-4B1B-CDC9F5C816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27" y="4192289"/>
            <a:ext cx="3600519" cy="22163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78156C-FD9C-9972-D159-87D065940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28" y="4246068"/>
            <a:ext cx="3558690" cy="214818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93573F-1EBC-B447-1CF6-EAE3D7E8FC62}"/>
              </a:ext>
            </a:extLst>
          </p:cNvPr>
          <p:cNvSpPr/>
          <p:nvPr/>
        </p:nvSpPr>
        <p:spPr>
          <a:xfrm>
            <a:off x="2727435" y="789782"/>
            <a:ext cx="6519979" cy="521031"/>
          </a:xfrm>
          <a:prstGeom prst="roundRect">
            <a:avLst>
              <a:gd name="adj" fmla="val 8225"/>
            </a:avLst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681E8-C72E-4A19-8376-EFFD4D019446}"/>
              </a:ext>
            </a:extLst>
          </p:cNvPr>
          <p:cNvSpPr txBox="1"/>
          <p:nvPr/>
        </p:nvSpPr>
        <p:spPr>
          <a:xfrm>
            <a:off x="5131292" y="4296792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(step=10)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527B5-15C1-405D-BB01-4209D476D08D}"/>
              </a:ext>
            </a:extLst>
          </p:cNvPr>
          <p:cNvSpPr txBox="1"/>
          <p:nvPr/>
        </p:nvSpPr>
        <p:spPr>
          <a:xfrm>
            <a:off x="9250534" y="429679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(step=1)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4C191-03F5-4BAF-A9C5-EA72C518D717}"/>
              </a:ext>
            </a:extLst>
          </p:cNvPr>
          <p:cNvSpPr txBox="1"/>
          <p:nvPr/>
        </p:nvSpPr>
        <p:spPr>
          <a:xfrm>
            <a:off x="5220070" y="6161104"/>
            <a:ext cx="319318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230</a:t>
            </a:r>
            <a:endParaRPr lang="ko-KR" altLang="en-U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24089-FF13-4B92-838A-30CBB752BEB3}"/>
              </a:ext>
            </a:extLst>
          </p:cNvPr>
          <p:cNvSpPr txBox="1"/>
          <p:nvPr/>
        </p:nvSpPr>
        <p:spPr>
          <a:xfrm>
            <a:off x="8762260" y="6161104"/>
            <a:ext cx="33855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</a:t>
            </a:r>
            <a:endParaRPr lang="ko-KR" altLang="en-US" sz="7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268724-BBAF-4C1B-8332-3803FD2A2EFA}"/>
              </a:ext>
            </a:extLst>
          </p:cNvPr>
          <p:cNvSpPr/>
          <p:nvPr/>
        </p:nvSpPr>
        <p:spPr>
          <a:xfrm>
            <a:off x="4891596" y="5379868"/>
            <a:ext cx="1056444" cy="930554"/>
          </a:xfrm>
          <a:prstGeom prst="roundRect">
            <a:avLst>
              <a:gd name="adj" fmla="val 8225"/>
            </a:avLst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BC8B76-9A4B-4350-A088-B3E456F3C90E}"/>
              </a:ext>
            </a:extLst>
          </p:cNvPr>
          <p:cNvSpPr/>
          <p:nvPr/>
        </p:nvSpPr>
        <p:spPr>
          <a:xfrm>
            <a:off x="8620216" y="5717219"/>
            <a:ext cx="594805" cy="665825"/>
          </a:xfrm>
          <a:prstGeom prst="roundRect">
            <a:avLst>
              <a:gd name="adj" fmla="val 8225"/>
            </a:avLst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0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347996-AC64-87FE-1859-C62E47B3F50E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팔당댐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생각하는 감자들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721902" y="2638418"/>
            <a:ext cx="6506074" cy="1205794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4. VAR </a:t>
            </a:r>
            <a:r>
              <a:rPr lang="ko-KR" altLang="en-US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 튜닝</a:t>
            </a:r>
          </a:p>
        </p:txBody>
      </p:sp>
    </p:spTree>
    <p:extLst>
      <p:ext uri="{BB962C8B-B14F-4D97-AF65-F5344CB8AC3E}">
        <p14:creationId xmlns:p14="http://schemas.microsoft.com/office/powerpoint/2010/main" val="124654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347996-AC64-87FE-1859-C62E47B3F50E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팔당댐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생각하는 감자들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445843" y="2666782"/>
            <a:ext cx="3474230" cy="1771631"/>
            <a:chOff x="1169759" y="2653068"/>
            <a:chExt cx="3474230" cy="1771631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47" idx="0"/>
              <a:endCxn id="49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446094" y="2662942"/>
            <a:ext cx="3329767" cy="1771631"/>
            <a:chOff x="3170010" y="2649228"/>
            <a:chExt cx="3329767" cy="177163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53" idx="0"/>
              <a:endCxn id="55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301882" y="2659102"/>
            <a:ext cx="3329767" cy="1771631"/>
            <a:chOff x="5025798" y="2645388"/>
            <a:chExt cx="3329767" cy="177163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157670" y="2655262"/>
            <a:ext cx="2144713" cy="1771631"/>
            <a:chOff x="6997755" y="2075490"/>
            <a:chExt cx="2144713" cy="1771631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66" idx="0"/>
              <a:endCxn id="64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573217" y="3268332"/>
            <a:ext cx="163865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설명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670484" y="2551922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375427" y="4305990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202372" y="4298310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3</a:t>
            </a:r>
            <a:endParaRPr lang="ko-KR" altLang="en-US" sz="1100" b="1" dirty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7029317" y="4290630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4</a:t>
            </a:r>
            <a:endParaRPr lang="ko-KR" altLang="en-US" sz="1100" b="1" dirty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157920" y="2655262"/>
            <a:ext cx="1597995" cy="1762838"/>
            <a:chOff x="10625816" y="4555975"/>
            <a:chExt cx="1597995" cy="1762838"/>
          </a:xfrm>
        </p:grpSpPr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282982" y="4282950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5</a:t>
            </a:r>
            <a:endParaRPr lang="ko-KR" altLang="en-US" sz="1100" b="1" dirty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418449" y="2036150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목차</a:t>
            </a:r>
            <a:endParaRPr lang="en-US" altLang="ko-KR" sz="1000" dirty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6CF919-D286-0625-C8DB-DEA486FABDCC}"/>
              </a:ext>
            </a:extLst>
          </p:cNvPr>
          <p:cNvSpPr/>
          <p:nvPr/>
        </p:nvSpPr>
        <p:spPr>
          <a:xfrm>
            <a:off x="3406946" y="2900890"/>
            <a:ext cx="1638656" cy="122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전처리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1)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결측치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/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이상치 처리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2) Log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변환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416323-23A4-4188-4271-9F8BC0BA5A77}"/>
              </a:ext>
            </a:extLst>
          </p:cNvPr>
          <p:cNvSpPr/>
          <p:nvPr/>
        </p:nvSpPr>
        <p:spPr>
          <a:xfrm>
            <a:off x="5240675" y="2884624"/>
            <a:ext cx="1638656" cy="145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VAR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VAR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 설명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VAR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 적합성 확인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시차길이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(p)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결정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F45123-93DC-1534-4888-C21B62B01F4C}"/>
              </a:ext>
            </a:extLst>
          </p:cNvPr>
          <p:cNvSpPr/>
          <p:nvPr/>
        </p:nvSpPr>
        <p:spPr>
          <a:xfrm>
            <a:off x="7113239" y="2862741"/>
            <a:ext cx="1762863" cy="145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VAR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모델 튜닝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학습기간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스케일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변수 선택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앙상블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2F9923-583C-5E2F-6FDF-60AD94959874}"/>
              </a:ext>
            </a:extLst>
          </p:cNvPr>
          <p:cNvSpPr/>
          <p:nvPr/>
        </p:nvSpPr>
        <p:spPr>
          <a:xfrm>
            <a:off x="9098524" y="3271420"/>
            <a:ext cx="163865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결론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98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/>
            <a:r>
              <a:rPr 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t Scaling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207770"/>
            <a:ext cx="6153538" cy="4708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4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VAR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모델 튜닝 - 학습기간 / 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Scaling</a:t>
            </a:r>
            <a:endParaRPr lang="en-US" altLang="ko-KR" b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D5DD-6F2F-80D3-C8D7-343917C7E2FC}"/>
              </a:ext>
            </a:extLst>
          </p:cNvPr>
          <p:cNvSpPr txBox="1"/>
          <p:nvPr/>
        </p:nvSpPr>
        <p:spPr>
          <a:xfrm>
            <a:off x="1009926" y="2028542"/>
            <a:ext cx="10449767" cy="1847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제공데이터의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10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월부터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 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그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다음해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4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월까지의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데이터에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공백이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있어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,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b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</a:br>
            <a:r>
              <a:rPr lang="en-US" dirty="0" err="1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먼저</a:t>
            </a:r>
            <a:r>
              <a:rPr 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2022-05-01 00:00부터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 2022-05-31 23:50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까지의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데이터만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학습데이터로 사용</a:t>
            </a:r>
            <a:endParaRPr lang="ko-KR" dirty="0">
              <a:latin typeface="NanumBarunGothic" panose="020B0603020101020101" pitchFamily="50" charset="-127"/>
              <a:ea typeface="NanumBarunGothic" panose="020B0603020101020101" pitchFamily="50" charset="-127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이후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, 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많은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양의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학습데이터로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학습시킬 경우 성능이 향상될 것을 기대하며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2012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년도부터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 2021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년까지의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데이터를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 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학습데이터로 사용 </a:t>
            </a:r>
            <a:r>
              <a:rPr lang="en-US" altLang="ko-KR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⇒</a:t>
            </a:r>
            <a:r>
              <a:rPr lang="en-US" altLang="ko-KR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성능 향상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+mn-lt"/>
              </a:rPr>
              <a:t> </a:t>
            </a:r>
            <a:endParaRPr 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9B6CA-EB8A-B76A-EFA8-39041EFD0F08}"/>
              </a:ext>
            </a:extLst>
          </p:cNvPr>
          <p:cNvSpPr txBox="1"/>
          <p:nvPr/>
        </p:nvSpPr>
        <p:spPr>
          <a:xfrm>
            <a:off x="1103586" y="4677604"/>
            <a:ext cx="7752135" cy="4714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1. Standard Scaling​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2</a:t>
            </a:r>
            <a:r>
              <a:rPr 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. </a:t>
            </a:r>
            <a:r>
              <a:rPr lang="en-US" dirty="0" err="1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MinMax</a:t>
            </a:r>
            <a:r>
              <a:rPr 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 Scaling​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3</a:t>
            </a:r>
            <a:r>
              <a:rPr 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. Robust Scaling</a:t>
            </a:r>
            <a:endParaRPr lang="ko-KR" altLang="en-US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2897-FFB3-BC91-11F3-F7B5DC3E8CDC}"/>
              </a:ext>
            </a:extLst>
          </p:cNvPr>
          <p:cNvSpPr txBox="1"/>
          <p:nvPr/>
        </p:nvSpPr>
        <p:spPr>
          <a:xfrm>
            <a:off x="315310" y="26380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C80AC-C7B8-9401-4E52-488F7DE137B3}"/>
              </a:ext>
            </a:extLst>
          </p:cNvPr>
          <p:cNvSpPr txBox="1"/>
          <p:nvPr/>
        </p:nvSpPr>
        <p:spPr>
          <a:xfrm>
            <a:off x="1103586" y="160191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93C9EB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학습기간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99CE1-10EA-A0A0-FABF-92C80B142F33}"/>
              </a:ext>
            </a:extLst>
          </p:cNvPr>
          <p:cNvSpPr txBox="1"/>
          <p:nvPr/>
        </p:nvSpPr>
        <p:spPr>
          <a:xfrm>
            <a:off x="1103586" y="4264005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b="1" dirty="0">
                <a:solidFill>
                  <a:srgbClr val="93C9EB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Scaling 3가지 </a:t>
            </a:r>
            <a:r>
              <a:rPr lang="en-US" altLang="ko-Kore-KR" b="1" dirty="0" err="1">
                <a:solidFill>
                  <a:srgbClr val="93C9EB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방식</a:t>
            </a:r>
            <a:r>
              <a:rPr lang="en-US" altLang="ko-Kore-KR" b="1" dirty="0">
                <a:solidFill>
                  <a:srgbClr val="93C9EB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​</a:t>
            </a:r>
            <a:endParaRPr lang="ko-KR" altLang="en-US" b="1" dirty="0">
              <a:solidFill>
                <a:srgbClr val="93C9EB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0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118872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/>
            <a:r>
              <a:rPr lang="en-US" dirty="0">
                <a:latin typeface="NanumBarunGothic" panose="020B0603020101020101" pitchFamily="50" charset="-127"/>
                <a:ea typeface="NanumBarunGothic" panose="020B0603020101020101" pitchFamily="50" charset="-127"/>
                <a:cs typeface="맑은 고딕"/>
              </a:rPr>
              <a:t>t Scaling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181137"/>
            <a:ext cx="6153538" cy="4708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4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VAR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모델 튜닝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변수 선택</a:t>
            </a:r>
            <a:endParaRPr lang="en-US" altLang="ko-KR" b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2897-FFB3-BC91-11F3-F7B5DC3E8CDC}"/>
              </a:ext>
            </a:extLst>
          </p:cNvPr>
          <p:cNvSpPr txBox="1"/>
          <p:nvPr/>
        </p:nvSpPr>
        <p:spPr>
          <a:xfrm>
            <a:off x="315310" y="26380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427A5F-FF4B-FAAC-B9F7-F7398E264D42}"/>
              </a:ext>
            </a:extLst>
          </p:cNvPr>
          <p:cNvGrpSpPr/>
          <p:nvPr/>
        </p:nvGrpSpPr>
        <p:grpSpPr>
          <a:xfrm>
            <a:off x="1178939" y="4385562"/>
            <a:ext cx="5585845" cy="1452909"/>
            <a:chOff x="1473380" y="3636770"/>
            <a:chExt cx="2775830" cy="17354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7AA73C-8851-CA86-80A2-6FAC7849FC04}"/>
                </a:ext>
              </a:extLst>
            </p:cNvPr>
            <p:cNvSpPr txBox="1"/>
            <p:nvPr/>
          </p:nvSpPr>
          <p:spPr>
            <a:xfrm>
              <a:off x="1473380" y="3717051"/>
              <a:ext cx="2775830" cy="130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모든 변수</a:t>
              </a:r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를 </a:t>
              </a:r>
              <a:r>
                <a:rPr lang="en-US" altLang="ko-KR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feature</a:t>
              </a:r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로 사용한 모델과 </a:t>
              </a:r>
              <a:endPara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다중공산성</a:t>
              </a:r>
              <a:r>
                <a:rPr lang="en-US" altLang="ko-Kore-KR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 </a:t>
              </a:r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방지를</a:t>
              </a:r>
              <a:r>
                <a:rPr lang="en-US" altLang="ko-KR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 </a:t>
              </a:r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위해 VIF 값이 높은</a:t>
              </a:r>
              <a:endPara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err="1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inf와</a:t>
              </a:r>
              <a:r>
                <a:rPr lang="ko-KR" altLang="en-US" b="1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 </a:t>
              </a:r>
              <a:r>
                <a:rPr lang="ko-KR" altLang="en-US" b="1" dirty="0" err="1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sfw</a:t>
              </a:r>
              <a:r>
                <a:rPr lang="ko-KR" altLang="en-US" b="1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 변수를 제거</a:t>
              </a:r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한 모델</a:t>
              </a:r>
              <a:r>
                <a:rPr lang="ko-KR" altLang="en-US" b="1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 성능 비교</a:t>
              </a:r>
              <a:endParaRPr lang="en-US" altLang="ko-KR" b="1" dirty="0"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3CADC45-9055-8926-9CD6-6DA300D7D26D}"/>
                </a:ext>
              </a:extLst>
            </p:cNvPr>
            <p:cNvSpPr/>
            <p:nvPr/>
          </p:nvSpPr>
          <p:spPr>
            <a:xfrm>
              <a:off x="1573417" y="3636770"/>
              <a:ext cx="2584580" cy="1735494"/>
            </a:xfrm>
            <a:prstGeom prst="roundRect">
              <a:avLst/>
            </a:prstGeom>
            <a:noFill/>
            <a:ln w="38100">
              <a:solidFill>
                <a:srgbClr val="3D9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A60C72-1852-8B27-008D-F636CB2BFC5E}"/>
              </a:ext>
            </a:extLst>
          </p:cNvPr>
          <p:cNvGrpSpPr/>
          <p:nvPr/>
        </p:nvGrpSpPr>
        <p:grpSpPr>
          <a:xfrm>
            <a:off x="8152113" y="4385562"/>
            <a:ext cx="2585839" cy="1452909"/>
            <a:chOff x="8442087" y="3577116"/>
            <a:chExt cx="2585839" cy="17354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89BE3C-2011-84CF-EEC5-9110C839D4CC}"/>
                </a:ext>
              </a:extLst>
            </p:cNvPr>
            <p:cNvSpPr txBox="1"/>
            <p:nvPr/>
          </p:nvSpPr>
          <p:spPr>
            <a:xfrm>
              <a:off x="8454573" y="3633696"/>
              <a:ext cx="2573353" cy="130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전체적으로 </a:t>
              </a:r>
              <a:endPara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err="1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inf와</a:t>
              </a:r>
              <a:r>
                <a:rPr lang="ko-KR" altLang="en-US" b="1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 </a:t>
              </a:r>
              <a:r>
                <a:rPr lang="ko-KR" altLang="en-US" b="1" dirty="0" err="1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sfw</a:t>
              </a:r>
              <a:r>
                <a:rPr lang="ko-KR" altLang="en-US" b="1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 변수를 제거</a:t>
              </a:r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한</a:t>
              </a:r>
              <a:r>
                <a:rPr lang="ko-KR" altLang="en-US" b="1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 </a:t>
              </a:r>
              <a:endParaRPr lang="en-US" altLang="ko-KR" b="1" dirty="0"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err="1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model이</a:t>
              </a:r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 성능이 좋음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DC270F1-C37D-002F-F670-F2EB485CAFB0}"/>
                </a:ext>
              </a:extLst>
            </p:cNvPr>
            <p:cNvSpPr/>
            <p:nvPr/>
          </p:nvSpPr>
          <p:spPr>
            <a:xfrm>
              <a:off x="8442087" y="3577116"/>
              <a:ext cx="2584580" cy="1735494"/>
            </a:xfrm>
            <a:prstGeom prst="roundRect">
              <a:avLst/>
            </a:prstGeom>
            <a:noFill/>
            <a:ln w="38100">
              <a:solidFill>
                <a:srgbClr val="3D9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BarunGothic" panose="020B0603020101020101" pitchFamily="50" charset="-127"/>
                <a:ea typeface="NanumBarunGothic" panose="020B0603020101020101" pitchFamily="50" charset="-127"/>
              </a:endParaRP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DA6FB53-E663-98E6-DE79-0C72985CCFBD}"/>
              </a:ext>
            </a:extLst>
          </p:cNvPr>
          <p:cNvSpPr/>
          <p:nvPr/>
        </p:nvSpPr>
        <p:spPr>
          <a:xfrm>
            <a:off x="7036309" y="4645403"/>
            <a:ext cx="715050" cy="650644"/>
          </a:xfrm>
          <a:prstGeom prst="rightArrow">
            <a:avLst>
              <a:gd name="adj1" fmla="val 37513"/>
              <a:gd name="adj2" fmla="val 4687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highlight>
                <a:srgbClr val="3D9DE4"/>
              </a:highlight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6DD99-E0B7-42A4-9EA9-9ACDE75179DF}"/>
              </a:ext>
            </a:extLst>
          </p:cNvPr>
          <p:cNvSpPr txBox="1"/>
          <p:nvPr/>
        </p:nvSpPr>
        <p:spPr>
          <a:xfrm>
            <a:off x="597559" y="70526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b="1" dirty="0">
                <a:solidFill>
                  <a:srgbClr val="93C9EB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PCA </a:t>
            </a:r>
            <a:r>
              <a:rPr kumimoji="1" lang="ko-KR" altLang="en-US" b="1" dirty="0">
                <a:solidFill>
                  <a:srgbClr val="93C9EB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차원 축소</a:t>
            </a:r>
            <a:endParaRPr kumimoji="1" lang="ko-Kore-KR" altLang="en-US" b="1" dirty="0">
              <a:solidFill>
                <a:srgbClr val="93C9EB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1F61C-512E-47D1-A91E-061ED1FF35E6}"/>
              </a:ext>
            </a:extLst>
          </p:cNvPr>
          <p:cNvSpPr txBox="1"/>
          <p:nvPr/>
        </p:nvSpPr>
        <p:spPr>
          <a:xfrm>
            <a:off x="597559" y="3971044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solidFill>
                  <a:srgbClr val="93C9EB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다중공선성</a:t>
            </a:r>
            <a:r>
              <a:rPr kumimoji="1" lang="ko-KR" altLang="en-US" b="1" dirty="0">
                <a:solidFill>
                  <a:srgbClr val="93C9EB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기반 변수 선택</a:t>
            </a:r>
            <a:endParaRPr kumimoji="1" lang="ko-Kore-KR" altLang="en-US" b="1" dirty="0">
              <a:solidFill>
                <a:srgbClr val="93C9EB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CBD6152-6DAF-4598-8297-9684CF4B4F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4" y="1136309"/>
            <a:ext cx="231140" cy="23114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4497A1B-5A52-48C3-9118-B2F6A1CF0C93}"/>
              </a:ext>
            </a:extLst>
          </p:cNvPr>
          <p:cNvSpPr/>
          <p:nvPr/>
        </p:nvSpPr>
        <p:spPr>
          <a:xfrm>
            <a:off x="407675" y="1040564"/>
            <a:ext cx="11251241" cy="1143344"/>
          </a:xfrm>
          <a:prstGeom prst="roundRect">
            <a:avLst/>
          </a:prstGeom>
          <a:noFill/>
          <a:ln w="38100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DAE4CD-BE32-415D-9C0C-3C5AAB430C14}"/>
              </a:ext>
            </a:extLst>
          </p:cNvPr>
          <p:cNvSpPr txBox="1"/>
          <p:nvPr/>
        </p:nvSpPr>
        <p:spPr>
          <a:xfrm>
            <a:off x="533084" y="971819"/>
            <a:ext cx="11125832" cy="542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     </a:t>
            </a:r>
            <a:r>
              <a:rPr lang="en-US" altLang="ko-KR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PCA(</a:t>
            </a:r>
            <a:r>
              <a:rPr lang="ko-KR" altLang="en-US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주성분분석</a:t>
            </a:r>
            <a:r>
              <a:rPr lang="en-US" altLang="ko-KR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feature extraction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의 대표적인 방법으로 기존 데이터들을 적은 수의 새로운 축으로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영사시켜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정보의 손실을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최소화하면서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feature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의 개수를 줄이는 방법</a:t>
            </a: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변수 간 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다중공선성을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제거하고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feature 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개수를 줄였을 때 모델 성능 개선을 기대하며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PCA 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진행</a:t>
            </a: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EDA</a:t>
            </a:r>
            <a:r>
              <a:rPr lang="ko-KR" altLang="en-US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를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통해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'</a:t>
            </a:r>
            <a:r>
              <a:rPr lang="en-US" altLang="ko-KR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swl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','</a:t>
            </a:r>
            <a:r>
              <a:rPr lang="en-US" altLang="ko-KR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','</a:t>
            </a:r>
            <a:r>
              <a:rPr lang="en-US" altLang="ko-KR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ecpc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’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와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'</a:t>
            </a:r>
            <a:r>
              <a:rPr lang="en-US" altLang="ko-KR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','inf','</a:t>
            </a:r>
            <a:r>
              <a:rPr lang="en-US" altLang="ko-KR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tototf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’ 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변수가 서로 연관됨을 알았기 때문에 해당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개와 한강다리 수위 데이터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한강다리 유량 데이터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강수량 데이터까지 총 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5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개의 차원으로 축소할 수 있을 것으로 예상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en-US" altLang="ko-KR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n_components</a:t>
            </a: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=5)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☞ 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결과가 현저히 좋지 않아 최종 모델에서 </a:t>
            </a:r>
            <a:r>
              <a:rPr lang="ko-KR" altLang="en-US" dirty="0"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제외</a:t>
            </a:r>
            <a:r>
              <a:rPr lang="ko-KR" altLang="en-US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※ inf</a:t>
            </a:r>
            <a:r>
              <a:rPr lang="ko-KR" altLang="en-US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와 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en-US" altLang="ko-KR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highlight>
                  <a:srgbClr val="3D9DE4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변수를 제외한 변수들만 모델에 반영하기로 결정</a:t>
            </a:r>
            <a:endParaRPr lang="ko-KR" altLang="en-US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50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/>
            <a:r>
              <a:rPr lang="en-US" dirty="0">
                <a:latin typeface="맑은 고딕"/>
                <a:ea typeface="맑은 고딕"/>
                <a:cs typeface="맑은 고딕"/>
              </a:rPr>
              <a:t>t Scaling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207770"/>
            <a:ext cx="6153538" cy="4708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4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VAR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모델 튜닝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Ensemble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2897-FFB3-BC91-11F3-F7B5DC3E8CDC}"/>
              </a:ext>
            </a:extLst>
          </p:cNvPr>
          <p:cNvSpPr txBox="1"/>
          <p:nvPr/>
        </p:nvSpPr>
        <p:spPr>
          <a:xfrm>
            <a:off x="315310" y="26380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8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E6E744-7261-DD79-2FD3-E7B7B43D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74" y="1338563"/>
            <a:ext cx="6597162" cy="213332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D6423A-5F1F-0958-92D3-E0BA1CFD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386" y="3903758"/>
            <a:ext cx="10502462" cy="1615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nf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swl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변수들을 제거한 후 학습한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model이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성능이 좋으므로 4가지 방법으로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scaling을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진행한 </a:t>
            </a:r>
            <a:b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model들을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바탕으로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ensemble을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진행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Ensemble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방법은 4가지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model들이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예측한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예측값들의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평균을 계산</a:t>
            </a:r>
          </a:p>
        </p:txBody>
      </p:sp>
    </p:spTree>
    <p:extLst>
      <p:ext uri="{BB962C8B-B14F-4D97-AF65-F5344CB8AC3E}">
        <p14:creationId xmlns:p14="http://schemas.microsoft.com/office/powerpoint/2010/main" val="54989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347996-AC64-87FE-1859-C62E47B3F50E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팔당댐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생각하는 감자들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721902" y="2638418"/>
            <a:ext cx="6506074" cy="1205794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5. </a:t>
            </a:r>
            <a:r>
              <a:rPr lang="ko-KR" altLang="en-US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7420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C4848B-ACF3-F445-0B91-D3AA0176CA64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25404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/>
            <a:r>
              <a:rPr lang="en-US" dirty="0">
                <a:latin typeface="맑은 고딕"/>
                <a:ea typeface="맑은 고딕"/>
                <a:cs typeface="맑은 고딕"/>
              </a:rPr>
              <a:t>t Scaling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CCE1A-106C-2945-B614-376EB6FDC864}"/>
              </a:ext>
            </a:extLst>
          </p:cNvPr>
          <p:cNvSpPr txBox="1"/>
          <p:nvPr/>
        </p:nvSpPr>
        <p:spPr>
          <a:xfrm>
            <a:off x="2944586" y="207770"/>
            <a:ext cx="6153538" cy="4708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5. 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결론</a:t>
            </a:r>
            <a:endParaRPr lang="en-US" altLang="ko-KR" b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2897-FFB3-BC91-11F3-F7B5DC3E8CDC}"/>
              </a:ext>
            </a:extLst>
          </p:cNvPr>
          <p:cNvSpPr txBox="1"/>
          <p:nvPr/>
        </p:nvSpPr>
        <p:spPr>
          <a:xfrm>
            <a:off x="315310" y="26380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D6423A-5F1F-0958-92D3-E0BA1CFD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579" y="985421"/>
            <a:ext cx="10502462" cy="51579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Log 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변환하여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왜도가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높은 데이터 분포 변환</a:t>
            </a:r>
            <a:endParaRPr lang="en-US" altLang="ko-KR" sz="1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VAR 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 적용하기 위해 </a:t>
            </a: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Granger causality,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다중공선성</a:t>
            </a: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정상성 확인 </a:t>
            </a:r>
            <a:endParaRPr lang="en-US" altLang="ko-KR" sz="1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Granger causality : 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모든 변수들이 한강다리 수위를 예측하는 데 유의미한 변수임</a:t>
            </a:r>
            <a:endParaRPr lang="en-US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다중공선성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inf, </a:t>
            </a:r>
            <a:r>
              <a:rPr lang="en-US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sfw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등 변수의 </a:t>
            </a:r>
            <a:r>
              <a:rPr lang="ko-KR" altLang="en-US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다중공선성이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높은 것으로 파악됨 </a:t>
            </a:r>
            <a:endParaRPr lang="en-US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정상성 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모든 데이터가 정상 시계열 데이터로 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VAR 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모델에 적용하기 적합</a:t>
            </a:r>
            <a:endParaRPr lang="en-US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VAR(p) 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모델의 최적 시차 </a:t>
            </a: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 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도출을 위해 </a:t>
            </a: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AIC 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확인</a:t>
            </a:r>
            <a:endParaRPr lang="en-US" altLang="ko-KR" sz="1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p=232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AIC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최소인 것으로 확인되어 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VAR(232) 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 적용하기로 결정</a:t>
            </a:r>
            <a:endParaRPr lang="en-US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 튜닝을 위해 학습데이터 기간</a:t>
            </a: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스케일러</a:t>
            </a: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선택 방법을  다양하게 시도</a:t>
            </a:r>
            <a:endParaRPr lang="en-US" altLang="ko-KR" sz="1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2012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년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~2021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년 기간을 학습데이터로 사용하는 것이 가장 효과적 </a:t>
            </a:r>
            <a:endParaRPr lang="en-US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스케일러를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적용하지 않은 모델과 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Standard,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MinMax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Robust </a:t>
            </a:r>
            <a:r>
              <a:rPr lang="ko-KR" altLang="en-US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스케일러를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각각 적용한 모델을 앙상블 하는 것이 가장 효과적</a:t>
            </a:r>
            <a:endParaRPr lang="en-US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다중공선성이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가장 높은 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inf, </a:t>
            </a:r>
            <a:r>
              <a:rPr lang="en-US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sfw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변수를 제외한 모델이 가장 효과적  </a:t>
            </a:r>
            <a:endParaRPr lang="en-US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따라서</a:t>
            </a:r>
            <a:r>
              <a:rPr lang="en-US" altLang="ko-KR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en-US" altLang="ko-KR" sz="18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‘Log </a:t>
            </a:r>
            <a:r>
              <a:rPr lang="ko-KR" altLang="en-US" sz="18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변환 </a:t>
            </a:r>
            <a:r>
              <a:rPr lang="en-US" altLang="ko-KR" sz="18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+ VAR(232) </a:t>
            </a:r>
            <a:r>
              <a:rPr lang="ko-KR" altLang="en-US" sz="18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 </a:t>
            </a:r>
            <a:r>
              <a:rPr lang="en-US" altLang="ko-KR" sz="18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+ scaler </a:t>
            </a:r>
            <a:r>
              <a:rPr lang="ko-KR" altLang="en-US" sz="18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앙상블</a:t>
            </a:r>
            <a:r>
              <a:rPr lang="en-US" altLang="ko-KR" sz="18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’ </a:t>
            </a:r>
            <a:r>
              <a:rPr lang="ko-KR" altLang="en-US" sz="18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</a:t>
            </a:r>
            <a:r>
              <a:rPr lang="ko-KR" altLang="en-US" sz="1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최종적으로 가장 성능이 좋은 것으로 나타남</a:t>
            </a:r>
            <a:endParaRPr lang="en-US" altLang="ko-KR" sz="1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ACA0F4-0A88-430A-84C2-458108ADA21A}"/>
              </a:ext>
            </a:extLst>
          </p:cNvPr>
          <p:cNvSpPr/>
          <p:nvPr/>
        </p:nvSpPr>
        <p:spPr>
          <a:xfrm>
            <a:off x="720365" y="878889"/>
            <a:ext cx="10750152" cy="5344358"/>
          </a:xfrm>
          <a:prstGeom prst="roundRect">
            <a:avLst/>
          </a:prstGeom>
          <a:noFill/>
          <a:ln w="38100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88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347996-AC64-87FE-1859-C62E47B3F50E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팔당댐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생각하는 감자들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721902" y="2638418"/>
            <a:ext cx="6506074" cy="1205794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1. </a:t>
            </a:r>
            <a:r>
              <a:rPr lang="ko-KR" altLang="en-US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설명</a:t>
            </a:r>
            <a:endParaRPr lang="en-US" altLang="ko-KR" sz="2500" b="1" kern="0" dirty="0">
              <a:solidFill>
                <a:schemeClr val="bg1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98FDF1E-D528-1700-DA9A-9B289B03C14E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82817" y="2744752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A9851E-1311-678C-A4AE-FDF1A2034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00121"/>
              </p:ext>
            </p:extLst>
          </p:nvPr>
        </p:nvGraphicFramePr>
        <p:xfrm>
          <a:off x="1562470" y="709083"/>
          <a:ext cx="4120217" cy="574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4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Index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4">
                      <a:solidFill>
                        <a:srgbClr val="BEE2FC"/>
                      </a:solidFill>
                    </a:lnT>
                    <a:lnB w="9524">
                      <a:solidFill>
                        <a:srgbClr val="BEE2FC"/>
                      </a:solidFill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4">
                      <a:solidFill>
                        <a:srgbClr val="BEE2FC"/>
                      </a:solidFill>
                    </a:lnT>
                    <a:lnB w="9524">
                      <a:solidFill>
                        <a:srgbClr val="BEE2FC"/>
                      </a:solidFill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49363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ymdhm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4">
                      <a:solidFill>
                        <a:srgbClr val="BEE2FC"/>
                      </a:solidFill>
                    </a:lnT>
                    <a:lnB w="9524">
                      <a:solidFill>
                        <a:srgbClr val="BEE2F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년월일시분</a:t>
                      </a: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4">
                      <a:solidFill>
                        <a:srgbClr val="BEE2FC"/>
                      </a:solidFill>
                    </a:lnT>
                    <a:lnB w="9524">
                      <a:solidFill>
                        <a:srgbClr val="BEE2F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75413"/>
                  </a:ext>
                </a:extLst>
              </a:tr>
              <a:tr h="25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독립변수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swl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팔당댐 현재수위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 </a:t>
                      </a:r>
                      <a:r>
                        <a:rPr lang="en-US" altLang="ko-KR" sz="1000" b="0" i="0" dirty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El.m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inf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팔당댐 유입량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 m^3/s)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sfw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 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팔당댐 저수량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m^3)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ecpc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 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팔당댐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공용량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백만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m^3)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tototf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총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방류량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 m^3/s)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tide_level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강화대교 조위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 cm)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24559"/>
                  </a:ext>
                </a:extLst>
              </a:tr>
              <a:tr h="31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  <a:cs typeface="+mn-cs"/>
                        </a:rPr>
                        <a:t>fw_1018662​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청담대교 유량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 m^3/s)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378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fw_1018680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잠수교 유량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 m^3/s)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4773"/>
                  </a:ext>
                </a:extLst>
              </a:tr>
              <a:tr h="3198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fw_1018683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한강대교 유량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 m^3/s)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661769"/>
                  </a:ext>
                </a:extLst>
              </a:tr>
              <a:tr h="3198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fw_1019630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행주대교 유량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 m^3/s)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69637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rf_10184100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대곡교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 강수량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64414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rf_10184110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진관교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 강수량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587199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rf_10184140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송정동 강수량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86957"/>
                  </a:ext>
                </a:extLst>
              </a:tr>
              <a:tr h="2583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300" b="1" i="0" dirty="0" err="1">
                          <a:solidFill>
                            <a:schemeClr val="bg1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종속변수</a:t>
                      </a:r>
                      <a:endParaRPr lang="en-US" altLang="ko-KR" sz="1300" b="1" i="0" dirty="0">
                        <a:solidFill>
                          <a:schemeClr val="bg1"/>
                        </a:solidFill>
                        <a:effectLst/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b="1" i="0" dirty="0">
                          <a:solidFill>
                            <a:schemeClr val="bg1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18118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wl_1018662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  <a:endParaRPr lang="ko-KR" altLang="en-US" sz="1000"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청담대교 수위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 cm)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  <a:endParaRPr lang="ko-KR" sz="1000" dirty="0"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57862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wl_1018680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  <a:endParaRPr lang="ko-KR" altLang="en-US" sz="1000"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잠수교 수위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 cm)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  <a:endParaRPr lang="ko-KR" sz="1000" b="0" dirty="0"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92475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wl_1018683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  <a:endParaRPr lang="ko-KR" altLang="en-US" sz="1000"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한강대교 수위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 cm)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  <a:endParaRPr lang="ko-KR" sz="1000" b="0" dirty="0"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270710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wl_1019630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  <a:endParaRPr lang="ko-KR" altLang="en-US" sz="1000"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BEE2FC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행주대교 수위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: cm)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anumBarunGothic" panose="020B0603020101020101" pitchFamily="50" charset="-127"/>
                          <a:ea typeface="NanumBarunGothic" panose="020B0603020101020101" pitchFamily="50" charset="-127"/>
                        </a:rPr>
                        <a:t>​</a:t>
                      </a:r>
                      <a:endParaRPr lang="ko-KR" sz="1000" b="0" dirty="0">
                        <a:latin typeface="NanumBarunGothic" panose="020B0603020101020101" pitchFamily="50" charset="-127"/>
                        <a:ea typeface="NanumBarunGothic" panose="020B0603020101020101" pitchFamily="50" charset="-127"/>
                      </a:endParaRPr>
                    </a:p>
                  </a:txBody>
                  <a:tcPr anchor="ctr">
                    <a:lnL w="9524">
                      <a:solidFill>
                        <a:srgbClr val="BEE2FC"/>
                      </a:solidFill>
                    </a:lnL>
                    <a:lnR w="9524">
                      <a:solidFill>
                        <a:srgbClr val="BEE2FC"/>
                      </a:solidFill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BEE2FC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295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AB747C7-C42B-B2C1-8424-AB0C84BA4C61}"/>
              </a:ext>
            </a:extLst>
          </p:cNvPr>
          <p:cNvSpPr txBox="1"/>
          <p:nvPr/>
        </p:nvSpPr>
        <p:spPr>
          <a:xfrm>
            <a:off x="3019230" y="167109"/>
            <a:ext cx="6153538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1. </a:t>
            </a:r>
            <a:r>
              <a:rPr lang="ko-KR" altLang="en-US" sz="1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설명 </a:t>
            </a:r>
            <a:r>
              <a:rPr lang="en-US" altLang="ko-KR" sz="1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1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제공 데이터</a:t>
            </a:r>
            <a:endParaRPr lang="en-US" altLang="ko-KR" sz="1800" b="1" kern="0" dirty="0">
              <a:solidFill>
                <a:prstClr val="black">
                  <a:lumMod val="75000"/>
                  <a:lumOff val="2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615D04-12D7-4ED8-92DE-F0D242529673}"/>
              </a:ext>
            </a:extLst>
          </p:cNvPr>
          <p:cNvSpPr/>
          <p:nvPr/>
        </p:nvSpPr>
        <p:spPr>
          <a:xfrm>
            <a:off x="6285391" y="2166146"/>
            <a:ext cx="4564764" cy="324922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indent="-176213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inf : 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측정 시 저수량과 전 시간의 저수량 차이와 단위시간동안 </a:t>
            </a:r>
            <a:r>
              <a:rPr lang="ko-KR" altLang="en-US" sz="1500" dirty="0" err="1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방류량을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 더한 양을 단위환산한 값 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즉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저수량차보다 </a:t>
            </a:r>
            <a:r>
              <a:rPr lang="ko-KR" altLang="en-US" sz="1500" dirty="0" err="1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방류량이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 더 크다면 음수 발생 가능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</a:p>
          <a:p>
            <a:pPr marL="176213" indent="-176213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500" dirty="0" err="1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: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swl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를 통해 계산되는 파생변수​</a:t>
            </a:r>
          </a:p>
          <a:p>
            <a:pPr marL="176213" indent="-176213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저수량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)+</a:t>
            </a:r>
            <a:r>
              <a:rPr lang="ko-KR" altLang="en-US" sz="1500" dirty="0" err="1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공용량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ecpc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)=</a:t>
            </a:r>
            <a:r>
              <a:rPr lang="ko-KR" altLang="en-US" sz="1500" dirty="0" err="1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총저수용량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(244.0)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  <a:p>
            <a:pPr marL="176213" indent="-176213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fw_1018680 : 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본래 측정이 되지 않는 데이터</a:t>
            </a:r>
            <a:endParaRPr lang="en-US" altLang="ko-KR" sz="1500" dirty="0">
              <a:solidFill>
                <a:schemeClr val="tx1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176213" indent="-176213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fw_1018683​ : </a:t>
            </a: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강물 역류 시 마이너스 값으로 측정</a:t>
            </a:r>
          </a:p>
          <a:p>
            <a:pPr marL="176213" indent="-176213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강수량 데이터 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: </a:t>
            </a:r>
            <a:r>
              <a:rPr lang="ko-KR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값이 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0.0</a:t>
            </a:r>
            <a:r>
              <a:rPr lang="ko-KR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인 관측치가 매우 많음 </a:t>
            </a:r>
            <a:b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</a:b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참고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: </a:t>
            </a:r>
            <a:r>
              <a:rPr lang="ko-KR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최근 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10</a:t>
            </a:r>
            <a:r>
              <a:rPr lang="ko-KR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년 서울 연간 강수일수 약 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100</a:t>
            </a:r>
            <a:r>
              <a:rPr lang="ko-KR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일로 전체일수 중 약 </a:t>
            </a:r>
            <a:r>
              <a:rPr lang="en-US" altLang="ko-KR" sz="1500" dirty="0">
                <a:solidFill>
                  <a:schemeClr val="tx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27%)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ACA48D-87AD-474D-AEE3-AFB2E5FC53FC}"/>
              </a:ext>
            </a:extLst>
          </p:cNvPr>
          <p:cNvGrpSpPr/>
          <p:nvPr/>
        </p:nvGrpSpPr>
        <p:grpSpPr>
          <a:xfrm>
            <a:off x="7244334" y="1633497"/>
            <a:ext cx="2646878" cy="418728"/>
            <a:chOff x="6497693" y="1482572"/>
            <a:chExt cx="2646878" cy="4187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F62A35-2DB2-4E27-ABF4-1821256DF2EE}"/>
                </a:ext>
              </a:extLst>
            </p:cNvPr>
            <p:cNvSpPr/>
            <p:nvPr/>
          </p:nvSpPr>
          <p:spPr>
            <a:xfrm>
              <a:off x="6497693" y="150431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NanumBarunGothic" panose="020B0603020101020101" pitchFamily="50" charset="-127"/>
                  <a:ea typeface="NanumBarunGothic" panose="020B0603020101020101" pitchFamily="50" charset="-127"/>
                </a:rPr>
                <a:t>변수 간 연관성 및 특이사항</a:t>
              </a:r>
              <a:endParaRPr lang="ko-KR" altLang="en-US" dirty="0"/>
            </a:p>
          </p:txBody>
        </p:sp>
        <p:sp>
          <p:nvSpPr>
            <p:cNvPr id="4" name="1/2 액자 3">
              <a:extLst>
                <a:ext uri="{FF2B5EF4-FFF2-40B4-BE49-F238E27FC236}">
                  <a16:creationId xmlns:a16="http://schemas.microsoft.com/office/drawing/2014/main" id="{A0AB0E23-0E47-4322-A679-52E3302C4C40}"/>
                </a:ext>
              </a:extLst>
            </p:cNvPr>
            <p:cNvSpPr/>
            <p:nvPr/>
          </p:nvSpPr>
          <p:spPr>
            <a:xfrm>
              <a:off x="6498454" y="1482572"/>
              <a:ext cx="233038" cy="221941"/>
            </a:xfrm>
            <a:prstGeom prst="halfFrame">
              <a:avLst>
                <a:gd name="adj1" fmla="val 25972"/>
                <a:gd name="adj2" fmla="val 26000"/>
              </a:avLst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1/2 액자 11">
              <a:extLst>
                <a:ext uri="{FF2B5EF4-FFF2-40B4-BE49-F238E27FC236}">
                  <a16:creationId xmlns:a16="http://schemas.microsoft.com/office/drawing/2014/main" id="{627D7FB0-CEFE-44A4-91B3-EF7D8E88E123}"/>
                </a:ext>
              </a:extLst>
            </p:cNvPr>
            <p:cNvSpPr/>
            <p:nvPr/>
          </p:nvSpPr>
          <p:spPr>
            <a:xfrm rot="10800000">
              <a:off x="8870271" y="1679359"/>
              <a:ext cx="233038" cy="221941"/>
            </a:xfrm>
            <a:prstGeom prst="halfFrame">
              <a:avLst>
                <a:gd name="adj1" fmla="val 25972"/>
                <a:gd name="adj2" fmla="val 26000"/>
              </a:avLst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9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9A5F64-48F3-D3BC-E5A4-4996A0B13AFF}"/>
              </a:ext>
            </a:extLst>
          </p:cNvPr>
          <p:cNvSpPr/>
          <p:nvPr/>
        </p:nvSpPr>
        <p:spPr>
          <a:xfrm>
            <a:off x="-408" y="3429000"/>
            <a:ext cx="12192000" cy="3429000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01479" y="2988453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F7B8C3-D788-BBE6-6FE8-87FE8D7F48FB}"/>
              </a:ext>
            </a:extLst>
          </p:cNvPr>
          <p:cNvGrpSpPr/>
          <p:nvPr/>
        </p:nvGrpSpPr>
        <p:grpSpPr>
          <a:xfrm>
            <a:off x="2545821" y="2087472"/>
            <a:ext cx="6633281" cy="4047353"/>
            <a:chOff x="6096000" y="2831976"/>
            <a:chExt cx="5773445" cy="34947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8FD8916-8338-3768-6EA2-283AF8E7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831976"/>
              <a:ext cx="5773445" cy="349471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8735-9F46-C267-69E6-E03889CE87B9}"/>
                </a:ext>
              </a:extLst>
            </p:cNvPr>
            <p:cNvSpPr/>
            <p:nvPr/>
          </p:nvSpPr>
          <p:spPr>
            <a:xfrm>
              <a:off x="11390857" y="3742559"/>
              <a:ext cx="371248" cy="256440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42BF90-9F8E-EB47-074E-F9C1DA3949F8}"/>
              </a:ext>
            </a:extLst>
          </p:cNvPr>
          <p:cNvSpPr txBox="1"/>
          <p:nvPr/>
        </p:nvSpPr>
        <p:spPr>
          <a:xfrm>
            <a:off x="4951482" y="6132573"/>
            <a:ext cx="4398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출처 </a:t>
            </a:r>
            <a:r>
              <a:rPr lang="en-US" altLang="ko-KR" sz="14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: http://hrfco.go.kr/sumun/waterlevelList.do#</a:t>
            </a:r>
            <a:r>
              <a:rPr lang="en-US" altLang="ko-KR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970202-34DC-A2BA-D311-77A9D7F0D397}"/>
              </a:ext>
            </a:extLst>
          </p:cNvPr>
          <p:cNvSpPr/>
          <p:nvPr/>
        </p:nvSpPr>
        <p:spPr>
          <a:xfrm>
            <a:off x="658818" y="617794"/>
            <a:ext cx="10407289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외부데이터</a:t>
            </a:r>
            <a:endParaRPr lang="en-US" altLang="ko-KR" sz="20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- ‘</a:t>
            </a:r>
            <a:r>
              <a:rPr lang="ko-KR" altLang="en-US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한강 홍수 통제소 </a:t>
            </a:r>
            <a:r>
              <a:rPr lang="en-US" altLang="ko-KR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실시간 수문자료</a:t>
            </a:r>
            <a:r>
              <a:rPr lang="en-US" altLang="ko-KR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’</a:t>
            </a:r>
            <a:r>
              <a:rPr lang="ko-KR" altLang="en-US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에서 </a:t>
            </a:r>
            <a:r>
              <a:rPr lang="en-US" altLang="ko-KR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target </a:t>
            </a:r>
            <a:r>
              <a:rPr lang="ko-KR" altLang="en-US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변수들의 </a:t>
            </a:r>
            <a:r>
              <a:rPr lang="en-US" altLang="ko-KR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test </a:t>
            </a:r>
            <a:r>
              <a:rPr lang="ko-KR" altLang="en-US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기간 데이터 수집</a:t>
            </a:r>
            <a:endParaRPr lang="en-US" altLang="ko-KR" sz="15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- </a:t>
            </a:r>
            <a:r>
              <a:rPr lang="ko-KR" altLang="en-US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해발표고</a:t>
            </a:r>
            <a:r>
              <a:rPr lang="en-US" altLang="ko-KR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en-US" altLang="ko-KR" sz="15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El.m</a:t>
            </a:r>
            <a:r>
              <a:rPr lang="en-US" altLang="ko-KR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) </a:t>
            </a:r>
            <a:r>
              <a:rPr lang="ko-KR" altLang="en-US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수집하여 </a:t>
            </a:r>
            <a:r>
              <a:rPr lang="en-US" altLang="ko-KR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100</a:t>
            </a:r>
            <a:r>
              <a:rPr lang="ko-KR" altLang="en-US" sz="15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을 곱한 값을 사용</a:t>
            </a:r>
            <a:endParaRPr lang="en-US" altLang="ko-KR" sz="15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F89B8-7A5E-7CC6-5CCD-FAE023EE80A5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1. </a:t>
            </a:r>
            <a:r>
              <a:rPr lang="ko-KR" altLang="en-US" sz="1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설명 </a:t>
            </a:r>
            <a:r>
              <a:rPr lang="en-US" altLang="ko-KR" sz="1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외부</a:t>
            </a:r>
            <a:r>
              <a:rPr lang="ko-KR" altLang="en-US" sz="1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데이터</a:t>
            </a:r>
            <a:endParaRPr lang="en-US" altLang="ko-KR" sz="1800" b="1" kern="0" dirty="0">
              <a:solidFill>
                <a:prstClr val="black">
                  <a:lumMod val="75000"/>
                  <a:lumOff val="2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52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347996-AC64-87FE-1859-C62E47B3F50E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팔당댐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생각하는 감자들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721902" y="2638418"/>
            <a:ext cx="6506074" cy="1205794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2. </a:t>
            </a:r>
            <a:r>
              <a:rPr lang="en-US" altLang="ko-KR" sz="2500" b="1" kern="0" dirty="0" err="1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</a:t>
            </a:r>
            <a:r>
              <a:rPr lang="en-US" altLang="ko-KR" sz="2500" b="1" kern="0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sz="2500" b="1" kern="0" dirty="0" err="1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전처리</a:t>
            </a:r>
            <a:endParaRPr lang="ko-KR" altLang="en-US" sz="2500" b="1" kern="0" dirty="0">
              <a:solidFill>
                <a:schemeClr val="bg1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57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347996-AC64-87FE-1859-C62E47B3F50E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000" b="1" i="1" kern="0">
              <a:ea typeface="맑은 고딕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749EFBA-A346-C00C-B46A-B61FB775B3F6}"/>
              </a:ext>
            </a:extLst>
          </p:cNvPr>
          <p:cNvSpPr>
            <a:spLocks noGrp="1"/>
          </p:cNvSpPr>
          <p:nvPr/>
        </p:nvSpPr>
        <p:spPr>
          <a:xfrm>
            <a:off x="5936091" y="1281592"/>
            <a:ext cx="5809807" cy="4705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시계열 데이터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특히 짧은 간격을 두고 측정된 시계열 데이터의 경우, </a:t>
            </a:r>
            <a:r>
              <a:rPr lang="ko-KR" altLang="en-US" sz="1600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시간의 흐름에 따라 연속적인 값을 갖는 특징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이 있음</a:t>
            </a:r>
            <a:endParaRPr lang="en-US" altLang="ko-KR" sz="16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→ 따라서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결측치를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단순히 평균값으로 대체하면 오히려 큰 왜곡이 발생할 가능성이 존재하고 특히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skewedness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가 큰 데이터의 경우, 평균 대체 시 더 큰 왜곡이 발생할 수 있음</a:t>
            </a:r>
            <a:endParaRPr lang="en-US" altLang="ko-KR" sz="16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예를 들어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강수량과 같이 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0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값이 대부분인 경우 평균은 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0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에 가깝게 나타나게 되는데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 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폭우가 온 시점의 </a:t>
            </a:r>
            <a:r>
              <a:rPr lang="ko-KR" altLang="en-US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결측치를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평균으로 대체할 경우 큰 왜곡이 발생</a:t>
            </a:r>
            <a:endParaRPr lang="en-US" altLang="ko-KR" sz="16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따라서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결측치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이전과 이후 관측치 데이터를 </a:t>
            </a:r>
            <a:r>
              <a:rPr lang="ko-KR" altLang="en-US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스무스하게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연결할 수 있는 </a:t>
            </a:r>
            <a:r>
              <a:rPr lang="ko-KR" altLang="en-US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사이값을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찾아 </a:t>
            </a:r>
            <a:r>
              <a:rPr lang="ko-KR" altLang="en-US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결측치를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대체하는 </a:t>
            </a:r>
            <a:r>
              <a:rPr lang="ko-KR" altLang="en-US" sz="1600" dirty="0" err="1"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보간법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채택</a:t>
            </a:r>
            <a:endParaRPr lang="en-US" altLang="ko-KR" sz="16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  -  </a:t>
            </a:r>
            <a:r>
              <a:rPr lang="en-US" altLang="ko-KR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pandas.DataFrame.interpolate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() 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함수 사용</a:t>
            </a:r>
            <a:endParaRPr lang="en-US" altLang="ko-KR" sz="16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704D1-FF0C-9102-DD8E-04739CE00D67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</a:t>
            </a:r>
            <a:r>
              <a:rPr lang="ko-KR" altLang="en-US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전처리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en-US" altLang="ko-KR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결측치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처리</a:t>
            </a:r>
            <a:endParaRPr lang="ko-KR" altLang="en-US" sz="1800" b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0F23D50-A57A-6BBF-EC2F-48024E19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9" y="1813236"/>
            <a:ext cx="1635565" cy="3281226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463F1BA-67B3-FDAE-DC32-2AE8699D3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39" y="1814192"/>
            <a:ext cx="2821200" cy="327979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7E4927-AB36-DFCC-726D-153DA1C1E5DA}"/>
              </a:ext>
            </a:extLst>
          </p:cNvPr>
          <p:cNvCxnSpPr/>
          <p:nvPr/>
        </p:nvCxnSpPr>
        <p:spPr>
          <a:xfrm flipV="1">
            <a:off x="2123757" y="3464894"/>
            <a:ext cx="722486" cy="3166"/>
          </a:xfrm>
          <a:prstGeom prst="straightConnector1">
            <a:avLst/>
          </a:prstGeom>
          <a:ln w="57150">
            <a:solidFill>
              <a:srgbClr val="3D9DE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08379C-8041-29C5-699B-C28EF6D237E5}"/>
              </a:ext>
            </a:extLst>
          </p:cNvPr>
          <p:cNvSpPr/>
          <p:nvPr/>
        </p:nvSpPr>
        <p:spPr>
          <a:xfrm>
            <a:off x="5777725" y="956419"/>
            <a:ext cx="5986835" cy="5185739"/>
          </a:xfrm>
          <a:prstGeom prst="roundRect">
            <a:avLst/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6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193987" y="207770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1560" y="3539065"/>
            <a:ext cx="11094342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요약 통계량 확인 결과</a:t>
            </a:r>
            <a:r>
              <a:rPr lang="en-US" altLang="ko-KR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b="1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다음의 이상치 확인</a:t>
            </a:r>
            <a:endParaRPr lang="en-US" altLang="ko-KR" b="1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swl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현재수위 최소값 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0.0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저수량 최소값 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-0.01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ecpc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en-US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공용량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최대값 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-990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swl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en-US" altLang="ko-KR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swf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en-US" altLang="ko-KR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ecpc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는 서로 연관이 있는 데이터인 것을 파악했기 때문에 세 변수 동시에 확인 결과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이상치 관측 시기가 동일한 것을 확인 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=&gt; </a:t>
            </a:r>
            <a:r>
              <a:rPr lang="ko-KR" altLang="en-US" sz="1600" b="1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보간법</a:t>
            </a:r>
            <a:r>
              <a:rPr lang="ko-KR" altLang="en-US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으로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이상치 대체</a:t>
            </a:r>
            <a:endParaRPr lang="en-US" altLang="ko-KR" sz="16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이 때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, </a:t>
            </a:r>
            <a:r>
              <a:rPr lang="en-US" altLang="ko-KR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ecpc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는 </a:t>
            </a:r>
            <a:r>
              <a:rPr lang="en-US" altLang="ko-KR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를 먼저 </a:t>
            </a:r>
            <a:r>
              <a:rPr lang="ko-KR" altLang="en-US" sz="160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보간법으로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대체한 뒤 </a:t>
            </a:r>
            <a:r>
              <a:rPr lang="en-US" altLang="ko-KR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‘244-sfw’</a:t>
            </a:r>
            <a:r>
              <a:rPr lang="ko-KR" altLang="en-US" sz="160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값으로 변환</a:t>
            </a:r>
            <a:endParaRPr lang="en-US" altLang="ko-KR" sz="160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26355-A216-664E-95A5-5E396A92E032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</a:t>
            </a:r>
            <a:r>
              <a:rPr lang="ko-KR" altLang="en-US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전처리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이상치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처리</a:t>
            </a:r>
            <a:endParaRPr lang="ko-KR" altLang="en-US" sz="1800" b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9DB18-8BDA-CD06-1D74-85F65DE8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57" y="962025"/>
            <a:ext cx="31337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0D135DF-6992-B8CB-9BBF-6661BD452A7A}"/>
              </a:ext>
            </a:extLst>
          </p:cNvPr>
          <p:cNvSpPr/>
          <p:nvPr/>
        </p:nvSpPr>
        <p:spPr>
          <a:xfrm>
            <a:off x="5484396" y="1707535"/>
            <a:ext cx="919050" cy="896644"/>
          </a:xfrm>
          <a:prstGeom prst="rightArrow">
            <a:avLst>
              <a:gd name="adj1" fmla="val 37513"/>
              <a:gd name="adj2" fmla="val 4687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8CC9EC-EC73-20F1-717C-C052DC85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51" y="962024"/>
            <a:ext cx="37814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93DC9E-48A7-C39B-6C31-1DC985F3B2A5}"/>
              </a:ext>
            </a:extLst>
          </p:cNvPr>
          <p:cNvSpPr/>
          <p:nvPr/>
        </p:nvSpPr>
        <p:spPr>
          <a:xfrm>
            <a:off x="420704" y="3539065"/>
            <a:ext cx="11269584" cy="2842816"/>
          </a:xfrm>
          <a:prstGeom prst="roundRect">
            <a:avLst/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DAAA5A-3815-8A2C-B6BE-CEAF8FC5D099}"/>
              </a:ext>
            </a:extLst>
          </p:cNvPr>
          <p:cNvSpPr/>
          <p:nvPr/>
        </p:nvSpPr>
        <p:spPr>
          <a:xfrm>
            <a:off x="3309568" y="962024"/>
            <a:ext cx="191181" cy="738444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DD3B978-4EE6-D8FC-276A-4E6CA3695560}"/>
              </a:ext>
            </a:extLst>
          </p:cNvPr>
          <p:cNvSpPr/>
          <p:nvPr/>
        </p:nvSpPr>
        <p:spPr>
          <a:xfrm>
            <a:off x="1744825" y="962024"/>
            <a:ext cx="457200" cy="810792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2C8B6F-A348-1223-14A2-5B227EF9E8B6}"/>
              </a:ext>
            </a:extLst>
          </p:cNvPr>
          <p:cNvSpPr/>
          <p:nvPr/>
        </p:nvSpPr>
        <p:spPr>
          <a:xfrm>
            <a:off x="3320765" y="1837938"/>
            <a:ext cx="212670" cy="672804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1F1D7F-52CA-2F65-8D79-2750F0B88DCA}"/>
              </a:ext>
            </a:extLst>
          </p:cNvPr>
          <p:cNvSpPr/>
          <p:nvPr/>
        </p:nvSpPr>
        <p:spPr>
          <a:xfrm>
            <a:off x="1771211" y="1766012"/>
            <a:ext cx="416768" cy="779690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C69FBB-F33A-63D2-0DD5-0C7C78EB1B43}"/>
              </a:ext>
            </a:extLst>
          </p:cNvPr>
          <p:cNvSpPr/>
          <p:nvPr/>
        </p:nvSpPr>
        <p:spPr>
          <a:xfrm>
            <a:off x="1741868" y="2590119"/>
            <a:ext cx="469543" cy="794463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FA9E99-6613-AF5B-F3D3-699347081C5A}"/>
              </a:ext>
            </a:extLst>
          </p:cNvPr>
          <p:cNvSpPr/>
          <p:nvPr/>
        </p:nvSpPr>
        <p:spPr>
          <a:xfrm>
            <a:off x="3306700" y="2620807"/>
            <a:ext cx="226735" cy="738444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93719D-C3F7-54B1-5CE5-724C56668927}"/>
              </a:ext>
            </a:extLst>
          </p:cNvPr>
          <p:cNvSpPr txBox="1"/>
          <p:nvPr/>
        </p:nvSpPr>
        <p:spPr>
          <a:xfrm>
            <a:off x="815924" y="1182754"/>
            <a:ext cx="64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err="1"/>
              <a:t>swl</a:t>
            </a:r>
            <a:endParaRPr lang="en-US" altLang="ko-KR" sz="1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318E4-E4A4-8B3D-E656-BE6899051179}"/>
              </a:ext>
            </a:extLst>
          </p:cNvPr>
          <p:cNvSpPr txBox="1"/>
          <p:nvPr/>
        </p:nvSpPr>
        <p:spPr>
          <a:xfrm>
            <a:off x="782237" y="1982852"/>
            <a:ext cx="73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err="1"/>
              <a:t>sfw</a:t>
            </a:r>
            <a:endParaRPr lang="en-US" altLang="ko-KR" sz="1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135CC3-B910-345F-54BC-149DFF8679A7}"/>
              </a:ext>
            </a:extLst>
          </p:cNvPr>
          <p:cNvSpPr txBox="1"/>
          <p:nvPr/>
        </p:nvSpPr>
        <p:spPr>
          <a:xfrm>
            <a:off x="743039" y="2774691"/>
            <a:ext cx="738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err="1"/>
              <a:t>ecpc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F1662E-7376-73A0-BE4B-6335CB4E2A7F}"/>
              </a:ext>
            </a:extLst>
          </p:cNvPr>
          <p:cNvSpPr/>
          <p:nvPr/>
        </p:nvSpPr>
        <p:spPr>
          <a:xfrm>
            <a:off x="0" y="3394134"/>
            <a:ext cx="12191948" cy="3471545"/>
          </a:xfrm>
          <a:prstGeom prst="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193987" y="207770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26355-A216-664E-95A5-5E396A92E032}"/>
              </a:ext>
            </a:extLst>
          </p:cNvPr>
          <p:cNvSpPr txBox="1"/>
          <p:nvPr/>
        </p:nvSpPr>
        <p:spPr>
          <a:xfrm>
            <a:off x="2944586" y="207770"/>
            <a:ext cx="6153538" cy="473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2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. </a:t>
            </a:r>
            <a:r>
              <a:rPr lang="ko-KR" altLang="en-US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데이터 </a:t>
            </a:r>
            <a:r>
              <a:rPr lang="ko-KR" altLang="en-US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전처리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800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– </a:t>
            </a:r>
            <a:r>
              <a:rPr lang="ko-KR" altLang="en-US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이상치</a:t>
            </a:r>
            <a:r>
              <a:rPr lang="en-US" altLang="ko-KR" b="1" kern="0" dirty="0"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en-US" altLang="ko-KR" b="1" kern="0" dirty="0" err="1">
                <a:latin typeface="NanumBarunGothic" panose="020B0603020101020101" pitchFamily="50" charset="-127"/>
                <a:ea typeface="NanumBarunGothic" panose="020B0603020101020101" pitchFamily="50" charset="-127"/>
              </a:rPr>
              <a:t>처리</a:t>
            </a:r>
            <a:endParaRPr lang="ko-KR" altLang="en-US" sz="1800" b="1" kern="0" dirty="0"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2143D-4612-0CB1-75A1-10D7D3357B9C}"/>
              </a:ext>
            </a:extLst>
          </p:cNvPr>
          <p:cNvSpPr/>
          <p:nvPr/>
        </p:nvSpPr>
        <p:spPr>
          <a:xfrm>
            <a:off x="800535" y="1390323"/>
            <a:ext cx="445668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50000"/>
              </a:lnSpc>
            </a:pP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tototf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총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최소값이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-990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인 이상치를 처리하기 위해 연관 변수들인 </a:t>
            </a: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sfw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, inf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를 함께 확인한 결과</a:t>
            </a:r>
            <a:endParaRPr lang="en-US" altLang="ko-KR" sz="1600" b="0" i="0" dirty="0">
              <a:solidFill>
                <a:srgbClr val="000000"/>
              </a:solidFill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007E1-DBA9-8559-A226-EE5D7FDB4E62}"/>
              </a:ext>
            </a:extLst>
          </p:cNvPr>
          <p:cNvSpPr/>
          <p:nvPr/>
        </p:nvSpPr>
        <p:spPr>
          <a:xfrm>
            <a:off x="3358358" y="2466561"/>
            <a:ext cx="5475231" cy="42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⇒ </a:t>
            </a:r>
            <a:r>
              <a:rPr lang="ko-KR" altLang="ko-KR" sz="16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결측치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 처리와 마찬가지로 </a:t>
            </a: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tototf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와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inf 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모두 </a:t>
            </a:r>
            <a:r>
              <a:rPr lang="ko-KR" altLang="ko-KR" sz="16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보간법으로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 대체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D87A295-DA85-D896-8BC5-32414957F72A}"/>
              </a:ext>
            </a:extLst>
          </p:cNvPr>
          <p:cNvSpPr/>
          <p:nvPr/>
        </p:nvSpPr>
        <p:spPr>
          <a:xfrm>
            <a:off x="800535" y="1201732"/>
            <a:ext cx="4456688" cy="1177403"/>
          </a:xfrm>
          <a:prstGeom prst="roundRect">
            <a:avLst/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D6DAE8A-7CB2-9542-0604-8E6AAE02F313}"/>
              </a:ext>
            </a:extLst>
          </p:cNvPr>
          <p:cNvSpPr/>
          <p:nvPr/>
        </p:nvSpPr>
        <p:spPr>
          <a:xfrm>
            <a:off x="5708050" y="1412805"/>
            <a:ext cx="919050" cy="896644"/>
          </a:xfrm>
          <a:prstGeom prst="rightArrow">
            <a:avLst>
              <a:gd name="adj1" fmla="val 37513"/>
              <a:gd name="adj2" fmla="val 4687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D23BE1-B8DD-E99B-24E6-6DB00B399132}"/>
              </a:ext>
            </a:extLst>
          </p:cNvPr>
          <p:cNvSpPr/>
          <p:nvPr/>
        </p:nvSpPr>
        <p:spPr>
          <a:xfrm>
            <a:off x="6954073" y="1396841"/>
            <a:ext cx="445668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50000"/>
              </a:lnSpc>
            </a:pP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총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 </a:t>
            </a:r>
            <a:r>
              <a:rPr lang="ko-KR" altLang="ko-KR" sz="1600" b="0" i="0" u="none" strike="noStrike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방류량과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유입량이 앞뒤 시점과 달리 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  <a:p>
            <a:pPr algn="ctr" rtl="0" fontAlgn="base">
              <a:lnSpc>
                <a:spcPct val="150000"/>
              </a:lnSpc>
            </a:pP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크게 변동하는 것을 확인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​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C884E26-F644-D139-8C62-9DF6BECB661C}"/>
              </a:ext>
            </a:extLst>
          </p:cNvPr>
          <p:cNvSpPr/>
          <p:nvPr/>
        </p:nvSpPr>
        <p:spPr>
          <a:xfrm>
            <a:off x="6954073" y="1208250"/>
            <a:ext cx="4456688" cy="1177403"/>
          </a:xfrm>
          <a:prstGeom prst="roundRect">
            <a:avLst/>
          </a:prstGeom>
          <a:noFill/>
          <a:ln w="28575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F07147B-4A0C-7570-F520-7448CAD5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1" y="3373097"/>
            <a:ext cx="5747494" cy="256694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74A27F-9F4D-2876-E31F-3A4D5EDCC912}"/>
              </a:ext>
            </a:extLst>
          </p:cNvPr>
          <p:cNvSpPr/>
          <p:nvPr/>
        </p:nvSpPr>
        <p:spPr>
          <a:xfrm>
            <a:off x="836415" y="2942210"/>
            <a:ext cx="4456688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50000"/>
              </a:lnSpc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총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좌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과 현재 저수량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우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endParaRPr lang="en-US" altLang="ko-KR" sz="1300" b="0" i="0" dirty="0">
              <a:solidFill>
                <a:srgbClr val="000000"/>
              </a:solidFill>
              <a:effectLst/>
              <a:highlight>
                <a:srgbClr val="C3C3C3"/>
              </a:highlight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96404E-FBB8-F302-321B-BB397E073F07}"/>
              </a:ext>
            </a:extLst>
          </p:cNvPr>
          <p:cNvSpPr/>
          <p:nvPr/>
        </p:nvSpPr>
        <p:spPr>
          <a:xfrm>
            <a:off x="573957" y="5344118"/>
            <a:ext cx="1114884" cy="441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4ACE1B-372D-E2F6-3D30-60CCD34F3F07}"/>
              </a:ext>
            </a:extLst>
          </p:cNvPr>
          <p:cNvSpPr/>
          <p:nvPr/>
        </p:nvSpPr>
        <p:spPr>
          <a:xfrm>
            <a:off x="759806" y="5316281"/>
            <a:ext cx="870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50000"/>
              </a:lnSpc>
            </a:pPr>
            <a:r>
              <a:rPr lang="en-US" altLang="ko-KR" sz="800" dirty="0" err="1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t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otof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총방류량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</a:p>
          <a:p>
            <a:pPr algn="ctr" rtl="0" fontAlgn="base">
              <a:lnSpc>
                <a:spcPct val="150000"/>
              </a:lnSpc>
            </a:pP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swf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현재 저수량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E7BE4BA-4D95-A2A1-B7B3-F993171F8CF0}"/>
              </a:ext>
            </a:extLst>
          </p:cNvPr>
          <p:cNvCxnSpPr>
            <a:cxnSpLocks/>
          </p:cNvCxnSpPr>
          <p:nvPr/>
        </p:nvCxnSpPr>
        <p:spPr>
          <a:xfrm>
            <a:off x="619537" y="5468394"/>
            <a:ext cx="1402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DD5E52C-8B64-ACD9-7D21-041568BDD6DE}"/>
              </a:ext>
            </a:extLst>
          </p:cNvPr>
          <p:cNvCxnSpPr>
            <a:cxnSpLocks/>
          </p:cNvCxnSpPr>
          <p:nvPr/>
        </p:nvCxnSpPr>
        <p:spPr>
          <a:xfrm>
            <a:off x="610206" y="5654354"/>
            <a:ext cx="14026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FF730E-62DF-82C6-BB4D-1A77FBCEB696}"/>
              </a:ext>
            </a:extLst>
          </p:cNvPr>
          <p:cNvSpPr/>
          <p:nvPr/>
        </p:nvSpPr>
        <p:spPr>
          <a:xfrm>
            <a:off x="1585643" y="3450036"/>
            <a:ext cx="357084" cy="2312519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C33930D-A112-C2BF-5F74-4464B962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982" y="3373097"/>
            <a:ext cx="5755406" cy="256694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0FD634-4F80-C639-D0B9-F401CF8F4653}"/>
              </a:ext>
            </a:extLst>
          </p:cNvPr>
          <p:cNvSpPr/>
          <p:nvPr/>
        </p:nvSpPr>
        <p:spPr>
          <a:xfrm>
            <a:off x="6696341" y="2919462"/>
            <a:ext cx="4456688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50000"/>
              </a:lnSpc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총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방류량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좌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과 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유입량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우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highlight>
                  <a:srgbClr val="C3C3C3"/>
                </a:highlight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  <a:endParaRPr lang="en-US" altLang="ko-KR" sz="1300" b="0" i="0" dirty="0">
              <a:solidFill>
                <a:srgbClr val="000000"/>
              </a:solidFill>
              <a:effectLst/>
              <a:highlight>
                <a:srgbClr val="C3C3C3"/>
              </a:highlight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D72390-1684-444A-4B8B-460A70EFD969}"/>
              </a:ext>
            </a:extLst>
          </p:cNvPr>
          <p:cNvSpPr/>
          <p:nvPr/>
        </p:nvSpPr>
        <p:spPr>
          <a:xfrm>
            <a:off x="6279653" y="5325456"/>
            <a:ext cx="1114884" cy="441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E4E9CA-D095-6B7D-4FE2-73E641C76727}"/>
              </a:ext>
            </a:extLst>
          </p:cNvPr>
          <p:cNvSpPr/>
          <p:nvPr/>
        </p:nvSpPr>
        <p:spPr>
          <a:xfrm>
            <a:off x="6465502" y="5297619"/>
            <a:ext cx="870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50000"/>
              </a:lnSpc>
            </a:pPr>
            <a:r>
              <a:rPr lang="en-US" altLang="ko-KR" sz="800" dirty="0" err="1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t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otof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총방류량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</a:p>
          <a:p>
            <a:pPr algn="ctr" rtl="0" fontAlgn="base">
              <a:lnSpc>
                <a:spcPct val="15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inf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유입량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NanumBarunGothic" panose="020B0603020101020101" pitchFamily="50" charset="-127"/>
                <a:ea typeface="NanumBarunGothic" panose="020B0603020101020101" pitchFamily="50" charset="-127"/>
              </a:rPr>
              <a:t>)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8C1C8F5-F5BD-5DF1-E24A-3AB4E29ADBAC}"/>
              </a:ext>
            </a:extLst>
          </p:cNvPr>
          <p:cNvCxnSpPr>
            <a:cxnSpLocks/>
          </p:cNvCxnSpPr>
          <p:nvPr/>
        </p:nvCxnSpPr>
        <p:spPr>
          <a:xfrm>
            <a:off x="6325233" y="5449732"/>
            <a:ext cx="1402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75C1CD1-228A-2956-296B-7991A24DB882}"/>
              </a:ext>
            </a:extLst>
          </p:cNvPr>
          <p:cNvCxnSpPr>
            <a:cxnSpLocks/>
          </p:cNvCxnSpPr>
          <p:nvPr/>
        </p:nvCxnSpPr>
        <p:spPr>
          <a:xfrm>
            <a:off x="6315902" y="5635692"/>
            <a:ext cx="140269" cy="0"/>
          </a:xfrm>
          <a:prstGeom prst="line">
            <a:avLst/>
          </a:prstGeom>
          <a:ln w="19050">
            <a:solidFill>
              <a:srgbClr val="FFC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C3A4090-8BA6-DA5B-9148-67C53D81FE5F}"/>
              </a:ext>
            </a:extLst>
          </p:cNvPr>
          <p:cNvSpPr/>
          <p:nvPr/>
        </p:nvSpPr>
        <p:spPr>
          <a:xfrm>
            <a:off x="7261575" y="3394134"/>
            <a:ext cx="357084" cy="2312519"/>
          </a:xfrm>
          <a:prstGeom prst="roundRect">
            <a:avLst/>
          </a:prstGeom>
          <a:noFill/>
          <a:ln w="28575"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7330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2129</Words>
  <Application>Microsoft Office PowerPoint</Application>
  <PresentationFormat>와이드스크린</PresentationFormat>
  <Paragraphs>236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NanumBarunGothic</vt:lpstr>
      <vt:lpstr>맑은 고딕</vt:lpstr>
      <vt:lpstr>Arial</vt:lpstr>
      <vt:lpstr>Wingdings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남선 이</cp:lastModifiedBy>
  <cp:revision>31</cp:revision>
  <dcterms:created xsi:type="dcterms:W3CDTF">2021-10-12T06:04:13Z</dcterms:created>
  <dcterms:modified xsi:type="dcterms:W3CDTF">2022-09-08T07:52:36Z</dcterms:modified>
</cp:coreProperties>
</file>