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Palanquin Light"/>
      <p:regular r:id="rId29"/>
      <p:bold r:id="rId30"/>
    </p:embeddedFont>
    <p:embeddedFont>
      <p:font typeface="Roboto Mono"/>
      <p:regular r:id="rId31"/>
      <p:bold r:id="rId32"/>
      <p:italic r:id="rId33"/>
      <p:boldItalic r:id="rId34"/>
    </p:embeddedFont>
    <p:embeddedFont>
      <p:font typeface="Palanquin"/>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kLnaehZ6NghXTvapchtAVlRWx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lanquin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PalanquinLight-bold.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schemas.openxmlformats.org/officeDocument/2006/relationships/font" Target="fonts/Palanquin-bold.fnt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G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18f7298ad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718f7298ad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74" name="Google Shape;174;g2718f7298ad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8f7298ad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718f7298ad_0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82" name="Google Shape;182;g2718f7298ad_0_1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18f7298ad_0_1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718f7298ad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91" name="Google Shape;191;g2718f7298ad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18f7298ad_0_1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718f7298ad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00" name="Google Shape;200;g2718f7298ad_0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18f7298ad_0_1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718f7298ad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11" name="Google Shape;211;g2718f7298ad_0_1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18f7298ad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718f7298ad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20" name="Google Shape;220;g2718f7298ad_0_2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18f7298ad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718f7298ad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29" name="Google Shape;229;g2718f7298ad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18f7298ad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718f7298ad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37" name="Google Shape;237;g2718f7298ad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18f7298ad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718f7298ad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62" name="Google Shape;262;g2718f7298ad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https://youtu.be/-d168Eebd-0?si=SJi16Pa8ipGiLw9- min 2:05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18f7298ad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718f7298ad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70" name="Google Shape;270;g2718f7298ad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18f7298ad_0_2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718f7298ad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78" name="Google Shape;278;g2718f7298ad_0_2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18f7298ad_0_2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718f7298ad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85" name="Google Shape;285;g2718f7298ad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18f7298ad_0_2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718f7298ad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292" name="Google Shape;292;g2718f7298ad_0_2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17" name="Google Shape;11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18f71b128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718f71b128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26" name="Google Shape;126;g2718f71b128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18f7298ad_0_1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718f7298ad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34" name="Google Shape;134;g2718f7298ad_0_1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18f7298ad_0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718f7298ad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42" name="Google Shape;142;g2718f7298ad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8f7298ad_0_1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718f7298ad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50" name="Google Shape;150;g2718f7298ad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18f7298ad_0_1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718f7298ad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58" name="Google Shape;158;g2718f7298ad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18f7298ad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718f7298ad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GT"/>
              <a:t>Preveer los errores y tratarlos agregando código extra a nuestro programa . </a:t>
            </a:r>
            <a:endParaRPr/>
          </a:p>
          <a:p>
            <a:pPr indent="0" lvl="0" marL="0" rtl="0" algn="l">
              <a:spcBef>
                <a:spcPts val="0"/>
              </a:spcBef>
              <a:spcAft>
                <a:spcPts val="0"/>
              </a:spcAft>
              <a:buNone/>
            </a:pPr>
            <a:r>
              <a:rPr lang="es-GT"/>
              <a:t>Throw y try para trabajar con excepciones , generan una excepción.</a:t>
            </a:r>
            <a:endParaRPr/>
          </a:p>
        </p:txBody>
      </p:sp>
      <p:sp>
        <p:nvSpPr>
          <p:cNvPr id="166" name="Google Shape;166;g2718f7298ad_0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3887391" y="987426"/>
            <a:ext cx="4629150" cy="4873625"/>
          </a:xfrm>
          <a:prstGeom prst="rect">
            <a:avLst/>
          </a:prstGeom>
          <a:noFill/>
          <a:ln>
            <a:noFill/>
          </a:ln>
        </p:spPr>
      </p:sp>
      <p:sp>
        <p:nvSpPr>
          <p:cNvPr id="68" name="Google Shape;68;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G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G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3.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jpg"/><Relationship Id="rId4" Type="http://schemas.openxmlformats.org/officeDocument/2006/relationships/image" Target="../media/image23.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magen que contiene transporte, rueda&#10;&#10;Descripción generada automáticamente" id="88" name="Google Shape;88;p1"/>
          <p:cNvPicPr preferRelativeResize="0"/>
          <p:nvPr/>
        </p:nvPicPr>
        <p:blipFill rotWithShape="1">
          <a:blip r:embed="rId3">
            <a:alphaModFix/>
          </a:blip>
          <a:srcRect b="0" l="2641" r="10799" t="2761"/>
          <a:stretch/>
        </p:blipFill>
        <p:spPr>
          <a:xfrm>
            <a:off x="0" y="0"/>
            <a:ext cx="9157230" cy="6858000"/>
          </a:xfrm>
          <a:prstGeom prst="rect">
            <a:avLst/>
          </a:prstGeom>
          <a:noFill/>
          <a:ln>
            <a:noFill/>
          </a:ln>
        </p:spPr>
      </p:pic>
      <p:pic>
        <p:nvPicPr>
          <p:cNvPr descr="Imagen que contiene Texto&#10;&#10;Descripción generada automáticamente" id="89" name="Google Shape;89;p1"/>
          <p:cNvPicPr preferRelativeResize="0"/>
          <p:nvPr/>
        </p:nvPicPr>
        <p:blipFill rotWithShape="1">
          <a:blip r:embed="rId4">
            <a:alphaModFix/>
          </a:blip>
          <a:srcRect b="0" l="0" r="0" t="0"/>
          <a:stretch/>
        </p:blipFill>
        <p:spPr>
          <a:xfrm>
            <a:off x="226730" y="234196"/>
            <a:ext cx="1629746" cy="630168"/>
          </a:xfrm>
          <a:prstGeom prst="rect">
            <a:avLst/>
          </a:prstGeom>
          <a:noFill/>
          <a:ln>
            <a:noFill/>
          </a:ln>
        </p:spPr>
      </p:pic>
      <p:sp>
        <p:nvSpPr>
          <p:cNvPr id="90" name="Google Shape;90;p1"/>
          <p:cNvSpPr txBox="1"/>
          <p:nvPr/>
        </p:nvSpPr>
        <p:spPr>
          <a:xfrm>
            <a:off x="1174642" y="6523663"/>
            <a:ext cx="6794716" cy="2432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chemeClr val="lt1"/>
              </a:buClr>
              <a:buSzPts val="1200"/>
              <a:buFont typeface="Arial"/>
              <a:buNone/>
            </a:pPr>
            <a:r>
              <a:rPr b="0" i="0" lang="es-GT" sz="1200" u="none" cap="none" strike="noStrike">
                <a:solidFill>
                  <a:schemeClr val="lt1"/>
                </a:solidFill>
                <a:latin typeface="Palanquin Light"/>
                <a:ea typeface="Palanquin Light"/>
                <a:cs typeface="Palanquin Light"/>
                <a:sym typeface="Palanquin Light"/>
              </a:rPr>
              <a:t>© Todos los derechos reservados Universidad Rafael Landívar URL</a:t>
            </a:r>
            <a:endParaRPr/>
          </a:p>
        </p:txBody>
      </p:sp>
      <p:pic>
        <p:nvPicPr>
          <p:cNvPr id="91" name="Google Shape;91;p1"/>
          <p:cNvPicPr preferRelativeResize="0"/>
          <p:nvPr/>
        </p:nvPicPr>
        <p:blipFill rotWithShape="1">
          <a:blip r:embed="rId5">
            <a:alphaModFix/>
          </a:blip>
          <a:srcRect b="0" l="0" r="0" t="0"/>
          <a:stretch/>
        </p:blipFill>
        <p:spPr>
          <a:xfrm>
            <a:off x="1852612" y="620246"/>
            <a:ext cx="5438775" cy="5429250"/>
          </a:xfrm>
          <a:prstGeom prst="rect">
            <a:avLst/>
          </a:prstGeom>
          <a:noFill/>
          <a:ln>
            <a:noFill/>
          </a:ln>
        </p:spPr>
      </p:pic>
      <p:sp>
        <p:nvSpPr>
          <p:cNvPr id="92" name="Google Shape;92;p1"/>
          <p:cNvSpPr/>
          <p:nvPr/>
        </p:nvSpPr>
        <p:spPr>
          <a:xfrm>
            <a:off x="-13230" y="2634212"/>
            <a:ext cx="9170460" cy="1174653"/>
          </a:xfrm>
          <a:prstGeom prst="rect">
            <a:avLst/>
          </a:prstGeom>
          <a:solidFill>
            <a:srgbClr val="EBBB0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3091035" y="3620809"/>
            <a:ext cx="2975160" cy="584775"/>
          </a:xfrm>
          <a:prstGeom prst="rect">
            <a:avLst/>
          </a:prstGeom>
          <a:solidFill>
            <a:srgbClr val="34A3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161900" y="2725921"/>
            <a:ext cx="91572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4600">
                <a:solidFill>
                  <a:schemeClr val="lt1"/>
                </a:solidFill>
                <a:latin typeface="Palanquin"/>
                <a:ea typeface="Palanquin"/>
                <a:cs typeface="Palanquin"/>
                <a:sym typeface="Palanquin"/>
              </a:rPr>
              <a:t>UML - Diagrama de clases</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18f7298ad_0_3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77" name="Google Shape;177;g2718f7298ad_0_33"/>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Elementos de un Diagrama de Clases</a:t>
            </a:r>
            <a:endParaRPr/>
          </a:p>
        </p:txBody>
      </p:sp>
      <p:pic>
        <p:nvPicPr>
          <p:cNvPr id="178" name="Google Shape;178;g2718f7298ad_0_33"/>
          <p:cNvPicPr preferRelativeResize="0"/>
          <p:nvPr/>
        </p:nvPicPr>
        <p:blipFill>
          <a:blip r:embed="rId3">
            <a:alphaModFix/>
          </a:blip>
          <a:stretch>
            <a:fillRect/>
          </a:stretch>
        </p:blipFill>
        <p:spPr>
          <a:xfrm>
            <a:off x="553675" y="1083450"/>
            <a:ext cx="7817875" cy="503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718f7298ad_0_16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85" name="Google Shape;185;g2718f7298ad_0_163"/>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2400">
                <a:solidFill>
                  <a:srgbClr val="34A3B4"/>
                </a:solidFill>
                <a:latin typeface="Palanquin"/>
                <a:ea typeface="Palanquin"/>
                <a:cs typeface="Palanquin"/>
                <a:sym typeface="Palanquin"/>
              </a:rPr>
              <a:t>Relaciones de clase</a:t>
            </a:r>
            <a:endParaRPr/>
          </a:p>
        </p:txBody>
      </p:sp>
      <p:sp>
        <p:nvSpPr>
          <p:cNvPr id="186" name="Google Shape;186;g2718f7298ad_0_163"/>
          <p:cNvSpPr txBox="1"/>
          <p:nvPr/>
        </p:nvSpPr>
        <p:spPr>
          <a:xfrm>
            <a:off x="238325" y="892525"/>
            <a:ext cx="8498400" cy="354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s-GT" sz="1300">
                <a:solidFill>
                  <a:schemeClr val="dk1"/>
                </a:solidFill>
              </a:rPr>
              <a:t>El siguiente paso es construir relaciones para crear un diagrama de clases. Aquí tenemos tres tipos de relaciones principales:</a:t>
            </a:r>
            <a:endParaRPr sz="1300">
              <a:solidFill>
                <a:schemeClr val="dk1"/>
              </a:solidFill>
            </a:endParaRPr>
          </a:p>
          <a:p>
            <a:pPr indent="-311150" lvl="0" marL="457200" rtl="0" algn="l">
              <a:lnSpc>
                <a:spcPct val="115000"/>
              </a:lnSpc>
              <a:spcBef>
                <a:spcPts val="1200"/>
              </a:spcBef>
              <a:spcAft>
                <a:spcPts val="0"/>
              </a:spcAft>
              <a:buClr>
                <a:schemeClr val="dk1"/>
              </a:buClr>
              <a:buSzPts val="1300"/>
              <a:buAutoNum type="arabicPeriod"/>
            </a:pPr>
            <a:r>
              <a:rPr lang="es-GT" sz="1300">
                <a:solidFill>
                  <a:schemeClr val="dk1"/>
                </a:solidFill>
              </a:rPr>
              <a:t>Generalizaciones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s-GT" sz="1300">
                <a:solidFill>
                  <a:schemeClr val="dk1"/>
                </a:solidFill>
              </a:rPr>
              <a:t>Asociaciones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s-GT" sz="1300">
                <a:solidFill>
                  <a:schemeClr val="dk1"/>
                </a:solidFill>
              </a:rPr>
              <a:t>Dependencias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GT" sz="1200">
                <a:solidFill>
                  <a:schemeClr val="dk1"/>
                </a:solidFill>
              </a:rPr>
              <a:t>Generalizaciones</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GT" sz="1300">
                <a:solidFill>
                  <a:schemeClr val="dk1"/>
                </a:solidFill>
              </a:rPr>
              <a:t>Las </a:t>
            </a:r>
            <a:r>
              <a:rPr b="1" lang="es-GT" sz="1300">
                <a:solidFill>
                  <a:schemeClr val="dk1"/>
                </a:solidFill>
              </a:rPr>
              <a:t>generalizaciones</a:t>
            </a:r>
            <a:r>
              <a:rPr lang="es-GT" sz="1300">
                <a:solidFill>
                  <a:schemeClr val="dk1"/>
                </a:solidFill>
              </a:rPr>
              <a:t> son comúnmente conocidas como </a:t>
            </a:r>
            <a:r>
              <a:rPr b="1" lang="es-GT" sz="1300">
                <a:solidFill>
                  <a:schemeClr val="dk1"/>
                </a:solidFill>
              </a:rPr>
              <a:t>Herencia</a:t>
            </a:r>
            <a:r>
              <a:rPr lang="es-GT" sz="1300">
                <a:solidFill>
                  <a:schemeClr val="dk1"/>
                </a:solidFill>
              </a:rPr>
              <a:t> porque vincula una subclase a su superclase. El diagrama de clases permite que una subclase herede de múltiples superclases, pero no puede utilizarse para modelar la implementación de interfaces. Las cuentas corrientes, de ahorro y de crédito son </a:t>
            </a:r>
            <a:r>
              <a:rPr i="1" lang="es-GT" sz="1300">
                <a:solidFill>
                  <a:schemeClr val="dk1"/>
                </a:solidFill>
              </a:rPr>
              <a:t>generalizadas</a:t>
            </a:r>
            <a:r>
              <a:rPr lang="es-GT" sz="1300">
                <a:solidFill>
                  <a:schemeClr val="dk1"/>
                </a:solidFill>
              </a:rPr>
              <a:t> por la cuenta</a:t>
            </a:r>
            <a:endParaRPr sz="1300">
              <a:solidFill>
                <a:schemeClr val="dk1"/>
              </a:solidFill>
            </a:endParaRPr>
          </a:p>
          <a:p>
            <a:pPr indent="0" lvl="0" marL="0" rtl="0" algn="l">
              <a:spcBef>
                <a:spcPts val="1200"/>
              </a:spcBef>
              <a:spcAft>
                <a:spcPts val="0"/>
              </a:spcAft>
              <a:buNone/>
            </a:pPr>
            <a:r>
              <a:t/>
            </a:r>
            <a:endParaRPr sz="3000">
              <a:solidFill>
                <a:schemeClr val="dk1"/>
              </a:solidFill>
              <a:latin typeface="Calibri"/>
              <a:ea typeface="Calibri"/>
              <a:cs typeface="Calibri"/>
              <a:sym typeface="Calibri"/>
            </a:endParaRPr>
          </a:p>
        </p:txBody>
      </p:sp>
      <p:pic>
        <p:nvPicPr>
          <p:cNvPr id="187" name="Google Shape;187;g2718f7298ad_0_163"/>
          <p:cNvPicPr preferRelativeResize="0"/>
          <p:nvPr/>
        </p:nvPicPr>
        <p:blipFill>
          <a:blip r:embed="rId3">
            <a:alphaModFix/>
          </a:blip>
          <a:stretch>
            <a:fillRect/>
          </a:stretch>
        </p:blipFill>
        <p:spPr>
          <a:xfrm>
            <a:off x="2489750" y="3922800"/>
            <a:ext cx="3691225" cy="235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718f7298ad_0_17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94" name="Google Shape;194;g2718f7298ad_0_173"/>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2400">
                <a:solidFill>
                  <a:srgbClr val="34A3B4"/>
                </a:solidFill>
                <a:latin typeface="Palanquin"/>
                <a:ea typeface="Palanquin"/>
                <a:cs typeface="Palanquin"/>
                <a:sym typeface="Palanquin"/>
              </a:rPr>
              <a:t>Asociaciones</a:t>
            </a:r>
            <a:r>
              <a:rPr b="1" lang="es-GT" sz="2400">
                <a:solidFill>
                  <a:srgbClr val="34A3B4"/>
                </a:solidFill>
                <a:latin typeface="Palanquin"/>
                <a:ea typeface="Palanquin"/>
                <a:cs typeface="Palanquin"/>
                <a:sym typeface="Palanquin"/>
              </a:rPr>
              <a:t> de clase</a:t>
            </a:r>
            <a:endParaRPr/>
          </a:p>
        </p:txBody>
      </p:sp>
      <p:sp>
        <p:nvSpPr>
          <p:cNvPr id="195" name="Google Shape;195;g2718f7298ad_0_173"/>
          <p:cNvSpPr txBox="1"/>
          <p:nvPr/>
        </p:nvSpPr>
        <p:spPr>
          <a:xfrm>
            <a:off x="322800" y="1714450"/>
            <a:ext cx="849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GT" sz="1800">
                <a:solidFill>
                  <a:schemeClr val="dk1"/>
                </a:solidFill>
              </a:rPr>
              <a:t>Asociaciones</a:t>
            </a:r>
            <a:r>
              <a:rPr lang="es-GT" sz="1800">
                <a:solidFill>
                  <a:schemeClr val="dk1"/>
                </a:solidFill>
              </a:rPr>
              <a:t> muestra una relación estática entre dos entidades. La asociación entre un estudiante y una escuela es el "estudio".</a:t>
            </a:r>
            <a:endParaRPr sz="3700">
              <a:solidFill>
                <a:schemeClr val="dk1"/>
              </a:solidFill>
              <a:latin typeface="Calibri"/>
              <a:ea typeface="Calibri"/>
              <a:cs typeface="Calibri"/>
              <a:sym typeface="Calibri"/>
            </a:endParaRPr>
          </a:p>
        </p:txBody>
      </p:sp>
      <p:pic>
        <p:nvPicPr>
          <p:cNvPr id="196" name="Google Shape;196;g2718f7298ad_0_173"/>
          <p:cNvPicPr preferRelativeResize="0"/>
          <p:nvPr/>
        </p:nvPicPr>
        <p:blipFill>
          <a:blip r:embed="rId3">
            <a:alphaModFix/>
          </a:blip>
          <a:stretch>
            <a:fillRect/>
          </a:stretch>
        </p:blipFill>
        <p:spPr>
          <a:xfrm>
            <a:off x="2297125" y="3620325"/>
            <a:ext cx="4676775" cy="12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718f7298ad_0_18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03" name="Google Shape;203;g2718f7298ad_0_183"/>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2400">
                <a:solidFill>
                  <a:srgbClr val="34A3B4"/>
                </a:solidFill>
                <a:latin typeface="Palanquin"/>
                <a:ea typeface="Palanquin"/>
                <a:cs typeface="Palanquin"/>
                <a:sym typeface="Palanquin"/>
              </a:rPr>
              <a:t>Asociaciones de clase</a:t>
            </a:r>
            <a:endParaRPr/>
          </a:p>
        </p:txBody>
      </p:sp>
      <p:sp>
        <p:nvSpPr>
          <p:cNvPr id="204" name="Google Shape;204;g2718f7298ad_0_183"/>
          <p:cNvSpPr txBox="1"/>
          <p:nvPr/>
        </p:nvSpPr>
        <p:spPr>
          <a:xfrm>
            <a:off x="322800" y="1187900"/>
            <a:ext cx="849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GT" sz="1800">
                <a:solidFill>
                  <a:schemeClr val="dk1"/>
                </a:solidFill>
              </a:rPr>
              <a:t>Asociaciones</a:t>
            </a:r>
            <a:r>
              <a:rPr lang="es-GT" sz="1800">
                <a:solidFill>
                  <a:schemeClr val="dk1"/>
                </a:solidFill>
              </a:rPr>
              <a:t> muestra una relación estática entre dos entidades. La asociación entre un estudiante y una escuela es el "estudio".</a:t>
            </a:r>
            <a:endParaRPr sz="3700">
              <a:solidFill>
                <a:schemeClr val="dk1"/>
              </a:solidFill>
              <a:latin typeface="Calibri"/>
              <a:ea typeface="Calibri"/>
              <a:cs typeface="Calibri"/>
              <a:sym typeface="Calibri"/>
            </a:endParaRPr>
          </a:p>
        </p:txBody>
      </p:sp>
      <p:pic>
        <p:nvPicPr>
          <p:cNvPr id="205" name="Google Shape;205;g2718f7298ad_0_183"/>
          <p:cNvPicPr preferRelativeResize="0"/>
          <p:nvPr/>
        </p:nvPicPr>
        <p:blipFill>
          <a:blip r:embed="rId3">
            <a:alphaModFix/>
          </a:blip>
          <a:stretch>
            <a:fillRect/>
          </a:stretch>
        </p:blipFill>
        <p:spPr>
          <a:xfrm>
            <a:off x="2143000" y="2297525"/>
            <a:ext cx="4676775" cy="1295400"/>
          </a:xfrm>
          <a:prstGeom prst="rect">
            <a:avLst/>
          </a:prstGeom>
          <a:noFill/>
          <a:ln>
            <a:noFill/>
          </a:ln>
        </p:spPr>
      </p:pic>
      <p:sp>
        <p:nvSpPr>
          <p:cNvPr id="206" name="Google Shape;206;g2718f7298ad_0_183"/>
          <p:cNvSpPr txBox="1"/>
          <p:nvPr/>
        </p:nvSpPr>
        <p:spPr>
          <a:xfrm>
            <a:off x="398125" y="3741875"/>
            <a:ext cx="849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GT" sz="1800">
                <a:solidFill>
                  <a:schemeClr val="dk1"/>
                </a:solidFill>
              </a:rPr>
              <a:t>En la agregación,2 clases tienen una relación de parte a parte. Por ejemplo, si un empleado no viene, la organización permanecerá en el mismo lugar.</a:t>
            </a:r>
            <a:endParaRPr sz="3700">
              <a:solidFill>
                <a:schemeClr val="dk1"/>
              </a:solidFill>
              <a:latin typeface="Calibri"/>
              <a:ea typeface="Calibri"/>
              <a:cs typeface="Calibri"/>
              <a:sym typeface="Calibri"/>
            </a:endParaRPr>
          </a:p>
        </p:txBody>
      </p:sp>
      <p:pic>
        <p:nvPicPr>
          <p:cNvPr id="207" name="Google Shape;207;g2718f7298ad_0_183"/>
          <p:cNvPicPr preferRelativeResize="0"/>
          <p:nvPr/>
        </p:nvPicPr>
        <p:blipFill>
          <a:blip r:embed="rId4">
            <a:alphaModFix/>
          </a:blip>
          <a:stretch>
            <a:fillRect/>
          </a:stretch>
        </p:blipFill>
        <p:spPr>
          <a:xfrm>
            <a:off x="2490663" y="4787275"/>
            <a:ext cx="3981450" cy="12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718f7298ad_0_194"/>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14" name="Google Shape;214;g2718f7298ad_0_194"/>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2400">
                <a:solidFill>
                  <a:srgbClr val="34A3B4"/>
                </a:solidFill>
                <a:latin typeface="Palanquin"/>
                <a:ea typeface="Palanquin"/>
                <a:cs typeface="Palanquin"/>
                <a:sym typeface="Palanquin"/>
              </a:rPr>
              <a:t>Asociaciones de clase</a:t>
            </a:r>
            <a:endParaRPr/>
          </a:p>
        </p:txBody>
      </p:sp>
      <p:sp>
        <p:nvSpPr>
          <p:cNvPr id="215" name="Google Shape;215;g2718f7298ad_0_194"/>
          <p:cNvSpPr txBox="1"/>
          <p:nvPr/>
        </p:nvSpPr>
        <p:spPr>
          <a:xfrm>
            <a:off x="374175" y="1778650"/>
            <a:ext cx="8498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GT" sz="1800">
                <a:solidFill>
                  <a:schemeClr val="dk1"/>
                </a:solidFill>
              </a:rPr>
              <a:t>La agregación tiene otro tipo especial, llamado composición. En la composición, una clase está fuertemente conectada a otra clase que dejará de funcionar sin ella. Por ejemplo, si una empresa cierra, todos los empleados perderán sus empleos.</a:t>
            </a:r>
            <a:endParaRPr sz="3700">
              <a:solidFill>
                <a:schemeClr val="dk1"/>
              </a:solidFill>
              <a:latin typeface="Calibri"/>
              <a:ea typeface="Calibri"/>
              <a:cs typeface="Calibri"/>
              <a:sym typeface="Calibri"/>
            </a:endParaRPr>
          </a:p>
        </p:txBody>
      </p:sp>
      <p:pic>
        <p:nvPicPr>
          <p:cNvPr id="216" name="Google Shape;216;g2718f7298ad_0_194"/>
          <p:cNvPicPr preferRelativeResize="0"/>
          <p:nvPr/>
        </p:nvPicPr>
        <p:blipFill>
          <a:blip r:embed="rId3">
            <a:alphaModFix/>
          </a:blip>
          <a:stretch>
            <a:fillRect/>
          </a:stretch>
        </p:blipFill>
        <p:spPr>
          <a:xfrm>
            <a:off x="2810825" y="4200125"/>
            <a:ext cx="3981450" cy="128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18f7298ad_0_206"/>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23" name="Google Shape;223;g2718f7298ad_0_206"/>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2400">
                <a:solidFill>
                  <a:srgbClr val="34A3B4"/>
                </a:solidFill>
                <a:latin typeface="Palanquin"/>
                <a:ea typeface="Palanquin"/>
                <a:cs typeface="Palanquin"/>
                <a:sym typeface="Palanquin"/>
              </a:rPr>
              <a:t>Dependencia</a:t>
            </a:r>
            <a:r>
              <a:rPr b="1" lang="es-GT" sz="2400">
                <a:solidFill>
                  <a:srgbClr val="34A3B4"/>
                </a:solidFill>
                <a:latin typeface="Palanquin"/>
                <a:ea typeface="Palanquin"/>
                <a:cs typeface="Palanquin"/>
                <a:sym typeface="Palanquin"/>
              </a:rPr>
              <a:t> de clase</a:t>
            </a:r>
            <a:endParaRPr/>
          </a:p>
        </p:txBody>
      </p:sp>
      <p:sp>
        <p:nvSpPr>
          <p:cNvPr id="224" name="Google Shape;224;g2718f7298ad_0_206"/>
          <p:cNvSpPr txBox="1"/>
          <p:nvPr/>
        </p:nvSpPr>
        <p:spPr>
          <a:xfrm>
            <a:off x="374175" y="1778650"/>
            <a:ext cx="8498400" cy="16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Clr>
                <a:schemeClr val="dk1"/>
              </a:buClr>
              <a:buSzPts val="1100"/>
              <a:buFont typeface="Arial"/>
              <a:buNone/>
            </a:pPr>
            <a:r>
              <a:rPr b="1" lang="es-GT" sz="1500">
                <a:solidFill>
                  <a:schemeClr val="dk1"/>
                </a:solidFill>
              </a:rPr>
              <a:t>Dependencias</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GT" sz="1600">
                <a:solidFill>
                  <a:schemeClr val="dk1"/>
                </a:solidFill>
              </a:rPr>
              <a:t>Dependencia</a:t>
            </a:r>
            <a:r>
              <a:rPr lang="es-GT" sz="1600">
                <a:solidFill>
                  <a:schemeClr val="dk1"/>
                </a:solidFill>
              </a:rPr>
              <a:t> muestra que una clase depende de otra. El cambio en una clase creará un cambio en otra clase. Por ejemplo, un empleado depende de la empresa.</a:t>
            </a:r>
            <a:endParaRPr sz="1600">
              <a:solidFill>
                <a:schemeClr val="dk1"/>
              </a:solidFill>
            </a:endParaRPr>
          </a:p>
          <a:p>
            <a:pPr indent="0" lvl="0" marL="0" rtl="0" algn="l">
              <a:spcBef>
                <a:spcPts val="1200"/>
              </a:spcBef>
              <a:spcAft>
                <a:spcPts val="0"/>
              </a:spcAft>
              <a:buNone/>
            </a:pPr>
            <a:r>
              <a:t/>
            </a:r>
            <a:endParaRPr sz="1800">
              <a:solidFill>
                <a:schemeClr val="dk1"/>
              </a:solidFill>
            </a:endParaRPr>
          </a:p>
        </p:txBody>
      </p:sp>
      <p:pic>
        <p:nvPicPr>
          <p:cNvPr id="225" name="Google Shape;225;g2718f7298ad_0_206"/>
          <p:cNvPicPr preferRelativeResize="0"/>
          <p:nvPr/>
        </p:nvPicPr>
        <p:blipFill>
          <a:blip r:embed="rId3">
            <a:alphaModFix/>
          </a:blip>
          <a:stretch>
            <a:fillRect/>
          </a:stretch>
        </p:blipFill>
        <p:spPr>
          <a:xfrm>
            <a:off x="2581275" y="3763625"/>
            <a:ext cx="3981450" cy="128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718f7298ad_0_40"/>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32" name="Google Shape;232;g2718f7298ad_0_40"/>
          <p:cNvSpPr txBox="1"/>
          <p:nvPr/>
        </p:nvSpPr>
        <p:spPr>
          <a:xfrm>
            <a:off x="1554000"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Ejemplo #1 de Diagrama de Clases</a:t>
            </a:r>
            <a:endParaRPr/>
          </a:p>
        </p:txBody>
      </p:sp>
      <p:pic>
        <p:nvPicPr>
          <p:cNvPr id="233" name="Google Shape;233;g2718f7298ad_0_40"/>
          <p:cNvPicPr preferRelativeResize="0"/>
          <p:nvPr/>
        </p:nvPicPr>
        <p:blipFill>
          <a:blip r:embed="rId3">
            <a:alphaModFix/>
          </a:blip>
          <a:stretch>
            <a:fillRect/>
          </a:stretch>
        </p:blipFill>
        <p:spPr>
          <a:xfrm>
            <a:off x="396425" y="1186200"/>
            <a:ext cx="8250349" cy="484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718f7298ad_0_49"/>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40" name="Google Shape;240;g2718f7298ad_0_49"/>
          <p:cNvSpPr txBox="1"/>
          <p:nvPr/>
        </p:nvSpPr>
        <p:spPr>
          <a:xfrm>
            <a:off x="1933350" y="35377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Ejemplo #2 de Diagrama de Clases</a:t>
            </a:r>
            <a:endParaRPr/>
          </a:p>
        </p:txBody>
      </p:sp>
      <p:pic>
        <p:nvPicPr>
          <p:cNvPr id="241" name="Google Shape;241;g2718f7298ad_0_49"/>
          <p:cNvPicPr preferRelativeResize="0"/>
          <p:nvPr/>
        </p:nvPicPr>
        <p:blipFill>
          <a:blip r:embed="rId3">
            <a:alphaModFix/>
          </a:blip>
          <a:stretch>
            <a:fillRect/>
          </a:stretch>
        </p:blipFill>
        <p:spPr>
          <a:xfrm>
            <a:off x="486300" y="939075"/>
            <a:ext cx="8035654" cy="5461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9"/>
          <p:cNvPicPr preferRelativeResize="0"/>
          <p:nvPr/>
        </p:nvPicPr>
        <p:blipFill rotWithShape="1">
          <a:blip r:embed="rId3">
            <a:alphaModFix/>
          </a:blip>
          <a:srcRect b="0" l="2622" r="2622" t="0"/>
          <a:stretch/>
        </p:blipFill>
        <p:spPr>
          <a:xfrm>
            <a:off x="-35671" y="-20680"/>
            <a:ext cx="9170460" cy="6452037"/>
          </a:xfrm>
          <a:prstGeom prst="rect">
            <a:avLst/>
          </a:prstGeom>
          <a:noFill/>
          <a:ln>
            <a:noFill/>
          </a:ln>
        </p:spPr>
      </p:pic>
      <p:sp>
        <p:nvSpPr>
          <p:cNvPr id="247" name="Google Shape;247;p9"/>
          <p:cNvSpPr/>
          <p:nvPr/>
        </p:nvSpPr>
        <p:spPr>
          <a:xfrm>
            <a:off x="-35671" y="2634212"/>
            <a:ext cx="9192901" cy="1174653"/>
          </a:xfrm>
          <a:prstGeom prst="rect">
            <a:avLst/>
          </a:prstGeom>
          <a:solidFill>
            <a:srgbClr val="34A3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9"/>
          <p:cNvSpPr txBox="1"/>
          <p:nvPr/>
        </p:nvSpPr>
        <p:spPr>
          <a:xfrm>
            <a:off x="-58112" y="2666381"/>
            <a:ext cx="8991900" cy="110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6600">
                <a:solidFill>
                  <a:schemeClr val="lt1"/>
                </a:solidFill>
                <a:latin typeface="Palanquin"/>
                <a:ea typeface="Palanquin"/>
                <a:cs typeface="Palanquin"/>
                <a:sym typeface="Palanquin"/>
              </a:rPr>
              <a:t>Ejemplo paso a paso</a:t>
            </a:r>
            <a:endParaRPr/>
          </a:p>
        </p:txBody>
      </p:sp>
      <p:sp>
        <p:nvSpPr>
          <p:cNvPr id="249" name="Google Shape;249;p9"/>
          <p:cNvSpPr txBox="1"/>
          <p:nvPr/>
        </p:nvSpPr>
        <p:spPr>
          <a:xfrm>
            <a:off x="1174642" y="6523663"/>
            <a:ext cx="6794716" cy="2432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512784"/>
              </a:buClr>
              <a:buSzPts val="1200"/>
              <a:buFont typeface="Arial"/>
              <a:buNone/>
            </a:pPr>
            <a:r>
              <a:rPr lang="es-GT" sz="1200">
                <a:solidFill>
                  <a:srgbClr val="512784"/>
                </a:solidFill>
                <a:latin typeface="Palanquin Light"/>
                <a:ea typeface="Palanquin Light"/>
                <a:cs typeface="Palanquin Light"/>
                <a:sym typeface="Palanquin Light"/>
              </a:rPr>
              <a:t>© Todos los derechos reservados Universidad Rafael Landívar URL</a:t>
            </a:r>
            <a:endParaRPr/>
          </a:p>
        </p:txBody>
      </p:sp>
      <p:pic>
        <p:nvPicPr>
          <p:cNvPr id="250" name="Google Shape;250;p9"/>
          <p:cNvPicPr preferRelativeResize="0"/>
          <p:nvPr/>
        </p:nvPicPr>
        <p:blipFill rotWithShape="1">
          <a:blip r:embed="rId4">
            <a:alphaModFix/>
          </a:blip>
          <a:srcRect b="0" l="0" r="0" t="0"/>
          <a:stretch/>
        </p:blipFill>
        <p:spPr>
          <a:xfrm>
            <a:off x="1804924" y="3379434"/>
            <a:ext cx="806138" cy="806138"/>
          </a:xfrm>
          <a:prstGeom prst="rect">
            <a:avLst/>
          </a:prstGeom>
          <a:noFill/>
          <a:ln>
            <a:noFill/>
          </a:ln>
        </p:spPr>
      </p:pic>
      <p:pic>
        <p:nvPicPr>
          <p:cNvPr id="251" name="Google Shape;251;p9"/>
          <p:cNvPicPr preferRelativeResize="0"/>
          <p:nvPr/>
        </p:nvPicPr>
        <p:blipFill rotWithShape="1">
          <a:blip r:embed="rId4">
            <a:alphaModFix/>
          </a:blip>
          <a:srcRect b="0" l="0" r="0" t="0"/>
          <a:stretch/>
        </p:blipFill>
        <p:spPr>
          <a:xfrm>
            <a:off x="6554541" y="2257505"/>
            <a:ext cx="806138" cy="806138"/>
          </a:xfrm>
          <a:prstGeom prst="rect">
            <a:avLst/>
          </a:prstGeom>
          <a:noFill/>
          <a:ln>
            <a:noFill/>
          </a:ln>
        </p:spPr>
      </p:pic>
      <p:pic>
        <p:nvPicPr>
          <p:cNvPr id="252" name="Google Shape;252;p9"/>
          <p:cNvPicPr preferRelativeResize="0"/>
          <p:nvPr/>
        </p:nvPicPr>
        <p:blipFill rotWithShape="1">
          <a:blip r:embed="rId4">
            <a:alphaModFix/>
          </a:blip>
          <a:srcRect b="0" l="0" r="0" t="0"/>
          <a:stretch/>
        </p:blipFill>
        <p:spPr>
          <a:xfrm>
            <a:off x="1207808" y="4162604"/>
            <a:ext cx="307022" cy="307022"/>
          </a:xfrm>
          <a:prstGeom prst="rect">
            <a:avLst/>
          </a:prstGeom>
          <a:noFill/>
          <a:ln>
            <a:noFill/>
          </a:ln>
        </p:spPr>
      </p:pic>
      <p:pic>
        <p:nvPicPr>
          <p:cNvPr id="253" name="Google Shape;253;p9"/>
          <p:cNvPicPr preferRelativeResize="0"/>
          <p:nvPr/>
        </p:nvPicPr>
        <p:blipFill rotWithShape="1">
          <a:blip r:embed="rId4">
            <a:alphaModFix/>
          </a:blip>
          <a:srcRect b="0" l="0" r="0" t="0"/>
          <a:stretch/>
        </p:blipFill>
        <p:spPr>
          <a:xfrm>
            <a:off x="1221511" y="4930794"/>
            <a:ext cx="586638" cy="586638"/>
          </a:xfrm>
          <a:prstGeom prst="rect">
            <a:avLst/>
          </a:prstGeom>
          <a:noFill/>
          <a:ln>
            <a:noFill/>
          </a:ln>
        </p:spPr>
      </p:pic>
      <p:pic>
        <p:nvPicPr>
          <p:cNvPr id="254" name="Google Shape;254;p9"/>
          <p:cNvPicPr preferRelativeResize="0"/>
          <p:nvPr/>
        </p:nvPicPr>
        <p:blipFill rotWithShape="1">
          <a:blip r:embed="rId4">
            <a:alphaModFix/>
          </a:blip>
          <a:srcRect b="0" l="0" r="0" t="0"/>
          <a:stretch/>
        </p:blipFill>
        <p:spPr>
          <a:xfrm>
            <a:off x="7557077" y="2999856"/>
            <a:ext cx="307022" cy="307022"/>
          </a:xfrm>
          <a:prstGeom prst="rect">
            <a:avLst/>
          </a:prstGeom>
          <a:noFill/>
          <a:ln>
            <a:noFill/>
          </a:ln>
        </p:spPr>
      </p:pic>
      <p:pic>
        <p:nvPicPr>
          <p:cNvPr id="255" name="Google Shape;255;p9"/>
          <p:cNvPicPr preferRelativeResize="0"/>
          <p:nvPr/>
        </p:nvPicPr>
        <p:blipFill rotWithShape="1">
          <a:blip r:embed="rId4">
            <a:alphaModFix/>
          </a:blip>
          <a:srcRect b="0" l="0" r="0" t="0"/>
          <a:stretch/>
        </p:blipFill>
        <p:spPr>
          <a:xfrm>
            <a:off x="7263758" y="1331395"/>
            <a:ext cx="586638" cy="586638"/>
          </a:xfrm>
          <a:prstGeom prst="rect">
            <a:avLst/>
          </a:prstGeom>
          <a:noFill/>
          <a:ln>
            <a:noFill/>
          </a:ln>
        </p:spPr>
      </p:pic>
      <p:pic>
        <p:nvPicPr>
          <p:cNvPr id="256" name="Google Shape;256;p9"/>
          <p:cNvPicPr preferRelativeResize="0"/>
          <p:nvPr/>
        </p:nvPicPr>
        <p:blipFill rotWithShape="1">
          <a:blip r:embed="rId5">
            <a:alphaModFix/>
          </a:blip>
          <a:srcRect b="0" l="0" r="49441" t="0"/>
          <a:stretch/>
        </p:blipFill>
        <p:spPr>
          <a:xfrm>
            <a:off x="8310995" y="4469626"/>
            <a:ext cx="833005" cy="1647588"/>
          </a:xfrm>
          <a:prstGeom prst="rect">
            <a:avLst/>
          </a:prstGeom>
          <a:noFill/>
          <a:ln>
            <a:noFill/>
          </a:ln>
        </p:spPr>
      </p:pic>
      <p:pic>
        <p:nvPicPr>
          <p:cNvPr id="257" name="Google Shape;257;p9"/>
          <p:cNvPicPr preferRelativeResize="0"/>
          <p:nvPr/>
        </p:nvPicPr>
        <p:blipFill rotWithShape="1">
          <a:blip r:embed="rId5">
            <a:alphaModFix/>
          </a:blip>
          <a:srcRect b="0" l="50000" r="0" t="0"/>
          <a:stretch/>
        </p:blipFill>
        <p:spPr>
          <a:xfrm>
            <a:off x="-35671" y="270445"/>
            <a:ext cx="823794" cy="1647588"/>
          </a:xfrm>
          <a:prstGeom prst="rect">
            <a:avLst/>
          </a:prstGeom>
          <a:noFill/>
          <a:ln>
            <a:noFill/>
          </a:ln>
        </p:spPr>
      </p:pic>
      <p:pic>
        <p:nvPicPr>
          <p:cNvPr id="258" name="Google Shape;258;p9"/>
          <p:cNvPicPr preferRelativeResize="0"/>
          <p:nvPr/>
        </p:nvPicPr>
        <p:blipFill rotWithShape="1">
          <a:blip r:embed="rId4">
            <a:alphaModFix/>
          </a:blip>
          <a:srcRect b="0" l="0" r="0" t="0"/>
          <a:stretch/>
        </p:blipFill>
        <p:spPr>
          <a:xfrm>
            <a:off x="7306334" y="430357"/>
            <a:ext cx="404254" cy="4042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718f7298ad_0_57"/>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65" name="Google Shape;265;g2718f7298ad_0_57"/>
          <p:cNvSpPr txBox="1"/>
          <p:nvPr/>
        </p:nvSpPr>
        <p:spPr>
          <a:xfrm>
            <a:off x="1933350" y="35377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Diagrama de Clases </a:t>
            </a:r>
            <a:r>
              <a:rPr b="1" lang="es-GT" sz="2400">
                <a:solidFill>
                  <a:srgbClr val="34A3B4"/>
                </a:solidFill>
                <a:latin typeface="Palanquin"/>
                <a:ea typeface="Palanquin"/>
                <a:cs typeface="Palanquin"/>
                <a:sym typeface="Palanquin"/>
              </a:rPr>
              <a:t>información</a:t>
            </a:r>
            <a:r>
              <a:rPr b="1" lang="es-GT" sz="2400">
                <a:solidFill>
                  <a:srgbClr val="34A3B4"/>
                </a:solidFill>
                <a:latin typeface="Palanquin"/>
                <a:ea typeface="Palanquin"/>
                <a:cs typeface="Palanquin"/>
                <a:sym typeface="Palanquin"/>
              </a:rPr>
              <a:t> animales</a:t>
            </a:r>
            <a:endParaRPr/>
          </a:p>
        </p:txBody>
      </p:sp>
      <p:pic>
        <p:nvPicPr>
          <p:cNvPr id="266" name="Google Shape;266;g2718f7298ad_0_57"/>
          <p:cNvPicPr preferRelativeResize="0"/>
          <p:nvPr/>
        </p:nvPicPr>
        <p:blipFill>
          <a:blip r:embed="rId3">
            <a:alphaModFix/>
          </a:blip>
          <a:stretch>
            <a:fillRect/>
          </a:stretch>
        </p:blipFill>
        <p:spPr>
          <a:xfrm>
            <a:off x="1783425" y="967888"/>
            <a:ext cx="5738832" cy="54033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Imagen que contiene transporte, rueda, lavabo&#10;&#10;Descripción generada automáticamente" id="100" name="Google Shape;100;p2"/>
          <p:cNvPicPr preferRelativeResize="0"/>
          <p:nvPr/>
        </p:nvPicPr>
        <p:blipFill rotWithShape="1">
          <a:blip r:embed="rId3">
            <a:alphaModFix/>
          </a:blip>
          <a:srcRect b="0" l="0" r="5245" t="0"/>
          <a:stretch/>
        </p:blipFill>
        <p:spPr>
          <a:xfrm>
            <a:off x="-35671" y="-20680"/>
            <a:ext cx="9170460" cy="6452037"/>
          </a:xfrm>
          <a:prstGeom prst="rect">
            <a:avLst/>
          </a:prstGeom>
          <a:noFill/>
          <a:ln>
            <a:noFill/>
          </a:ln>
        </p:spPr>
      </p:pic>
      <p:sp>
        <p:nvSpPr>
          <p:cNvPr id="101" name="Google Shape;101;p2"/>
          <p:cNvSpPr/>
          <p:nvPr/>
        </p:nvSpPr>
        <p:spPr>
          <a:xfrm>
            <a:off x="-35671" y="2634212"/>
            <a:ext cx="9192901" cy="1174653"/>
          </a:xfrm>
          <a:prstGeom prst="rect">
            <a:avLst/>
          </a:prstGeom>
          <a:solidFill>
            <a:srgbClr val="EBBB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txBox="1"/>
          <p:nvPr/>
        </p:nvSpPr>
        <p:spPr>
          <a:xfrm>
            <a:off x="2319825" y="2752875"/>
            <a:ext cx="5475000" cy="110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GT" sz="6600">
                <a:solidFill>
                  <a:schemeClr val="lt1"/>
                </a:solidFill>
                <a:latin typeface="Palanquin"/>
                <a:ea typeface="Palanquin"/>
                <a:cs typeface="Palanquin"/>
                <a:sym typeface="Palanquin"/>
              </a:rPr>
              <a:t>Base </a:t>
            </a:r>
            <a:r>
              <a:rPr b="1" lang="es-GT" sz="6600">
                <a:solidFill>
                  <a:schemeClr val="lt1"/>
                </a:solidFill>
                <a:latin typeface="Palanquin"/>
                <a:ea typeface="Palanquin"/>
                <a:cs typeface="Palanquin"/>
                <a:sym typeface="Palanquin"/>
              </a:rPr>
              <a:t>teórica</a:t>
            </a:r>
            <a:endParaRPr/>
          </a:p>
        </p:txBody>
      </p:sp>
      <p:sp>
        <p:nvSpPr>
          <p:cNvPr id="103" name="Google Shape;103;p2"/>
          <p:cNvSpPr txBox="1"/>
          <p:nvPr/>
        </p:nvSpPr>
        <p:spPr>
          <a:xfrm>
            <a:off x="1174642" y="6523663"/>
            <a:ext cx="6794716" cy="2432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b="0" i="0" lang="es-GT" sz="1200" u="none" cap="none" strike="noStrike">
                <a:solidFill>
                  <a:srgbClr val="34A3B4"/>
                </a:solidFill>
                <a:latin typeface="Palanquin Light"/>
                <a:ea typeface="Palanquin Light"/>
                <a:cs typeface="Palanquin Light"/>
                <a:sym typeface="Palanquin Light"/>
              </a:rPr>
              <a:t>© Todos los derechos reservados Universidad Rafael Landívar URL</a:t>
            </a:r>
            <a:endParaRPr/>
          </a:p>
        </p:txBody>
      </p:sp>
      <p:pic>
        <p:nvPicPr>
          <p:cNvPr id="104" name="Google Shape;104;p2"/>
          <p:cNvPicPr preferRelativeResize="0"/>
          <p:nvPr/>
        </p:nvPicPr>
        <p:blipFill rotWithShape="1">
          <a:blip r:embed="rId4">
            <a:alphaModFix/>
          </a:blip>
          <a:srcRect b="0" l="0" r="0" t="0"/>
          <a:stretch/>
        </p:blipFill>
        <p:spPr>
          <a:xfrm>
            <a:off x="1696309" y="2629078"/>
            <a:ext cx="515756" cy="491846"/>
          </a:xfrm>
          <a:prstGeom prst="rect">
            <a:avLst/>
          </a:prstGeom>
          <a:noFill/>
          <a:ln>
            <a:noFill/>
          </a:ln>
        </p:spPr>
      </p:pic>
      <p:pic>
        <p:nvPicPr>
          <p:cNvPr id="105" name="Google Shape;105;p2"/>
          <p:cNvPicPr preferRelativeResize="0"/>
          <p:nvPr/>
        </p:nvPicPr>
        <p:blipFill rotWithShape="1">
          <a:blip r:embed="rId4">
            <a:alphaModFix/>
          </a:blip>
          <a:srcRect b="0" l="0" r="0" t="0"/>
          <a:stretch/>
        </p:blipFill>
        <p:spPr>
          <a:xfrm>
            <a:off x="2526982" y="1674495"/>
            <a:ext cx="749761" cy="715003"/>
          </a:xfrm>
          <a:prstGeom prst="rect">
            <a:avLst/>
          </a:prstGeom>
          <a:noFill/>
          <a:ln>
            <a:noFill/>
          </a:ln>
        </p:spPr>
      </p:pic>
      <p:pic>
        <p:nvPicPr>
          <p:cNvPr id="106" name="Google Shape;106;p2"/>
          <p:cNvPicPr preferRelativeResize="0"/>
          <p:nvPr/>
        </p:nvPicPr>
        <p:blipFill rotWithShape="1">
          <a:blip r:embed="rId4">
            <a:alphaModFix/>
          </a:blip>
          <a:srcRect b="0" l="0" r="0" t="0"/>
          <a:stretch/>
        </p:blipFill>
        <p:spPr>
          <a:xfrm>
            <a:off x="6291679" y="4021602"/>
            <a:ext cx="749761" cy="715003"/>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6861446" y="3332108"/>
            <a:ext cx="449745" cy="428895"/>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a:off x="2464908" y="4215775"/>
            <a:ext cx="342535" cy="326655"/>
          </a:xfrm>
          <a:prstGeom prst="rect">
            <a:avLst/>
          </a:prstGeom>
          <a:noFill/>
          <a:ln>
            <a:noFill/>
          </a:ln>
        </p:spPr>
      </p:pic>
      <p:pic>
        <p:nvPicPr>
          <p:cNvPr id="109" name="Google Shape;109;p2"/>
          <p:cNvPicPr preferRelativeResize="0"/>
          <p:nvPr/>
        </p:nvPicPr>
        <p:blipFill rotWithShape="1">
          <a:blip r:embed="rId4">
            <a:alphaModFix/>
          </a:blip>
          <a:srcRect b="0" l="0" r="0" t="0"/>
          <a:stretch/>
        </p:blipFill>
        <p:spPr>
          <a:xfrm>
            <a:off x="5839396" y="2115985"/>
            <a:ext cx="342535" cy="326655"/>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329210" y="5493966"/>
            <a:ext cx="1524000" cy="447675"/>
          </a:xfrm>
          <a:prstGeom prst="rect">
            <a:avLst/>
          </a:prstGeom>
          <a:noFill/>
          <a:ln>
            <a:noFill/>
          </a:ln>
        </p:spPr>
      </p:pic>
      <p:pic>
        <p:nvPicPr>
          <p:cNvPr id="111" name="Google Shape;111;p2"/>
          <p:cNvPicPr preferRelativeResize="0"/>
          <p:nvPr/>
        </p:nvPicPr>
        <p:blipFill rotWithShape="1">
          <a:blip r:embed="rId5">
            <a:alphaModFix/>
          </a:blip>
          <a:srcRect b="0" l="0" r="0" t="0"/>
          <a:stretch/>
        </p:blipFill>
        <p:spPr>
          <a:xfrm>
            <a:off x="6056024" y="870112"/>
            <a:ext cx="1524000" cy="447675"/>
          </a:xfrm>
          <a:prstGeom prst="rect">
            <a:avLst/>
          </a:prstGeom>
          <a:noFill/>
          <a:ln>
            <a:noFill/>
          </a:ln>
        </p:spPr>
      </p:pic>
      <p:pic>
        <p:nvPicPr>
          <p:cNvPr id="112" name="Google Shape;112;p2"/>
          <p:cNvPicPr preferRelativeResize="0"/>
          <p:nvPr/>
        </p:nvPicPr>
        <p:blipFill rotWithShape="1">
          <a:blip r:embed="rId5">
            <a:alphaModFix/>
          </a:blip>
          <a:srcRect b="0" l="50000" r="0" t="0"/>
          <a:stretch/>
        </p:blipFill>
        <p:spPr>
          <a:xfrm>
            <a:off x="-58112" y="327990"/>
            <a:ext cx="1208214" cy="709826"/>
          </a:xfrm>
          <a:prstGeom prst="rect">
            <a:avLst/>
          </a:prstGeom>
          <a:noFill/>
          <a:ln>
            <a:noFill/>
          </a:ln>
        </p:spPr>
      </p:pic>
      <p:pic>
        <p:nvPicPr>
          <p:cNvPr id="113" name="Google Shape;113;p2"/>
          <p:cNvPicPr preferRelativeResize="0"/>
          <p:nvPr/>
        </p:nvPicPr>
        <p:blipFill rotWithShape="1">
          <a:blip r:embed="rId5">
            <a:alphaModFix/>
          </a:blip>
          <a:srcRect b="0" l="0" r="46502" t="0"/>
          <a:stretch/>
        </p:blipFill>
        <p:spPr>
          <a:xfrm>
            <a:off x="7794738" y="5434011"/>
            <a:ext cx="1340051" cy="7358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718f7298ad_0_65"/>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73" name="Google Shape;273;g2718f7298ad_0_65"/>
          <p:cNvSpPr txBox="1"/>
          <p:nvPr/>
        </p:nvSpPr>
        <p:spPr>
          <a:xfrm>
            <a:off x="1933350" y="35377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Clases</a:t>
            </a:r>
            <a:endParaRPr/>
          </a:p>
        </p:txBody>
      </p:sp>
      <p:sp>
        <p:nvSpPr>
          <p:cNvPr id="274" name="Google Shape;274;g2718f7298ad_0_65"/>
          <p:cNvSpPr txBox="1"/>
          <p:nvPr/>
        </p:nvSpPr>
        <p:spPr>
          <a:xfrm>
            <a:off x="376100" y="906250"/>
            <a:ext cx="7923900" cy="615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GT" sz="1100">
                <a:solidFill>
                  <a:schemeClr val="dk1"/>
                </a:solidFill>
              </a:rPr>
              <a:t>Customer (Cliente)</a:t>
            </a:r>
            <a:r>
              <a:rPr lang="es-GT"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GT" sz="1100">
                <a:solidFill>
                  <a:schemeClr val="dk1"/>
                </a:solidFill>
              </a:rPr>
              <a:t>Atributos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name</a:t>
            </a:r>
            <a:r>
              <a:rPr lang="es-GT" sz="1100">
                <a:solidFill>
                  <a:schemeClr val="dk1"/>
                </a:solidFill>
              </a:rPr>
              <a:t> (nombre)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address</a:t>
            </a:r>
            <a:r>
              <a:rPr lang="es-GT" sz="1100">
                <a:solidFill>
                  <a:schemeClr val="dk1"/>
                </a:solidFill>
              </a:rPr>
              <a:t> (dirección)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dob</a:t>
            </a:r>
            <a:r>
              <a:rPr lang="es-GT" sz="1100">
                <a:solidFill>
                  <a:schemeClr val="dk1"/>
                </a:solidFill>
              </a:rPr>
              <a:t> (fecha de nacimiento)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card number</a:t>
            </a:r>
            <a:r>
              <a:rPr lang="es-GT" sz="1100">
                <a:solidFill>
                  <a:schemeClr val="dk1"/>
                </a:solidFill>
              </a:rPr>
              <a:t> (número de tarjeta)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pin</a:t>
            </a:r>
            <a:r>
              <a:rPr lang="es-GT" sz="1100">
                <a:solidFill>
                  <a:schemeClr val="dk1"/>
                </a:solidFill>
              </a:rPr>
              <a:t> (PIN)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Métodos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verifyPassword()</a:t>
            </a:r>
            <a:r>
              <a:rPr lang="es-GT" sz="1100">
                <a:solidFill>
                  <a:schemeClr val="dk1"/>
                </a:solidFill>
              </a:rPr>
              <a:t> (verificar contraseña)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Relaciones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Un cliente (Customer) tiene una relación uno a muchos (1..*) con la clase Account (Cuenta). Esto significa que un cliente puede tener una o más cuentas.</a:t>
            </a:r>
            <a:endParaRPr sz="1100">
              <a:solidFill>
                <a:schemeClr val="dk1"/>
              </a:solidFill>
            </a:endParaRPr>
          </a:p>
          <a:p>
            <a:pPr indent="0" lvl="0" marL="0" rtl="0" algn="l">
              <a:lnSpc>
                <a:spcPct val="115000"/>
              </a:lnSpc>
              <a:spcBef>
                <a:spcPts val="1200"/>
              </a:spcBef>
              <a:spcAft>
                <a:spcPts val="0"/>
              </a:spcAft>
              <a:buNone/>
            </a:pPr>
            <a:r>
              <a:rPr b="1" lang="es-GT" sz="1100">
                <a:solidFill>
                  <a:schemeClr val="dk1"/>
                </a:solidFill>
              </a:rPr>
              <a:t>Account (Cuenta)</a:t>
            </a:r>
            <a:r>
              <a:rPr lang="es-GT"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GT" sz="1100">
                <a:solidFill>
                  <a:schemeClr val="dk1"/>
                </a:solidFill>
              </a:rPr>
              <a:t>Atributos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number</a:t>
            </a:r>
            <a:r>
              <a:rPr lang="es-GT" sz="1100">
                <a:solidFill>
                  <a:schemeClr val="dk1"/>
                </a:solidFill>
              </a:rPr>
              <a:t> (número de cuenta)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balance</a:t>
            </a:r>
            <a:r>
              <a:rPr lang="es-GT" sz="1100">
                <a:solidFill>
                  <a:schemeClr val="dk1"/>
                </a:solidFill>
              </a:rPr>
              <a:t> (saldo)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Métodos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deposit()</a:t>
            </a:r>
            <a:r>
              <a:rPr lang="es-GT" sz="1100">
                <a:solidFill>
                  <a:schemeClr val="dk1"/>
                </a:solidFill>
              </a:rPr>
              <a:t> (depositar)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withdraw()</a:t>
            </a:r>
            <a:r>
              <a:rPr lang="es-GT" sz="1100">
                <a:solidFill>
                  <a:schemeClr val="dk1"/>
                </a:solidFill>
              </a:rPr>
              <a:t> (retirar)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Relaciones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Una cuenta (Account) puede estar asociada a múltiples transacciones de cajero automático (ATM Transactions).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La cuenta se relaciona con la clase Bank (Banco) en una relación muchos a uno (*..1), indicando que muchas cuentas pueden pertenecer a un solo banco.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La clase Account es una clase base de la cual derivan las clases Checking Account (Cuenta corriente) y Saving Account (Cuenta de ahorros).</a:t>
            </a:r>
            <a:endParaRPr sz="1100">
              <a:solidFill>
                <a:schemeClr val="dk1"/>
              </a:solidFill>
            </a:endParaRPr>
          </a:p>
          <a:p>
            <a:pPr indent="0" lvl="0" marL="0" rtl="0" algn="l">
              <a:spcBef>
                <a:spcPts val="1200"/>
              </a:spcBef>
              <a:spcAft>
                <a:spcPts val="0"/>
              </a:spcAft>
              <a:buNone/>
            </a:pPr>
            <a:r>
              <a:t/>
            </a:r>
            <a:endParaRPr b="1"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718f7298ad_0_225"/>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81" name="Google Shape;281;g2718f7298ad_0_225"/>
          <p:cNvSpPr txBox="1"/>
          <p:nvPr/>
        </p:nvSpPr>
        <p:spPr>
          <a:xfrm>
            <a:off x="388975" y="713575"/>
            <a:ext cx="7923900" cy="599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GT" sz="1100">
                <a:solidFill>
                  <a:schemeClr val="dk1"/>
                </a:solidFill>
              </a:rPr>
              <a:t>ATM (Cajero automático)</a:t>
            </a:r>
            <a:r>
              <a:rPr lang="es-GT"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GT" sz="1100">
                <a:solidFill>
                  <a:schemeClr val="dk1"/>
                </a:solidFill>
              </a:rPr>
              <a:t>Atributos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location</a:t>
            </a:r>
            <a:r>
              <a:rPr lang="es-GT" sz="1100">
                <a:solidFill>
                  <a:schemeClr val="dk1"/>
                </a:solidFill>
              </a:rPr>
              <a:t> (ubicación)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managedby</a:t>
            </a:r>
            <a:r>
              <a:rPr lang="es-GT" sz="1100">
                <a:solidFill>
                  <a:schemeClr val="dk1"/>
                </a:solidFill>
              </a:rPr>
              <a:t> (gestionado por)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Métodos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withdraw()</a:t>
            </a:r>
            <a:r>
              <a:rPr lang="es-GT" sz="1100">
                <a:solidFill>
                  <a:schemeClr val="dk1"/>
                </a:solidFill>
              </a:rPr>
              <a:t> (retirar)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deposit()</a:t>
            </a:r>
            <a:r>
              <a:rPr lang="es-GT" sz="1100">
                <a:solidFill>
                  <a:schemeClr val="dk1"/>
                </a:solidFill>
              </a:rPr>
              <a:t> (depositar)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checkBalance()</a:t>
            </a:r>
            <a:r>
              <a:rPr lang="es-GT" sz="1100">
                <a:solidFill>
                  <a:schemeClr val="dk1"/>
                </a:solidFill>
              </a:rPr>
              <a:t> (consultar saldo)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Relaciones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Un cajero automático está asociado a un banco (relación de muchos a uno) y puede procesar múltiples transacciones (ATM Transactions).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lnSpc>
                <a:spcPct val="115000"/>
              </a:lnSpc>
              <a:spcBef>
                <a:spcPts val="1200"/>
              </a:spcBef>
              <a:spcAft>
                <a:spcPts val="0"/>
              </a:spcAft>
              <a:buNone/>
            </a:pPr>
            <a:r>
              <a:rPr b="1" lang="es-GT" sz="1100">
                <a:solidFill>
                  <a:schemeClr val="dk1"/>
                </a:solidFill>
              </a:rPr>
              <a:t>ATM Transactions (Transacciones de cajero automático)</a:t>
            </a:r>
            <a:r>
              <a:rPr lang="es-GT"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GT" sz="1100">
                <a:solidFill>
                  <a:schemeClr val="dk1"/>
                </a:solidFill>
              </a:rPr>
              <a:t>Atributos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transaction id</a:t>
            </a:r>
            <a:r>
              <a:rPr lang="es-GT" sz="1100">
                <a:solidFill>
                  <a:schemeClr val="dk1"/>
                </a:solidFill>
              </a:rPr>
              <a:t> (ID de transacción)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date</a:t>
            </a:r>
            <a:r>
              <a:rPr lang="es-GT" sz="1100">
                <a:solidFill>
                  <a:schemeClr val="dk1"/>
                </a:solidFill>
              </a:rPr>
              <a:t> (fecha)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type</a:t>
            </a:r>
            <a:r>
              <a:rPr lang="es-GT" sz="1100">
                <a:solidFill>
                  <a:schemeClr val="dk1"/>
                </a:solidFill>
              </a:rPr>
              <a:t> (tipo)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amount</a:t>
            </a:r>
            <a:r>
              <a:rPr lang="es-GT" sz="1100">
                <a:solidFill>
                  <a:schemeClr val="dk1"/>
                </a:solidFill>
              </a:rPr>
              <a:t> (monto)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post balance</a:t>
            </a:r>
            <a:r>
              <a:rPr lang="es-GT" sz="1100">
                <a:solidFill>
                  <a:schemeClr val="dk1"/>
                </a:solidFill>
              </a:rPr>
              <a:t> (saldo después de la transacción)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Métodos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rgbClr val="188038"/>
                </a:solidFill>
                <a:latin typeface="Roboto Mono"/>
                <a:ea typeface="Roboto Mono"/>
                <a:cs typeface="Roboto Mono"/>
                <a:sym typeface="Roboto Mono"/>
              </a:rPr>
              <a:t>modifies()</a:t>
            </a:r>
            <a:r>
              <a:rPr lang="es-GT" sz="1100">
                <a:solidFill>
                  <a:schemeClr val="dk1"/>
                </a:solidFill>
              </a:rPr>
              <a:t> (modifica)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GT" sz="1100">
                <a:solidFill>
                  <a:schemeClr val="dk1"/>
                </a:solidFill>
              </a:rPr>
              <a:t>Relaciones</a:t>
            </a:r>
            <a:r>
              <a:rPr lang="es-GT"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GT" sz="1100">
                <a:solidFill>
                  <a:schemeClr val="dk1"/>
                </a:solidFill>
              </a:rPr>
              <a:t>Cada transacción de cajero automático modifica una cuenta específica, indicando una relación de muchos a uno (*..1) con la clase Account.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718f7298ad_0_234"/>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88" name="Google Shape;288;g2718f7298ad_0_234"/>
          <p:cNvSpPr txBox="1"/>
          <p:nvPr/>
        </p:nvSpPr>
        <p:spPr>
          <a:xfrm>
            <a:off x="453150" y="867700"/>
            <a:ext cx="7923900" cy="61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GT">
                <a:solidFill>
                  <a:schemeClr val="dk1"/>
                </a:solidFill>
              </a:rPr>
              <a:t>Checking Account (Cuenta corriente)</a:t>
            </a:r>
            <a:r>
              <a:rPr lang="es-GT">
                <a:solidFill>
                  <a:schemeClr val="dk1"/>
                </a:solidFill>
              </a:rPr>
              <a:t>:</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s-GT">
                <a:solidFill>
                  <a:schemeClr val="dk1"/>
                </a:solidFill>
              </a:rPr>
              <a:t>Esta clase hereda de la clase Account.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s-GT">
                <a:solidFill>
                  <a:schemeClr val="dk1"/>
                </a:solidFill>
              </a:rPr>
              <a:t>Atributos/Métodos</a:t>
            </a:r>
            <a:r>
              <a:rPr lang="es-GT">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chemeClr val="dk1"/>
                </a:solidFill>
              </a:rPr>
              <a:t>Incluye funcionalidades adicionales específicas de una cuenta corriente.</a:t>
            </a:r>
            <a:endParaRPr>
              <a:solidFill>
                <a:schemeClr val="dk1"/>
              </a:solidFill>
            </a:endParaRPr>
          </a:p>
          <a:p>
            <a:pPr indent="0" lvl="0" marL="0" rtl="0" algn="l">
              <a:lnSpc>
                <a:spcPct val="115000"/>
              </a:lnSpc>
              <a:spcBef>
                <a:spcPts val="1200"/>
              </a:spcBef>
              <a:spcAft>
                <a:spcPts val="0"/>
              </a:spcAft>
              <a:buNone/>
            </a:pPr>
            <a:r>
              <a:rPr b="1" lang="es-GT">
                <a:solidFill>
                  <a:schemeClr val="dk1"/>
                </a:solidFill>
              </a:rPr>
              <a:t>Saving Account (Cuenta de ahorros)</a:t>
            </a:r>
            <a:r>
              <a:rPr lang="es-GT">
                <a:solidFill>
                  <a:schemeClr val="dk1"/>
                </a:solidFill>
              </a:rPr>
              <a:t>:</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s-GT">
                <a:solidFill>
                  <a:schemeClr val="dk1"/>
                </a:solidFill>
              </a:rPr>
              <a:t>Esta clase también hereda de la clase Account.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s-GT">
                <a:solidFill>
                  <a:schemeClr val="dk1"/>
                </a:solidFill>
              </a:rPr>
              <a:t>Atributos/Métodos</a:t>
            </a:r>
            <a:r>
              <a:rPr lang="es-GT">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chemeClr val="dk1"/>
                </a:solidFill>
              </a:rPr>
              <a:t>Incluye funcionalidades adicionales específicas de una cuenta de ahorros.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t/>
            </a:r>
            <a:endParaRPr>
              <a:solidFill>
                <a:schemeClr val="dk1"/>
              </a:solidFill>
            </a:endParaRPr>
          </a:p>
          <a:p>
            <a:pPr indent="0" lvl="0" marL="0" rtl="0" algn="l">
              <a:lnSpc>
                <a:spcPct val="115000"/>
              </a:lnSpc>
              <a:spcBef>
                <a:spcPts val="1200"/>
              </a:spcBef>
              <a:spcAft>
                <a:spcPts val="0"/>
              </a:spcAft>
              <a:buNone/>
            </a:pPr>
            <a:r>
              <a:rPr b="1" lang="es-GT">
                <a:solidFill>
                  <a:schemeClr val="dk1"/>
                </a:solidFill>
              </a:rPr>
              <a:t>Bank (Banco)</a:t>
            </a:r>
            <a:r>
              <a:rPr lang="es-GT">
                <a:solidFill>
                  <a:schemeClr val="dk1"/>
                </a:solidFill>
              </a:rPr>
              <a:t>:</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s-GT">
                <a:solidFill>
                  <a:schemeClr val="dk1"/>
                </a:solidFill>
              </a:rPr>
              <a:t>Atributos</a:t>
            </a:r>
            <a:r>
              <a:rPr lang="es-GT">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rgbClr val="188038"/>
                </a:solidFill>
                <a:latin typeface="Roboto Mono"/>
                <a:ea typeface="Roboto Mono"/>
                <a:cs typeface="Roboto Mono"/>
                <a:sym typeface="Roboto Mono"/>
              </a:rPr>
              <a:t>code</a:t>
            </a:r>
            <a:r>
              <a:rPr lang="es-GT">
                <a:solidFill>
                  <a:schemeClr val="dk1"/>
                </a:solidFill>
              </a:rPr>
              <a:t> (código)</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rgbClr val="188038"/>
                </a:solidFill>
                <a:latin typeface="Roboto Mono"/>
                <a:ea typeface="Roboto Mono"/>
                <a:cs typeface="Roboto Mono"/>
                <a:sym typeface="Roboto Mono"/>
              </a:rPr>
              <a:t>address</a:t>
            </a:r>
            <a:r>
              <a:rPr lang="es-GT">
                <a:solidFill>
                  <a:schemeClr val="dk1"/>
                </a:solidFill>
              </a:rPr>
              <a:t> (dirección)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s-GT">
                <a:solidFill>
                  <a:schemeClr val="dk1"/>
                </a:solidFill>
              </a:rPr>
              <a:t>Métodos</a:t>
            </a:r>
            <a:r>
              <a:rPr lang="es-GT">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rgbClr val="188038"/>
                </a:solidFill>
                <a:latin typeface="Roboto Mono"/>
                <a:ea typeface="Roboto Mono"/>
                <a:cs typeface="Roboto Mono"/>
                <a:sym typeface="Roboto Mono"/>
              </a:rPr>
              <a:t>getAccounts()</a:t>
            </a:r>
            <a:r>
              <a:rPr lang="es-GT">
                <a:solidFill>
                  <a:schemeClr val="dk1"/>
                </a:solidFill>
              </a:rPr>
              <a:t> (obtener cuentas)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s-GT">
                <a:solidFill>
                  <a:schemeClr val="dk1"/>
                </a:solidFill>
              </a:rPr>
              <a:t>Relaciones</a:t>
            </a:r>
            <a:r>
              <a:rPr lang="es-GT">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GT">
                <a:solidFill>
                  <a:schemeClr val="dk1"/>
                </a:solidFill>
              </a:rPr>
              <a:t>Un banco puede tener múltiples cuentas, lo que se representa con la relación de uno a muchos (1..*).</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718f7298ad_0_24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295" name="Google Shape;295;g2718f7298ad_0_243"/>
          <p:cNvSpPr txBox="1"/>
          <p:nvPr/>
        </p:nvSpPr>
        <p:spPr>
          <a:xfrm>
            <a:off x="440300" y="495275"/>
            <a:ext cx="7923900" cy="32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GT" sz="1300">
                <a:solidFill>
                  <a:schemeClr val="dk1"/>
                </a:solidFill>
              </a:rPr>
              <a:t>Atributo privado:</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Clr>
                <a:schemeClr val="dk1"/>
              </a:buClr>
              <a:buSzPts val="1100"/>
              <a:buFont typeface="Arial"/>
              <a:buNone/>
            </a:pPr>
            <a:r>
              <a:rPr b="1" lang="es-GT" sz="1300">
                <a:solidFill>
                  <a:schemeClr val="dk1"/>
                </a:solidFill>
              </a:rPr>
              <a:t>Acceso</a:t>
            </a:r>
            <a:r>
              <a:rPr lang="es-GT" sz="1300">
                <a:solidFill>
                  <a:schemeClr val="dk1"/>
                </a:solidFill>
              </a:rPr>
              <a:t>: Los atributos marcados como </a:t>
            </a:r>
            <a:r>
              <a:rPr lang="es-GT" sz="1300">
                <a:solidFill>
                  <a:srgbClr val="188038"/>
                </a:solidFill>
                <a:latin typeface="Roboto Mono"/>
                <a:ea typeface="Roboto Mono"/>
                <a:cs typeface="Roboto Mono"/>
                <a:sym typeface="Roboto Mono"/>
              </a:rPr>
              <a:t>private</a:t>
            </a:r>
            <a:r>
              <a:rPr lang="es-GT" sz="1300">
                <a:solidFill>
                  <a:schemeClr val="dk1"/>
                </a:solidFill>
              </a:rPr>
              <a:t> solo son accesibles dentro de la misma clase donde se han definido.</a:t>
            </a:r>
            <a:endParaRPr sz="1300">
              <a:solidFill>
                <a:schemeClr val="dk1"/>
              </a:solidFill>
            </a:endParaRPr>
          </a:p>
          <a:p>
            <a:pPr indent="0" lvl="0" marL="0" rtl="0" algn="l">
              <a:spcBef>
                <a:spcPts val="0"/>
              </a:spcBef>
              <a:spcAft>
                <a:spcPts val="0"/>
              </a:spcAft>
              <a:buClr>
                <a:schemeClr val="dk1"/>
              </a:buClr>
              <a:buSzPts val="1100"/>
              <a:buFont typeface="Arial"/>
              <a:buNone/>
            </a:pPr>
            <a:r>
              <a:rPr b="1" lang="es-GT" sz="1300">
                <a:solidFill>
                  <a:schemeClr val="dk1"/>
                </a:solidFill>
              </a:rPr>
              <a:t>Uso</a:t>
            </a:r>
            <a:r>
              <a:rPr lang="es-GT" sz="1300">
                <a:solidFill>
                  <a:schemeClr val="dk1"/>
                </a:solidFill>
              </a:rPr>
              <a:t>: Se utiliza para encapsular los datos, asegurando que solo los métodos dentro de la misma clase puedan acceder o modificar estos atributos.</a:t>
            </a:r>
            <a:endParaRPr sz="13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s-GT" sz="1300">
                <a:solidFill>
                  <a:schemeClr val="dk1"/>
                </a:solidFill>
              </a:rPr>
              <a:t>Atributo protegido:</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s-GT" sz="1300">
                <a:solidFill>
                  <a:schemeClr val="dk1"/>
                </a:solidFill>
              </a:rPr>
              <a:t>Acceso</a:t>
            </a:r>
            <a:r>
              <a:rPr lang="es-GT" sz="1300">
                <a:solidFill>
                  <a:schemeClr val="dk1"/>
                </a:solidFill>
              </a:rPr>
              <a:t>: Los atributos marcados como </a:t>
            </a:r>
            <a:r>
              <a:rPr lang="es-GT" sz="1300">
                <a:solidFill>
                  <a:srgbClr val="188038"/>
                </a:solidFill>
                <a:latin typeface="Roboto Mono"/>
                <a:ea typeface="Roboto Mono"/>
                <a:cs typeface="Roboto Mono"/>
                <a:sym typeface="Roboto Mono"/>
              </a:rPr>
              <a:t>protected</a:t>
            </a:r>
            <a:r>
              <a:rPr lang="es-GT" sz="1300">
                <a:solidFill>
                  <a:schemeClr val="dk1"/>
                </a:solidFill>
              </a:rPr>
              <a:t> son accesibles dentro de la misma clase y también en cualquier clase derivada (subclase).</a:t>
            </a:r>
            <a:endParaRPr sz="1300">
              <a:solidFill>
                <a:schemeClr val="dk1"/>
              </a:solidFill>
            </a:endParaRPr>
          </a:p>
          <a:p>
            <a:pPr indent="0" lvl="0" marL="0" rtl="0" algn="l">
              <a:spcBef>
                <a:spcPts val="0"/>
              </a:spcBef>
              <a:spcAft>
                <a:spcPts val="0"/>
              </a:spcAft>
              <a:buNone/>
            </a:pPr>
            <a:r>
              <a:rPr b="1" lang="es-GT" sz="1300">
                <a:solidFill>
                  <a:schemeClr val="dk1"/>
                </a:solidFill>
              </a:rPr>
              <a:t>Uso</a:t>
            </a:r>
            <a:r>
              <a:rPr lang="es-GT" sz="1300">
                <a:solidFill>
                  <a:schemeClr val="dk1"/>
                </a:solidFill>
              </a:rPr>
              <a:t>: Se utiliza cuando se quiere permitir que las subclases accedan y modifiquen estos atributos, pero no se desea que sean accesibles desde fuera de la jerarquía de herencia.</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Imagen que contiene transporte, rueda&#10;&#10;Descripción generada automáticamente" id="300" name="Google Shape;300;p25"/>
          <p:cNvPicPr preferRelativeResize="0"/>
          <p:nvPr/>
        </p:nvPicPr>
        <p:blipFill rotWithShape="1">
          <a:blip r:embed="rId3">
            <a:alphaModFix/>
          </a:blip>
          <a:srcRect b="0" l="6396" r="0" t="0"/>
          <a:stretch/>
        </p:blipFill>
        <p:spPr>
          <a:xfrm>
            <a:off x="0" y="0"/>
            <a:ext cx="9144000" cy="6512634"/>
          </a:xfrm>
          <a:prstGeom prst="rect">
            <a:avLst/>
          </a:prstGeom>
          <a:noFill/>
          <a:ln>
            <a:noFill/>
          </a:ln>
        </p:spPr>
      </p:pic>
      <p:pic>
        <p:nvPicPr>
          <p:cNvPr descr="Imagen que contiene Texto&#10;&#10;Descripción generada automáticamente" id="301" name="Google Shape;301;p25"/>
          <p:cNvPicPr preferRelativeResize="0"/>
          <p:nvPr/>
        </p:nvPicPr>
        <p:blipFill rotWithShape="1">
          <a:blip r:embed="rId4">
            <a:alphaModFix/>
          </a:blip>
          <a:srcRect b="0" l="0" r="0" t="0"/>
          <a:stretch/>
        </p:blipFill>
        <p:spPr>
          <a:xfrm>
            <a:off x="3035840" y="2835018"/>
            <a:ext cx="3072320" cy="1187963"/>
          </a:xfrm>
          <a:prstGeom prst="rect">
            <a:avLst/>
          </a:prstGeom>
          <a:noFill/>
          <a:ln>
            <a:noFill/>
          </a:ln>
        </p:spPr>
      </p:pic>
      <p:sp>
        <p:nvSpPr>
          <p:cNvPr id="302" name="Google Shape;302;p25"/>
          <p:cNvSpPr txBox="1"/>
          <p:nvPr/>
        </p:nvSpPr>
        <p:spPr>
          <a:xfrm>
            <a:off x="1174642" y="6523663"/>
            <a:ext cx="6794716" cy="24328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20" name="Google Shape;120;p5"/>
          <p:cNvSpPr txBox="1"/>
          <p:nvPr/>
        </p:nvSpPr>
        <p:spPr>
          <a:xfrm>
            <a:off x="2848331" y="430825"/>
            <a:ext cx="4052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Diagrama de Clases</a:t>
            </a:r>
            <a:endParaRPr/>
          </a:p>
        </p:txBody>
      </p:sp>
      <p:sp>
        <p:nvSpPr>
          <p:cNvPr id="121" name="Google Shape;121;p5"/>
          <p:cNvSpPr txBox="1"/>
          <p:nvPr/>
        </p:nvSpPr>
        <p:spPr>
          <a:xfrm>
            <a:off x="898500" y="1198001"/>
            <a:ext cx="7350300" cy="294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GT" sz="1600">
                <a:solidFill>
                  <a:schemeClr val="dk1"/>
                </a:solidFill>
              </a:rPr>
              <a:t>El </a:t>
            </a:r>
            <a:r>
              <a:rPr b="1" lang="es-GT" sz="1600">
                <a:solidFill>
                  <a:schemeClr val="dk1"/>
                </a:solidFill>
              </a:rPr>
              <a:t>diagrama de clases</a:t>
            </a:r>
            <a:r>
              <a:rPr lang="es-GT" sz="1600">
                <a:solidFill>
                  <a:schemeClr val="dk1"/>
                </a:solidFill>
              </a:rPr>
              <a:t> es uno de los diagramas incluidos en UML 2.5 clasificado dentro de los diagramas de estructura y, como tal, se utiliza para representar los elementos que componen un sistema de información desde un punto de vista estático.</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GT" sz="1500">
                <a:solidFill>
                  <a:schemeClr val="dk1"/>
                </a:solidFill>
              </a:rPr>
              <a:t>El diagrama de clases es un </a:t>
            </a:r>
            <a:r>
              <a:rPr b="1" lang="es-GT" sz="1500">
                <a:solidFill>
                  <a:schemeClr val="dk1"/>
                </a:solidFill>
              </a:rPr>
              <a:t>diagrama puramente orientado al modelo de programación orientado a objetos</a:t>
            </a:r>
            <a:r>
              <a:rPr lang="es-GT" sz="1500">
                <a:solidFill>
                  <a:schemeClr val="dk1"/>
                </a:solidFill>
              </a:rPr>
              <a:t>, ya que define las clases que se utilizarán cuando se pase a la fase de construcción y la manera en que se relacionan las mismas. Se podría equiparar, salvando las distancias, al famoso diagrama de modelo Entidad-Relación (E/R), no recogido en UML, tiene una utilidad similar: la representación de datos y su interacción. Ambos diagramas muestran el modelo lógico de los datos de un sistema.</a:t>
            </a:r>
            <a:endParaRPr sz="2000">
              <a:solidFill>
                <a:schemeClr val="dk1"/>
              </a:solidFill>
            </a:endParaRPr>
          </a:p>
        </p:txBody>
      </p:sp>
      <p:pic>
        <p:nvPicPr>
          <p:cNvPr id="122" name="Google Shape;122;p5"/>
          <p:cNvPicPr preferRelativeResize="0"/>
          <p:nvPr/>
        </p:nvPicPr>
        <p:blipFill>
          <a:blip r:embed="rId3">
            <a:alphaModFix/>
          </a:blip>
          <a:stretch>
            <a:fillRect/>
          </a:stretch>
        </p:blipFill>
        <p:spPr>
          <a:xfrm>
            <a:off x="1077100" y="4379952"/>
            <a:ext cx="7350301" cy="1952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18f71b128_0_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29" name="Google Shape;129;g2718f71b128_0_3"/>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Elementos de un Diagrama de Clases</a:t>
            </a:r>
            <a:endParaRPr/>
          </a:p>
        </p:txBody>
      </p:sp>
      <p:sp>
        <p:nvSpPr>
          <p:cNvPr id="130" name="Google Shape;130;g2718f71b128_0_3"/>
          <p:cNvSpPr txBox="1"/>
          <p:nvPr/>
        </p:nvSpPr>
        <p:spPr>
          <a:xfrm>
            <a:off x="898500" y="1198001"/>
            <a:ext cx="7350300" cy="5293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s-GT" sz="1700">
                <a:solidFill>
                  <a:schemeClr val="dk1"/>
                </a:solidFill>
              </a:rPr>
              <a:t>Clases</a:t>
            </a:r>
            <a:endParaRPr b="1" sz="1700">
              <a:solidFill>
                <a:schemeClr val="dk1"/>
              </a:solidFill>
            </a:endParaRPr>
          </a:p>
          <a:p>
            <a:pPr indent="0" lvl="0" marL="0" marR="0" rtl="0" algn="l">
              <a:spcBef>
                <a:spcPts val="400"/>
              </a:spcBef>
              <a:spcAft>
                <a:spcPts val="0"/>
              </a:spcAft>
              <a:buNone/>
            </a:pPr>
            <a:r>
              <a:rPr lang="es-GT" sz="1500">
                <a:solidFill>
                  <a:schemeClr val="dk1"/>
                </a:solidFill>
              </a:rPr>
              <a:t>Las clases son el elemento principal del diagrama y representa, como su nombre indica, una clase dentro del paradigma de la orientación a objetos. Este tipo de elementos normalmente se utilizan para representar conceptos o entidades del «negocio». Una clase define un </a:t>
            </a:r>
            <a:r>
              <a:rPr b="1" lang="es-GT" sz="1500">
                <a:solidFill>
                  <a:schemeClr val="dk1"/>
                </a:solidFill>
              </a:rPr>
              <a:t>grupo de objetos</a:t>
            </a:r>
            <a:r>
              <a:rPr lang="es-GT" sz="1500">
                <a:solidFill>
                  <a:schemeClr val="dk1"/>
                </a:solidFill>
              </a:rPr>
              <a:t> que comparten características, condiciones y significado.</a:t>
            </a:r>
            <a:endParaRPr sz="20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s-GT" sz="1100">
                <a:solidFill>
                  <a:schemeClr val="dk1"/>
                </a:solidFill>
              </a:rPr>
              <a:t>Para representar la clase con estos elementos se utiliza una caja que es dividida en </a:t>
            </a:r>
            <a:r>
              <a:rPr lang="es-GT" sz="1100">
                <a:solidFill>
                  <a:srgbClr val="FF0000"/>
                </a:solidFill>
              </a:rPr>
              <a:t>tres zonas</a:t>
            </a:r>
            <a:r>
              <a:rPr lang="es-GT" sz="1100">
                <a:solidFill>
                  <a:schemeClr val="dk1"/>
                </a:solidFill>
              </a:rPr>
              <a:t> utilizando para ello lineas horizontales:</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s-GT" sz="1100">
                <a:solidFill>
                  <a:srgbClr val="FF0000"/>
                </a:solidFill>
              </a:rPr>
              <a:t>La primera de ellas</a:t>
            </a:r>
            <a:r>
              <a:rPr lang="es-GT" sz="1100">
                <a:solidFill>
                  <a:schemeClr val="dk1"/>
                </a:solidFill>
              </a:rPr>
              <a:t> se utiliza para el </a:t>
            </a:r>
            <a:r>
              <a:rPr b="1" lang="es-GT" sz="1100">
                <a:solidFill>
                  <a:schemeClr val="dk1"/>
                </a:solidFill>
              </a:rPr>
              <a:t>nombre de la clase</a:t>
            </a:r>
            <a:r>
              <a:rPr lang="es-GT" sz="1100">
                <a:solidFill>
                  <a:schemeClr val="dk1"/>
                </a:solidFill>
              </a:rPr>
              <a:t>. En caso de que la clase sea abstracta se utilizará su nombre en cursiva.</a:t>
            </a:r>
            <a:br>
              <a:rPr lang="es-GT" sz="1100">
                <a:solidFill>
                  <a:schemeClr val="dk1"/>
                </a:solidFill>
              </a:rPr>
            </a:b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s-GT" sz="1100">
                <a:solidFill>
                  <a:srgbClr val="FF0000"/>
                </a:solidFill>
              </a:rPr>
              <a:t>La segunda, por otra parte, </a:t>
            </a:r>
            <a:r>
              <a:rPr lang="es-GT" sz="1100">
                <a:solidFill>
                  <a:schemeClr val="dk1"/>
                </a:solidFill>
              </a:rPr>
              <a:t>se utiliza para escribir los </a:t>
            </a:r>
            <a:r>
              <a:rPr b="1" lang="es-GT" sz="1100">
                <a:solidFill>
                  <a:schemeClr val="dk1"/>
                </a:solidFill>
              </a:rPr>
              <a:t>atributos </a:t>
            </a:r>
            <a:r>
              <a:rPr lang="es-GT" sz="1100">
                <a:solidFill>
                  <a:schemeClr val="dk1"/>
                </a:solidFill>
              </a:rPr>
              <a:t>de la clase, uno por línea y utilizando el siguiente formato:</a:t>
            </a:r>
            <a:br>
              <a:rPr lang="es-GT" sz="1100">
                <a:solidFill>
                  <a:schemeClr val="dk1"/>
                </a:solidFill>
              </a:rPr>
            </a:br>
            <a:r>
              <a:rPr lang="es-GT" sz="1100">
                <a:solidFill>
                  <a:schemeClr val="dk1"/>
                </a:solidFill>
              </a:rPr>
              <a:t>v</a:t>
            </a:r>
            <a:r>
              <a:rPr i="1" lang="es-GT" sz="1100">
                <a:solidFill>
                  <a:schemeClr val="dk1"/>
                </a:solidFill>
              </a:rPr>
              <a:t>isibilidad nombre_atributo : tipo = valor-inicial { propiedades }</a:t>
            </a:r>
            <a:endParaRPr sz="1100">
              <a:solidFill>
                <a:schemeClr val="dk1"/>
              </a:solidFill>
            </a:endParaRPr>
          </a:p>
          <a:p>
            <a:pPr indent="0" lvl="0" marL="0" marR="0" rtl="0" algn="l">
              <a:lnSpc>
                <a:spcPct val="100000"/>
              </a:lnSpc>
              <a:spcBef>
                <a:spcPts val="0"/>
              </a:spcBef>
              <a:spcAft>
                <a:spcPts val="0"/>
              </a:spcAft>
              <a:buNone/>
            </a:pPr>
            <a:r>
              <a:rPr lang="es-GT" sz="1100">
                <a:solidFill>
                  <a:schemeClr val="dk1"/>
                </a:solidFill>
              </a:rPr>
              <a:t>Aunque esta es la forma «oficial» de escribirlas, es común simplificando únicamente poniendo el nombre y el tipo o únicamente el nombre.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s-GT" sz="1100">
                <a:solidFill>
                  <a:srgbClr val="FF0000"/>
                </a:solidFill>
              </a:rPr>
              <a:t>La última de las zonas</a:t>
            </a:r>
            <a:r>
              <a:rPr lang="es-GT" sz="1100">
                <a:solidFill>
                  <a:schemeClr val="dk1"/>
                </a:solidFill>
              </a:rPr>
              <a:t> incluye cada una de las</a:t>
            </a:r>
            <a:r>
              <a:rPr b="1" lang="es-GT" sz="1100">
                <a:solidFill>
                  <a:schemeClr val="dk1"/>
                </a:solidFill>
              </a:rPr>
              <a:t> funciones</a:t>
            </a:r>
            <a:r>
              <a:rPr lang="es-GT" sz="1100">
                <a:solidFill>
                  <a:schemeClr val="dk1"/>
                </a:solidFill>
              </a:rPr>
              <a:t> que ofrece la clase. De forma parecida a los atributos, sigue el siguiente formato:</a:t>
            </a:r>
            <a:endParaRPr sz="11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i="1" lang="es-GT" sz="1100">
                <a:solidFill>
                  <a:schemeClr val="dk1"/>
                </a:solidFill>
              </a:rPr>
              <a:t>visibilidad nombre_funcion { parametros } : tipo-devuelto { propiedades }</a:t>
            </a:r>
            <a:endParaRPr i="1" sz="1100">
              <a:solidFill>
                <a:schemeClr val="dk1"/>
              </a:solidFill>
            </a:endParaRPr>
          </a:p>
          <a:p>
            <a:pPr indent="0" lvl="0" marL="0" marR="0" rtl="0" algn="l">
              <a:spcBef>
                <a:spcPts val="0"/>
              </a:spcBef>
              <a:spcAft>
                <a:spcPts val="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718f7298ad_0_155"/>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37" name="Google Shape;137;g2718f7298ad_0_155"/>
          <p:cNvSpPr txBox="1"/>
          <p:nvPr/>
        </p:nvSpPr>
        <p:spPr>
          <a:xfrm>
            <a:off x="1262225" y="430825"/>
            <a:ext cx="6036000" cy="831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s-GT" sz="2400">
                <a:solidFill>
                  <a:srgbClr val="34A3B4"/>
                </a:solidFill>
                <a:latin typeface="Palanquin"/>
                <a:ea typeface="Palanquin"/>
                <a:cs typeface="Palanquin"/>
                <a:sym typeface="Palanquin"/>
              </a:rPr>
              <a:t>Notación de clase</a:t>
            </a:r>
            <a:endParaRPr>
              <a:solidFill>
                <a:schemeClr val="dk1"/>
              </a:solidFill>
            </a:endParaRPr>
          </a:p>
          <a:p>
            <a:pPr indent="0" lvl="0" marL="0" marR="0" rtl="0" algn="l">
              <a:spcBef>
                <a:spcPts val="0"/>
              </a:spcBef>
              <a:spcAft>
                <a:spcPts val="0"/>
              </a:spcAft>
              <a:buNone/>
            </a:pPr>
            <a:r>
              <a:t/>
            </a:r>
            <a:endParaRPr b="1" sz="2400">
              <a:solidFill>
                <a:srgbClr val="34A3B4"/>
              </a:solidFill>
              <a:latin typeface="Palanquin"/>
              <a:ea typeface="Palanquin"/>
              <a:cs typeface="Palanquin"/>
              <a:sym typeface="Palanquin"/>
            </a:endParaRPr>
          </a:p>
        </p:txBody>
      </p:sp>
      <p:pic>
        <p:nvPicPr>
          <p:cNvPr id="138" name="Google Shape;138;g2718f7298ad_0_155"/>
          <p:cNvPicPr preferRelativeResize="0"/>
          <p:nvPr/>
        </p:nvPicPr>
        <p:blipFill>
          <a:blip r:embed="rId3">
            <a:alphaModFix/>
          </a:blip>
          <a:stretch>
            <a:fillRect/>
          </a:stretch>
        </p:blipFill>
        <p:spPr>
          <a:xfrm>
            <a:off x="2161200" y="1723350"/>
            <a:ext cx="4417900" cy="377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718f7298ad_0_114"/>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45" name="Google Shape;145;g2718f7298ad_0_114"/>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Elementos de un Diagrama de Clases</a:t>
            </a:r>
            <a:endParaRPr/>
          </a:p>
        </p:txBody>
      </p:sp>
      <p:sp>
        <p:nvSpPr>
          <p:cNvPr id="146" name="Google Shape;146;g2718f7298ad_0_114"/>
          <p:cNvSpPr txBox="1"/>
          <p:nvPr/>
        </p:nvSpPr>
        <p:spPr>
          <a:xfrm>
            <a:off x="311875" y="1198000"/>
            <a:ext cx="8386200" cy="537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s-GT" sz="1500">
                <a:solidFill>
                  <a:schemeClr val="dk1"/>
                </a:solidFill>
              </a:rPr>
              <a:t>Clases</a:t>
            </a:r>
            <a:endParaRPr b="1" sz="1500">
              <a:solidFill>
                <a:schemeClr val="dk1"/>
              </a:solidFill>
            </a:endParaRPr>
          </a:p>
          <a:p>
            <a:pPr indent="0" lvl="0" marL="0" rtl="0" algn="l">
              <a:lnSpc>
                <a:spcPct val="115000"/>
              </a:lnSpc>
              <a:spcBef>
                <a:spcPts val="1200"/>
              </a:spcBef>
              <a:spcAft>
                <a:spcPts val="0"/>
              </a:spcAft>
              <a:buSzPts val="1100"/>
              <a:buNone/>
            </a:pPr>
            <a:r>
              <a:rPr lang="es-GT" sz="1300">
                <a:solidFill>
                  <a:schemeClr val="dk1"/>
                </a:solidFill>
              </a:rPr>
              <a:t>El nombre de una clase refleja un objeto o nombre de entidad. El nombre de la clase va en el centro de la sección superior, en negrita y en mayúsculas. En el modelo, la sección del nombre de la clase es la única sección obligatoria en una clase. Las otras dos son opcionales, dependiendo del objetivo y vista del diagrama</a:t>
            </a:r>
            <a:endParaRPr sz="1300">
              <a:solidFill>
                <a:schemeClr val="dk1"/>
              </a:solidFill>
            </a:endParaRPr>
          </a:p>
          <a:p>
            <a:pPr indent="0" lvl="0" marL="0" rtl="0" algn="l">
              <a:lnSpc>
                <a:spcPct val="115000"/>
              </a:lnSpc>
              <a:spcBef>
                <a:spcPts val="1200"/>
              </a:spcBef>
              <a:spcAft>
                <a:spcPts val="0"/>
              </a:spcAft>
              <a:buSzPts val="1100"/>
              <a:buNone/>
            </a:pPr>
            <a:r>
              <a:t/>
            </a:r>
            <a:endParaRPr sz="1300">
              <a:solidFill>
                <a:schemeClr val="dk1"/>
              </a:solidFill>
            </a:endParaRPr>
          </a:p>
          <a:p>
            <a:pPr indent="0" lvl="0" marL="0" rtl="0" algn="l">
              <a:lnSpc>
                <a:spcPct val="115000"/>
              </a:lnSpc>
              <a:spcBef>
                <a:spcPts val="1400"/>
              </a:spcBef>
              <a:spcAft>
                <a:spcPts val="0"/>
              </a:spcAft>
              <a:buSzPts val="1100"/>
              <a:buNone/>
            </a:pPr>
            <a:r>
              <a:rPr b="1" lang="es-GT" sz="1500">
                <a:solidFill>
                  <a:schemeClr val="dk1"/>
                </a:solidFill>
              </a:rPr>
              <a:t>Atributos</a:t>
            </a:r>
            <a:endParaRPr b="1" sz="1500">
              <a:solidFill>
                <a:schemeClr val="dk1"/>
              </a:solidFill>
            </a:endParaRPr>
          </a:p>
          <a:p>
            <a:pPr indent="0" lvl="0" marL="0" rtl="0" algn="l">
              <a:lnSpc>
                <a:spcPct val="115000"/>
              </a:lnSpc>
              <a:spcBef>
                <a:spcPts val="1200"/>
              </a:spcBef>
              <a:spcAft>
                <a:spcPts val="0"/>
              </a:spcAft>
              <a:buSzPts val="1100"/>
              <a:buNone/>
            </a:pPr>
            <a:r>
              <a:rPr lang="es-GT" sz="1300">
                <a:solidFill>
                  <a:schemeClr val="dk1"/>
                </a:solidFill>
              </a:rPr>
              <a:t>La sección media del modelo incluye los atributos que describen las características estáticas de una clase que se aplicarán a las instancias de objetos definidos por esa clase. Imagina que estamos construyendo un diagrama de clases para visualizar la operación de un cajero automático. Los atributos de la clase TarjetaDeDébito son el número de tarjeta y el propietario; cada instancia tiene su propio número y propietario.</a:t>
            </a:r>
            <a:endParaRPr sz="1300">
              <a:solidFill>
                <a:schemeClr val="dk1"/>
              </a:solidFill>
            </a:endParaRPr>
          </a:p>
          <a:p>
            <a:pPr indent="0" lvl="0" marL="0" rtl="0" algn="l">
              <a:lnSpc>
                <a:spcPct val="115000"/>
              </a:lnSpc>
              <a:spcBef>
                <a:spcPts val="1200"/>
              </a:spcBef>
              <a:spcAft>
                <a:spcPts val="0"/>
              </a:spcAft>
              <a:buSzPts val="1100"/>
              <a:buNone/>
            </a:pPr>
            <a:r>
              <a:t/>
            </a:r>
            <a:endParaRPr sz="1300">
              <a:solidFill>
                <a:schemeClr val="dk1"/>
              </a:solidFill>
            </a:endParaRPr>
          </a:p>
          <a:p>
            <a:pPr indent="0" lvl="0" marL="0" rtl="0" algn="l">
              <a:lnSpc>
                <a:spcPct val="115000"/>
              </a:lnSpc>
              <a:spcBef>
                <a:spcPts val="1400"/>
              </a:spcBef>
              <a:spcAft>
                <a:spcPts val="0"/>
              </a:spcAft>
              <a:buSzPts val="1100"/>
              <a:buNone/>
            </a:pPr>
            <a:r>
              <a:rPr b="1" lang="es-GT" sz="1500">
                <a:solidFill>
                  <a:schemeClr val="dk1"/>
                </a:solidFill>
              </a:rPr>
              <a:t>Métodos (operaciones y comportamientos)</a:t>
            </a:r>
            <a:endParaRPr b="1" sz="1500">
              <a:solidFill>
                <a:schemeClr val="dk1"/>
              </a:solidFill>
            </a:endParaRPr>
          </a:p>
          <a:p>
            <a:pPr indent="0" lvl="0" marL="0" rtl="0" algn="l">
              <a:lnSpc>
                <a:spcPct val="115000"/>
              </a:lnSpc>
              <a:spcBef>
                <a:spcPts val="1200"/>
              </a:spcBef>
              <a:spcAft>
                <a:spcPts val="0"/>
              </a:spcAft>
              <a:buSzPts val="1100"/>
              <a:buNone/>
            </a:pPr>
            <a:r>
              <a:rPr lang="es-GT" sz="1300">
                <a:solidFill>
                  <a:schemeClr val="dk1"/>
                </a:solidFill>
              </a:rPr>
              <a:t>La tercera sección del modelo de clase es lo que hace la clase. ¿Cuáles son las acciones que la instancia del objeto podrá realizar? En la clase TarjetaDeDébito, la operación sería algo así como dar acceso.</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marR="0" rtl="0" algn="l">
              <a:spcBef>
                <a:spcPts val="1200"/>
              </a:spcBef>
              <a:spcAft>
                <a:spcPts val="0"/>
              </a:spcAft>
              <a:buNone/>
            </a:pPr>
            <a:r>
              <a:t/>
            </a:r>
            <a:endParaRPr b="1"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718f7298ad_0_124"/>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53" name="Google Shape;153;g2718f7298ad_0_124"/>
          <p:cNvSpPr txBox="1"/>
          <p:nvPr/>
        </p:nvSpPr>
        <p:spPr>
          <a:xfrm>
            <a:off x="1262225" y="430825"/>
            <a:ext cx="603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Elementos de un Diagrama de Clases</a:t>
            </a:r>
            <a:endParaRPr/>
          </a:p>
        </p:txBody>
      </p:sp>
      <p:sp>
        <p:nvSpPr>
          <p:cNvPr id="154" name="Google Shape;154;g2718f7298ad_0_124"/>
          <p:cNvSpPr txBox="1"/>
          <p:nvPr/>
        </p:nvSpPr>
        <p:spPr>
          <a:xfrm>
            <a:off x="311875" y="1198000"/>
            <a:ext cx="8386200" cy="425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s-GT" sz="1800">
                <a:solidFill>
                  <a:schemeClr val="dk1"/>
                </a:solidFill>
              </a:rPr>
              <a:t>Visibilidad</a:t>
            </a:r>
            <a:endParaRPr b="1" sz="1800">
              <a:solidFill>
                <a:schemeClr val="dk1"/>
              </a:solidFill>
            </a:endParaRPr>
          </a:p>
          <a:p>
            <a:pPr indent="0" lvl="0" marL="0" rtl="0" algn="l">
              <a:lnSpc>
                <a:spcPct val="115000"/>
              </a:lnSpc>
              <a:spcBef>
                <a:spcPts val="1200"/>
              </a:spcBef>
              <a:spcAft>
                <a:spcPts val="0"/>
              </a:spcAft>
              <a:buSzPts val="1100"/>
              <a:buNone/>
            </a:pPr>
            <a:r>
              <a:rPr lang="es-GT" sz="1600">
                <a:solidFill>
                  <a:schemeClr val="dk1"/>
                </a:solidFill>
              </a:rPr>
              <a:t>Los signos de más y menos representan si los atributos y operaciones de una clase son públicos (visibles desde cualquier lugar dentro del sistema) o privados (visibles solo dentro de la clase). El signo de almohadilla indica visibilidad protegida.</a:t>
            </a:r>
            <a:endParaRPr sz="1600">
              <a:solidFill>
                <a:schemeClr val="dk1"/>
              </a:solidFill>
            </a:endParaRPr>
          </a:p>
          <a:p>
            <a:pPr indent="0" lvl="0" marL="0" rtl="0" algn="l">
              <a:lnSpc>
                <a:spcPct val="115000"/>
              </a:lnSpc>
              <a:spcBef>
                <a:spcPts val="1200"/>
              </a:spcBef>
              <a:spcAft>
                <a:spcPts val="0"/>
              </a:spcAft>
              <a:buSzPts val="1100"/>
              <a:buNone/>
            </a:pPr>
            <a:r>
              <a:t/>
            </a:r>
            <a:endParaRPr sz="1600">
              <a:solidFill>
                <a:schemeClr val="dk1"/>
              </a:solidFill>
            </a:endParaRPr>
          </a:p>
          <a:p>
            <a:pPr indent="0" lvl="0" marL="0" rtl="0" algn="l">
              <a:lnSpc>
                <a:spcPct val="115000"/>
              </a:lnSpc>
              <a:spcBef>
                <a:spcPts val="1400"/>
              </a:spcBef>
              <a:spcAft>
                <a:spcPts val="0"/>
              </a:spcAft>
              <a:buSzPts val="1100"/>
              <a:buNone/>
            </a:pPr>
            <a:r>
              <a:rPr b="1" lang="es-GT" sz="1800">
                <a:solidFill>
                  <a:schemeClr val="dk1"/>
                </a:solidFill>
              </a:rPr>
              <a:t>Paquete</a:t>
            </a:r>
            <a:endParaRPr b="1" sz="1800">
              <a:solidFill>
                <a:schemeClr val="dk1"/>
              </a:solidFill>
            </a:endParaRPr>
          </a:p>
          <a:p>
            <a:pPr indent="0" lvl="0" marL="0" rtl="0" algn="l">
              <a:lnSpc>
                <a:spcPct val="115000"/>
              </a:lnSpc>
              <a:spcBef>
                <a:spcPts val="1200"/>
              </a:spcBef>
              <a:spcAft>
                <a:spcPts val="0"/>
              </a:spcAft>
              <a:buSzPts val="1100"/>
              <a:buNone/>
            </a:pPr>
            <a:r>
              <a:rPr lang="es-GT" sz="1600">
                <a:solidFill>
                  <a:schemeClr val="dk1"/>
                </a:solidFill>
              </a:rPr>
              <a:t>Un grupo de clases o un grupo de otros paquetes se visualizan como cajas con una etiqueta. El nombre del paquete va en la etiqueta y está en mayúsculas. Al usar paquetes, las clases no necesitan tener las tres secciones visibles en todo momento.</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600">
              <a:solidFill>
                <a:schemeClr val="dk1"/>
              </a:solidFill>
            </a:endParaRPr>
          </a:p>
          <a:p>
            <a:pPr indent="0" lvl="0" marL="0" marR="0" rtl="0" algn="l">
              <a:spcBef>
                <a:spcPts val="1200"/>
              </a:spcBef>
              <a:spcAft>
                <a:spcPts val="0"/>
              </a:spcAft>
              <a:buNone/>
            </a:pPr>
            <a:r>
              <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18f7298ad_0_133"/>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61" name="Google Shape;161;g2718f7298ad_0_133"/>
          <p:cNvSpPr txBox="1"/>
          <p:nvPr/>
        </p:nvSpPr>
        <p:spPr>
          <a:xfrm>
            <a:off x="1262225" y="430825"/>
            <a:ext cx="6601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Notaciones de </a:t>
            </a:r>
            <a:r>
              <a:rPr b="1" lang="es-GT" sz="2400">
                <a:solidFill>
                  <a:srgbClr val="34A3B4"/>
                </a:solidFill>
                <a:latin typeface="Palanquin"/>
                <a:ea typeface="Palanquin"/>
                <a:cs typeface="Palanquin"/>
                <a:sym typeface="Palanquin"/>
              </a:rPr>
              <a:t>relación</a:t>
            </a:r>
            <a:r>
              <a:rPr b="1" lang="es-GT" sz="2400">
                <a:solidFill>
                  <a:srgbClr val="34A3B4"/>
                </a:solidFill>
                <a:latin typeface="Palanquin"/>
                <a:ea typeface="Palanquin"/>
                <a:cs typeface="Palanquin"/>
                <a:sym typeface="Palanquin"/>
              </a:rPr>
              <a:t> de </a:t>
            </a:r>
            <a:r>
              <a:rPr b="1" lang="es-GT" sz="2400">
                <a:solidFill>
                  <a:srgbClr val="34A3B4"/>
                </a:solidFill>
                <a:latin typeface="Palanquin"/>
                <a:ea typeface="Palanquin"/>
                <a:cs typeface="Palanquin"/>
                <a:sym typeface="Palanquin"/>
              </a:rPr>
              <a:t>Diagrama de Clases</a:t>
            </a:r>
            <a:endParaRPr/>
          </a:p>
        </p:txBody>
      </p:sp>
      <p:sp>
        <p:nvSpPr>
          <p:cNvPr id="162" name="Google Shape;162;g2718f7298ad_0_133"/>
          <p:cNvSpPr txBox="1"/>
          <p:nvPr/>
        </p:nvSpPr>
        <p:spPr>
          <a:xfrm>
            <a:off x="311875" y="1018200"/>
            <a:ext cx="8386200" cy="563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GT" sz="1600">
                <a:solidFill>
                  <a:schemeClr val="dk1"/>
                </a:solidFill>
              </a:rPr>
              <a:t>Los modelos de diagrama de clases UML se conectan visualmente utilizando líneas, notaciones textuales y números de multiplicidad. La siguiente lista cubre las notaciones de relación básicas necesarias para crear un diagrama de clases UML para su sistema.</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GT" sz="1300">
                <a:solidFill>
                  <a:schemeClr val="dk1"/>
                </a:solidFill>
              </a:rPr>
              <a:t>Asociación</a:t>
            </a:r>
            <a:endParaRPr b="1" sz="1300">
              <a:solidFill>
                <a:schemeClr val="dk1"/>
              </a:solidFill>
            </a:endParaRPr>
          </a:p>
          <a:p>
            <a:pPr indent="0" lvl="0" marL="0" marR="0" rtl="0" algn="l">
              <a:spcBef>
                <a:spcPts val="400"/>
              </a:spcBef>
              <a:spcAft>
                <a:spcPts val="0"/>
              </a:spcAft>
              <a:buNone/>
            </a:pPr>
            <a:r>
              <a:rPr lang="es-GT" sz="1100">
                <a:solidFill>
                  <a:schemeClr val="dk1"/>
                </a:solidFill>
              </a:rPr>
              <a:t>Una asociación conecta dos clases en cualquier conexión lógica, es la notación de relación más utilizada y se ve como una línea recta. Las asociaciones son inherentemente bilaterales, lo que significa que ambas clases asociadas saben que existe la otra clase</a:t>
            </a:r>
            <a:endParaRPr sz="1100">
              <a:solidFill>
                <a:schemeClr val="dk1"/>
              </a:solidFill>
            </a:endParaRPr>
          </a:p>
          <a:p>
            <a:pPr indent="0" lvl="0" marL="0" marR="0" rtl="0" algn="l">
              <a:spcBef>
                <a:spcPts val="0"/>
              </a:spcBef>
              <a:spcAft>
                <a:spcPts val="0"/>
              </a:spcAft>
              <a:buNone/>
            </a:pPr>
            <a:r>
              <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GT" sz="1300">
                <a:solidFill>
                  <a:schemeClr val="dk1"/>
                </a:solidFill>
              </a:rPr>
              <a:t>Agregación y composición</a:t>
            </a:r>
            <a:endParaRPr b="1" sz="1300">
              <a:solidFill>
                <a:schemeClr val="dk1"/>
              </a:solidFill>
            </a:endParaRPr>
          </a:p>
          <a:p>
            <a:pPr indent="0" lvl="0" marL="0" rtl="0" algn="l">
              <a:lnSpc>
                <a:spcPct val="115000"/>
              </a:lnSpc>
              <a:spcBef>
                <a:spcPts val="1200"/>
              </a:spcBef>
              <a:spcAft>
                <a:spcPts val="0"/>
              </a:spcAft>
              <a:buSzPts val="1100"/>
              <a:buNone/>
            </a:pPr>
            <a:r>
              <a:rPr lang="es-GT" sz="1100">
                <a:solidFill>
                  <a:schemeClr val="dk1"/>
                </a:solidFill>
              </a:rPr>
              <a:t>La agregación y la composición son subconjuntos de la relación de asociación.La relación de agregación conecta clases usando una línea recta y una forma de diamante hueco junto a la clase principal.</a:t>
            </a:r>
            <a:endParaRPr sz="1100">
              <a:solidFill>
                <a:schemeClr val="dk1"/>
              </a:solidFill>
            </a:endParaRPr>
          </a:p>
          <a:p>
            <a:pPr indent="0" lvl="0" marL="0" rtl="0" algn="l">
              <a:lnSpc>
                <a:spcPct val="115000"/>
              </a:lnSpc>
              <a:spcBef>
                <a:spcPts val="1400"/>
              </a:spcBef>
              <a:spcAft>
                <a:spcPts val="0"/>
              </a:spcAft>
              <a:buSzPts val="1100"/>
              <a:buNone/>
            </a:pPr>
            <a:r>
              <a:rPr b="1" lang="es-GT" sz="1300">
                <a:solidFill>
                  <a:schemeClr val="dk1"/>
                </a:solidFill>
              </a:rPr>
              <a:t>Asociación reflexiva</a:t>
            </a:r>
            <a:endParaRPr b="1" sz="1300">
              <a:solidFill>
                <a:schemeClr val="dk1"/>
              </a:solidFill>
            </a:endParaRPr>
          </a:p>
          <a:p>
            <a:pPr indent="0" lvl="0" marL="0" rtl="0" algn="l">
              <a:lnSpc>
                <a:spcPct val="115000"/>
              </a:lnSpc>
              <a:spcBef>
                <a:spcPts val="1200"/>
              </a:spcBef>
              <a:spcAft>
                <a:spcPts val="0"/>
              </a:spcAft>
              <a:buSzPts val="1100"/>
              <a:buNone/>
            </a:pPr>
            <a:r>
              <a:rPr lang="es-GT" sz="1100">
                <a:solidFill>
                  <a:schemeClr val="dk1"/>
                </a:solidFill>
              </a:rPr>
              <a:t>La asociación reflexiva es la única asociación unilateral disponible en los diagramas de clases. Están compuestos por una línea recta que hace un bucle junto al modelo de clase. </a:t>
            </a:r>
            <a:endParaRPr sz="1100">
              <a:solidFill>
                <a:schemeClr val="dk1"/>
              </a:solidFill>
            </a:endParaRPr>
          </a:p>
          <a:p>
            <a:pPr indent="0" lvl="0" marL="0" rtl="0" algn="l">
              <a:lnSpc>
                <a:spcPct val="115000"/>
              </a:lnSpc>
              <a:spcBef>
                <a:spcPts val="1400"/>
              </a:spcBef>
              <a:spcAft>
                <a:spcPts val="0"/>
              </a:spcAft>
              <a:buSzPts val="1100"/>
              <a:buNone/>
            </a:pPr>
            <a:r>
              <a:rPr b="1" lang="es-GT" sz="1300">
                <a:solidFill>
                  <a:schemeClr val="dk1"/>
                </a:solidFill>
              </a:rPr>
              <a:t>Herencia y generalización</a:t>
            </a:r>
            <a:endParaRPr b="1" sz="1300">
              <a:solidFill>
                <a:schemeClr val="dk1"/>
              </a:solidFill>
            </a:endParaRPr>
          </a:p>
          <a:p>
            <a:pPr indent="0" lvl="0" marL="0" rtl="0" algn="l">
              <a:lnSpc>
                <a:spcPct val="115000"/>
              </a:lnSpc>
              <a:spcBef>
                <a:spcPts val="1200"/>
              </a:spcBef>
              <a:spcAft>
                <a:spcPts val="0"/>
              </a:spcAft>
              <a:buSzPts val="1100"/>
              <a:buNone/>
            </a:pPr>
            <a:r>
              <a:rPr lang="es-GT" sz="1100">
                <a:solidFill>
                  <a:schemeClr val="dk1"/>
                </a:solidFill>
              </a:rPr>
              <a:t>La notación de herencia o generalización visualiza una relación entre clases que heredan propiedades. </a:t>
            </a:r>
            <a:endParaRPr sz="1100">
              <a:solidFill>
                <a:schemeClr val="dk1"/>
              </a:solidFill>
            </a:endParaRPr>
          </a:p>
          <a:p>
            <a:pPr indent="0" lvl="0" marL="0" rtl="0" algn="l">
              <a:lnSpc>
                <a:spcPct val="115000"/>
              </a:lnSpc>
              <a:spcBef>
                <a:spcPts val="1400"/>
              </a:spcBef>
              <a:spcAft>
                <a:spcPts val="0"/>
              </a:spcAft>
              <a:buSzPts val="1100"/>
              <a:buNone/>
            </a:pPr>
            <a:r>
              <a:rPr b="1" lang="es-GT" sz="1300">
                <a:solidFill>
                  <a:schemeClr val="dk1"/>
                </a:solidFill>
              </a:rPr>
              <a:t>Dependencia</a:t>
            </a:r>
            <a:endParaRPr b="1" sz="1300">
              <a:solidFill>
                <a:schemeClr val="dk1"/>
              </a:solidFill>
            </a:endParaRPr>
          </a:p>
          <a:p>
            <a:pPr indent="0" lvl="0" marL="0" rtl="0" algn="l">
              <a:lnSpc>
                <a:spcPct val="115000"/>
              </a:lnSpc>
              <a:spcBef>
                <a:spcPts val="1200"/>
              </a:spcBef>
              <a:spcAft>
                <a:spcPts val="1200"/>
              </a:spcAft>
              <a:buSzPts val="1100"/>
              <a:buNone/>
            </a:pPr>
            <a:r>
              <a:rPr lang="es-GT" sz="1100">
                <a:solidFill>
                  <a:schemeClr val="dk1"/>
                </a:solidFill>
              </a:rPr>
              <a:t>Las notaciones de dependencia se visualizan con una línea escalonada y una punta de flecha simple que identifica la dirección de la relación.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18f7298ad_0_146"/>
          <p:cNvSpPr txBox="1"/>
          <p:nvPr/>
        </p:nvSpPr>
        <p:spPr>
          <a:xfrm>
            <a:off x="1174642" y="6523663"/>
            <a:ext cx="6794700" cy="2433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750"/>
              </a:spcBef>
              <a:spcAft>
                <a:spcPts val="0"/>
              </a:spcAft>
              <a:buClr>
                <a:srgbClr val="34A3B4"/>
              </a:buClr>
              <a:buSzPts val="1200"/>
              <a:buFont typeface="Arial"/>
              <a:buNone/>
            </a:pPr>
            <a:r>
              <a:rPr lang="es-GT" sz="1200">
                <a:solidFill>
                  <a:srgbClr val="34A3B4"/>
                </a:solidFill>
                <a:latin typeface="Palanquin Light"/>
                <a:ea typeface="Palanquin Light"/>
                <a:cs typeface="Palanquin Light"/>
                <a:sym typeface="Palanquin Light"/>
              </a:rPr>
              <a:t>© Todos los derechos reservados Universidad Rafael Landívar URL</a:t>
            </a:r>
            <a:endParaRPr/>
          </a:p>
        </p:txBody>
      </p:sp>
      <p:sp>
        <p:nvSpPr>
          <p:cNvPr id="169" name="Google Shape;169;g2718f7298ad_0_146"/>
          <p:cNvSpPr txBox="1"/>
          <p:nvPr/>
        </p:nvSpPr>
        <p:spPr>
          <a:xfrm>
            <a:off x="1262225" y="430825"/>
            <a:ext cx="6601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GT" sz="2400">
                <a:solidFill>
                  <a:srgbClr val="34A3B4"/>
                </a:solidFill>
                <a:latin typeface="Palanquin"/>
                <a:ea typeface="Palanquin"/>
                <a:cs typeface="Palanquin"/>
                <a:sym typeface="Palanquin"/>
              </a:rPr>
              <a:t>Notaciones de relación de Diagrama de Clases</a:t>
            </a:r>
            <a:endParaRPr/>
          </a:p>
        </p:txBody>
      </p:sp>
      <p:sp>
        <p:nvSpPr>
          <p:cNvPr id="170" name="Google Shape;170;g2718f7298ad_0_146"/>
          <p:cNvSpPr txBox="1"/>
          <p:nvPr/>
        </p:nvSpPr>
        <p:spPr>
          <a:xfrm>
            <a:off x="311875" y="1018200"/>
            <a:ext cx="8386200" cy="554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SzPts val="1100"/>
              <a:buNone/>
            </a:pPr>
            <a:r>
              <a:rPr b="1" lang="es-GT" sz="1600">
                <a:solidFill>
                  <a:schemeClr val="dk1"/>
                </a:solidFill>
              </a:rPr>
              <a:t>Realización</a:t>
            </a:r>
            <a:endParaRPr b="1" sz="1600">
              <a:solidFill>
                <a:schemeClr val="dk1"/>
              </a:solidFill>
            </a:endParaRPr>
          </a:p>
          <a:p>
            <a:pPr indent="0" lvl="0" marL="0" rtl="0" algn="l">
              <a:lnSpc>
                <a:spcPct val="115000"/>
              </a:lnSpc>
              <a:spcBef>
                <a:spcPts val="1200"/>
              </a:spcBef>
              <a:spcAft>
                <a:spcPts val="0"/>
              </a:spcAft>
              <a:buSzPts val="1100"/>
              <a:buNone/>
            </a:pPr>
            <a:r>
              <a:rPr lang="es-GT">
                <a:solidFill>
                  <a:schemeClr val="dk1"/>
                </a:solidFill>
              </a:rPr>
              <a:t>Una relación de realización conecta una clase que realiza o implementa el comportamiento definido por otra. Los modelos en esta relación se llaman elementos proveedores y clientes o superclase y subclase. </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400"/>
              </a:spcBef>
              <a:spcAft>
                <a:spcPts val="0"/>
              </a:spcAft>
              <a:buSzPts val="1100"/>
              <a:buNone/>
            </a:pPr>
            <a:r>
              <a:rPr b="1" lang="es-GT" sz="1600">
                <a:solidFill>
                  <a:schemeClr val="dk1"/>
                </a:solidFill>
              </a:rPr>
              <a:t>Multiplicidad</a:t>
            </a:r>
            <a:endParaRPr b="1" sz="1600">
              <a:solidFill>
                <a:schemeClr val="dk1"/>
              </a:solidFill>
            </a:endParaRPr>
          </a:p>
          <a:p>
            <a:pPr indent="0" lvl="0" marL="0" rtl="0" algn="l">
              <a:lnSpc>
                <a:spcPct val="115000"/>
              </a:lnSpc>
              <a:spcBef>
                <a:spcPts val="1200"/>
              </a:spcBef>
              <a:spcAft>
                <a:spcPts val="0"/>
              </a:spcAft>
              <a:buSzPts val="1100"/>
              <a:buNone/>
            </a:pPr>
            <a:r>
              <a:rPr lang="es-GT">
                <a:solidFill>
                  <a:schemeClr val="dk1"/>
                </a:solidFill>
              </a:rPr>
              <a:t>La notación de multiplicidad es un conjunto de números colocados en la intersección de una línea de relación y un modelo de clase. La multiplicidad de las instancias define cuántas instancias de un objeto participan en una relación. Los dígitos muestran el número de instancias de una clase que están vinculadas a una instancia de otra clase. Se denotan de la siguiente manera:</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s-GT">
                <a:solidFill>
                  <a:schemeClr val="dk1"/>
                </a:solidFill>
              </a:rPr>
              <a:t>0..1 = Cero o uno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1 = Solo uno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0..* = Cero o más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1..* = Uno o más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3 = Solo tres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0..5 = De cero a cinco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GT">
                <a:solidFill>
                  <a:schemeClr val="dk1"/>
                </a:solidFill>
              </a:rPr>
              <a:t>5..15 = De cinco a quince</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2022-01-07T19:39:05Z</dcterms:created>
  <dc:creator>Alejandra Rene? Garc?a Sincuir</dc:creator>
</cp:coreProperties>
</file>