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60" r:id="rId1"/>
  </p:sldMasterIdLst>
  <p:notesMasterIdLst>
    <p:notesMasterId r:id="rId2"/>
  </p:notesMasterIdLst>
  <p:handoutMasterIdLst>
    <p:handoutMasterId r:id="rId3"/>
  </p:handoutMasterIdLst>
  <p:sldIdLst>
    <p:sldId id="256" r:id="rId4"/>
    <p:sldId id="257" r:id="rId5"/>
    <p:sldId id="258" r:id="rId6"/>
    <p:sldId id="259" r:id="rId7"/>
    <p:sldId id="260" r:id="rId8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/>
        <a:ea typeface="굴림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/>
        <a:ea typeface="굴림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/>
        <a:ea typeface="굴림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/>
        <a:ea typeface="굴림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/>
        <a:ea typeface="굴림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/>
        <a:ea typeface="굴림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/>
        <a:ea typeface="굴림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/>
        <a:ea typeface="굴림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/>
        <a:ea typeface="굴림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8437" autoAdjust="0"/>
    <p:restoredTop sz="99564" autoAdjust="0"/>
  </p:normalViewPr>
  <p:slideViewPr>
    <p:cSldViewPr>
      <p:cViewPr varScale="1">
        <p:scale>
          <a:sx n="100" d="100"/>
          <a:sy n="100" d="100"/>
        </p:scale>
        <p:origin x="2406" y="138"/>
      </p:cViewPr>
      <p:guideLst>
        <p:guide orient="horz" pos="2158"/>
        <p:guide pos="287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00" d="100"/>
          <a:sy n="100" d="100"/>
        </p:scale>
        <p:origin x="-2718" y="-114"/>
      </p:cViewPr>
      <p:guideLst>
        <p:guide orient="horz" pos="3125"/>
        <p:guide pos="2139"/>
      </p:guideLst>
    </p:cSldViewPr>
  </p:notes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viewProps" Target="viewProps.xml"  /><Relationship Id="rId11" Type="http://schemas.openxmlformats.org/officeDocument/2006/relationships/theme" Target="theme/theme1.xml"  /><Relationship Id="rId12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handoutMaster" Target="handoutMasters/handoutMaster1.xml"  /><Relationship Id="rId4" Type="http://schemas.openxmlformats.org/officeDocument/2006/relationships/slide" Target="slides/slide1.xml"  /><Relationship Id="rId5" Type="http://schemas.openxmlformats.org/officeDocument/2006/relationships/slide" Target="slides/slide2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presProps" Target="presProps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46255" cy="496411"/>
          </a:xfrm>
          <a:prstGeom prst="rect">
            <a:avLst/>
          </a:prstGeom>
        </p:spPr>
        <p:txBody>
          <a:bodyPr vert="horz" lIns="92131" tIns="46066" rIns="92131" bIns="46066"/>
          <a:lstStyle>
            <a:lvl1pPr algn="l">
              <a:defRPr sz="1200">
                <a:latin typeface="굴림"/>
                <a:ea typeface="굴림"/>
              </a:defRPr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796" y="0"/>
            <a:ext cx="2946254" cy="496411"/>
          </a:xfrm>
          <a:prstGeom prst="rect">
            <a:avLst/>
          </a:prstGeom>
        </p:spPr>
        <p:txBody>
          <a:bodyPr vert="horz" lIns="92131" tIns="46066" rIns="92131" bIns="46066"/>
          <a:lstStyle>
            <a:lvl1pPr algn="r">
              <a:defRPr sz="1200">
                <a:latin typeface="굴림"/>
                <a:ea typeface="굴림"/>
              </a:defRPr>
            </a:lvl1pPr>
          </a:lstStyle>
          <a:p>
            <a:pPr>
              <a:defRPr/>
            </a:pPr>
            <a:fld id="{FFF70492-5960-4495-A3EA-9952C0CDFBA5}" type="datetime1">
              <a:rPr lang="ko-KR" altLang="en-US"/>
              <a:pPr>
                <a:defRPr/>
              </a:pPr>
              <a:t>2025-07-03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635"/>
            <a:ext cx="2946255" cy="496411"/>
          </a:xfrm>
          <a:prstGeom prst="rect">
            <a:avLst/>
          </a:prstGeom>
        </p:spPr>
        <p:txBody>
          <a:bodyPr vert="horz" lIns="92131" tIns="46066" rIns="92131" bIns="46066" anchor="b"/>
          <a:lstStyle>
            <a:lvl1pPr algn="l">
              <a:defRPr sz="1200">
                <a:latin typeface="굴림"/>
                <a:ea typeface="굴림"/>
              </a:defRPr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796" y="9428635"/>
            <a:ext cx="2946254" cy="496411"/>
          </a:xfrm>
          <a:prstGeom prst="rect">
            <a:avLst/>
          </a:prstGeom>
        </p:spPr>
        <p:txBody>
          <a:bodyPr vert="horz" lIns="92131" tIns="46066" rIns="92131" bIns="46066" anchor="b"/>
          <a:lstStyle>
            <a:lvl1pPr algn="r">
              <a:defRPr sz="1200">
                <a:latin typeface="굴림"/>
                <a:ea typeface="굴림"/>
              </a:defRPr>
            </a:lvl1pPr>
          </a:lstStyle>
          <a:p>
            <a:pPr>
              <a:defRPr/>
            </a:pPr>
            <a:fld id="{18D7067F-43B3-412B-8FD9-BC28832880B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46255" cy="496411"/>
          </a:xfrm>
          <a:prstGeom prst="rect">
            <a:avLst/>
          </a:prstGeom>
        </p:spPr>
        <p:txBody>
          <a:bodyPr vert="horz" lIns="92408" tIns="46204" rIns="92408" bIns="46204"/>
          <a:lstStyle>
            <a:lvl1pPr algn="l">
              <a:defRPr sz="1200">
                <a:latin typeface="굴림"/>
                <a:ea typeface="굴림"/>
              </a:defRPr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796" y="0"/>
            <a:ext cx="2946254" cy="496411"/>
          </a:xfrm>
          <a:prstGeom prst="rect">
            <a:avLst/>
          </a:prstGeom>
        </p:spPr>
        <p:txBody>
          <a:bodyPr vert="horz" lIns="92408" tIns="46204" rIns="92408" bIns="46204"/>
          <a:lstStyle>
            <a:lvl1pPr algn="r">
              <a:defRPr sz="1200">
                <a:latin typeface="굴림"/>
                <a:ea typeface="굴림"/>
              </a:defRPr>
            </a:lvl1pPr>
          </a:lstStyle>
          <a:p>
            <a:pPr>
              <a:defRPr/>
            </a:pPr>
            <a:fld id="{29049277-E488-46A5-A40C-7743367A23E6}" type="datetime1">
              <a:rPr lang="ko-KR" altLang="en-US"/>
              <a:pPr>
                <a:defRPr/>
              </a:pPr>
              <a:t>2025-07-03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917575" y="744538"/>
            <a:ext cx="4962525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08" tIns="46204" rIns="92408" bIns="46204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906" y="4715909"/>
            <a:ext cx="5437490" cy="4466112"/>
          </a:xfrm>
          <a:prstGeom prst="rect">
            <a:avLst/>
          </a:prstGeom>
        </p:spPr>
        <p:txBody>
          <a:bodyPr vert="horz" lIns="92408" tIns="46204" rIns="92408" bIns="46204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635"/>
            <a:ext cx="2946255" cy="496411"/>
          </a:xfrm>
          <a:prstGeom prst="rect">
            <a:avLst/>
          </a:prstGeom>
        </p:spPr>
        <p:txBody>
          <a:bodyPr vert="horz" lIns="92408" tIns="46204" rIns="92408" bIns="46204" anchor="b"/>
          <a:lstStyle>
            <a:lvl1pPr algn="l">
              <a:defRPr sz="1200">
                <a:latin typeface="굴림"/>
                <a:ea typeface="굴림"/>
              </a:defRPr>
            </a:lvl1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796" y="9428635"/>
            <a:ext cx="2946254" cy="496411"/>
          </a:xfrm>
          <a:prstGeom prst="rect">
            <a:avLst/>
          </a:prstGeom>
        </p:spPr>
        <p:txBody>
          <a:bodyPr vert="horz" lIns="92408" tIns="46204" rIns="92408" bIns="46204" anchor="b"/>
          <a:lstStyle>
            <a:lvl1pPr algn="r">
              <a:defRPr sz="1200">
                <a:latin typeface="굴림"/>
                <a:ea typeface="굴림"/>
              </a:defRPr>
            </a:lvl1pPr>
          </a:lstStyle>
          <a:p>
            <a:pPr>
              <a:defRPr/>
            </a:pPr>
            <a:fld id="{4DB7C76D-64E5-43DF-B540-77242ACFE0F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>
          <a:noFill/>
          <a:ln>
            <a:solidFill>
              <a:srgbClr val="000000"/>
            </a:solidFill>
            <a:miter/>
          </a:ln>
        </p:spPr>
      </p:sp>
      <p:sp>
        <p:nvSpPr>
          <p:cNvPr id="8195" name="슬라이드 노트 개체 틀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 wrap="square" anchor="t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8196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>
            <a:miter/>
          </a:ln>
        </p:spPr>
        <p:txBody>
          <a:bodyPr wrap="square" anchorCtr="0">
            <a:prstTxWarp prst="textNoShape">
              <a:avLst/>
            </a:prstTxWarp>
          </a:bodyPr>
          <a:lstStyle/>
          <a:p>
            <a:pPr lvl="0">
              <a:defRPr/>
            </a:pPr>
            <a:fld id="{CFD7F743-6229-410A-9BB2-36F9E78CF587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DB7C76D-64E5-43DF-B540-77242ACFE0F7}" type="slidenum">
              <a:rPr lang="en-US" altLang="en-US"/>
              <a:pPr>
                <a:defRPr/>
              </a:pPr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제목 슬라이드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4"/>
          <p:cNvGraphicFramePr>
            <a:graphicFrameLocks noGrp="1"/>
          </p:cNvGraphicFramePr>
          <p:nvPr userDrawn="1"/>
        </p:nvGraphicFramePr>
        <p:xfrm>
          <a:off x="347776" y="248616"/>
          <a:ext cx="8439150" cy="646112"/>
        </p:xfrm>
        <a:graphic>
          <a:graphicData uri="http://schemas.openxmlformats.org/drawingml/2006/table">
            <a:tbl>
              <a:tblPr firstRow="1" bandRow="1"/>
              <a:tblGrid>
                <a:gridCol w="911856"/>
                <a:gridCol w="1551944"/>
                <a:gridCol w="4344988"/>
                <a:gridCol w="1630362"/>
              </a:tblGrid>
              <a:tr h="463477">
                <a:tc>
                  <a:txBody>
                    <a:bodyPr vert="horz" lIns="91440" tIns="45738" rIns="91440" bIns="45738" anchor="t" anchorCtr="0"/>
                    <a:p>
                      <a:pPr marL="0" marR="0" lvl="0" indent="0" algn="l" defTabSz="1103313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ko-KR" sz="6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굴림"/>
                        <a:ea typeface="굴림"/>
                      </a:endParaRPr>
                    </a:p>
                  </a:txBody>
                  <a:tcPr marL="91440" marR="91440" marT="45738" marB="45738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 vert="horz" lIns="91440" tIns="0" rIns="91440" bIns="0" anchor="t" anchorCtr="0"/>
                    <a:p>
                      <a:pPr marL="0" marR="0" lvl="0" indent="0" algn="ctr" defTabSz="1103313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6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주간 보고</a:t>
                      </a:r>
                      <a:endParaRPr kumimoji="1" lang="ko-KR" altLang="en-US" sz="16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  <a:p>
                      <a:pPr marL="0" marR="0" lvl="0" indent="0" algn="ctr" defTabSz="1103313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1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20**년 00시 지능형교통체계(ITS) 구축사업</a:t>
                      </a:r>
                      <a:endParaRPr kumimoji="1" lang="ko-KR" altLang="en-US" sz="11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1440" marR="91440" marT="0" marB="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182635">
                <a:tc gridSpan="2">
                  <a:txBody>
                    <a:bodyPr vert="horz" lIns="91440" tIns="0" rIns="91440" bIns="0" anchor="ctr" anchorCtr="0"/>
                    <a:p>
                      <a:pPr marL="0" marR="0" lvl="0" indent="0" algn="l" defTabSz="1103313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8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문서종류</a:t>
                      </a:r>
                      <a:r>
                        <a:rPr kumimoji="1" lang="en-US" altLang="ko-KR" sz="8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 : </a:t>
                      </a:r>
                      <a:r>
                        <a:rPr kumimoji="1" lang="ko-KR" altLang="en-US" sz="8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주간 보고서</a:t>
                      </a:r>
                      <a:endParaRPr kumimoji="1" lang="en-US" altLang="ko-KR" sz="800" b="0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91440" marR="9144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0" rIns="91440" bIns="0" anchor="ctr" anchorCtr="0"/>
                    <a:p>
                      <a:pPr marL="0" marR="0" lvl="0" indent="0" algn="l" defTabSz="1103313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8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버전</a:t>
                      </a:r>
                      <a:r>
                        <a:rPr kumimoji="1" lang="en-US" altLang="ko-KR" sz="8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 #: 1.0</a:t>
                      </a:r>
                      <a:endParaRPr kumimoji="1" lang="en-US" altLang="ko-KR" sz="800" b="0" i="0" u="none" strike="noStrike" cap="none" normalizeH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vert="horz" lIns="91440" tIns="0" rIns="91440" bIns="0" anchor="ctr" anchorCtr="0"/>
                    <a:p>
                      <a:pPr marL="0" marR="0" lvl="0" indent="0" algn="l" defTabSz="1103313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8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작성일</a:t>
                      </a:r>
                      <a:r>
                        <a:rPr kumimoji="1" lang="en-US" altLang="ko-KR" sz="800" b="0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: 2025.10.11</a:t>
                      </a:r>
                      <a:endParaRPr kumimoji="1" lang="en-US" altLang="ko-KR" sz="800" b="0" i="0" u="none" strike="noStrike" cap="none" normalizeH="0" baseline="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advClick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advClick="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theme" Target="../theme/theme1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6" r:id="rId3"/>
  </p:sldLayoutIdLst>
  <p:transition advClick="0"/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1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>
          <a:xfrm>
            <a:off x="0" y="0"/>
            <a:ext cx="4371975" cy="3789363"/>
          </a:xfrm>
          <a:prstGeom prst="rect">
            <a:avLst/>
          </a:prstGeom>
          <a:noFill/>
          <a:ln w="19050" algn="ctr">
            <a:noFill/>
            <a:miter/>
          </a:ln>
        </p:spPr>
        <p:txBody>
          <a:bodyPr wrap="none" lIns="36000" tIns="0" rIns="36000" bIns="0" anchor="ctr">
            <a:spAutoFit/>
          </a:bodyPr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>
          <a:xfrm>
            <a:off x="0" y="-5546"/>
            <a:ext cx="9142413" cy="6858000"/>
          </a:xfrm>
          <a:prstGeom prst="rect">
            <a:avLst/>
          </a:prstGeom>
          <a:solidFill>
            <a:schemeClr val="bg1"/>
          </a:solidFill>
          <a:ln w="19050" algn="ctr">
            <a:noFill/>
            <a:miter/>
          </a:ln>
        </p:spPr>
        <p:txBody>
          <a:bodyPr wrap="square" lIns="36000" tIns="0" rIns="36000" bIns="0" anchor="ctr">
            <a:spAutoFit/>
          </a:bodyPr>
          <a:lstStyle/>
          <a:p>
            <a:pPr algn="ctr" eaLnBrk="0" latinLnBrk="0" hangingPunct="0">
              <a:spcBef>
                <a:spcPct val="50000"/>
              </a:spcBef>
              <a:buFont typeface="Wingdings"/>
              <a:buNone/>
              <a:defRPr/>
            </a:pPr>
            <a:endParaRPr lang="ko-KR" altLang="ko-KR" sz="1000">
              <a:latin typeface="Trebuchet MS"/>
            </a:endParaRPr>
          </a:p>
        </p:txBody>
      </p:sp>
      <p:sp>
        <p:nvSpPr>
          <p:cNvPr id="2052" name="Rectangle 8"/>
          <p:cNvSpPr>
            <a:spLocks noChangeArrowheads="1"/>
          </p:cNvSpPr>
          <p:nvPr/>
        </p:nvSpPr>
        <p:spPr>
          <a:xfrm>
            <a:off x="5176639" y="2773076"/>
            <a:ext cx="3599062" cy="584775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 anchor="ctr">
            <a:spAutoFit/>
          </a:bodyPr>
          <a:lstStyle/>
          <a:p>
            <a:pPr algn="r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ko-KR" sz="3200" b="1">
                <a:solidFill>
                  <a:srgbClr val="000000"/>
                </a:solidFill>
                <a:latin typeface="+mn-lt"/>
                <a:ea typeface="HY헤드라인M"/>
              </a:rPr>
              <a:t>10</a:t>
            </a:r>
            <a:r>
              <a:rPr lang="ko-KR" altLang="en-US" sz="3200" b="1">
                <a:solidFill>
                  <a:srgbClr val="000000"/>
                </a:solidFill>
                <a:latin typeface="+mn-lt"/>
                <a:ea typeface="HY헤드라인M"/>
              </a:rPr>
              <a:t>월 </a:t>
            </a:r>
            <a:r>
              <a:rPr lang="en-US" altLang="ko-KR" sz="3200" b="1">
                <a:solidFill>
                  <a:srgbClr val="000000"/>
                </a:solidFill>
                <a:latin typeface="+mn-lt"/>
                <a:ea typeface="HY헤드라인M"/>
              </a:rPr>
              <a:t>2</a:t>
            </a:r>
            <a:r>
              <a:rPr lang="ko-KR" altLang="en-US" sz="3200" b="1">
                <a:solidFill>
                  <a:srgbClr val="000000"/>
                </a:solidFill>
                <a:latin typeface="+mn-lt"/>
                <a:ea typeface="HY헤드라인M"/>
              </a:rPr>
              <a:t>주 주간회의</a:t>
            </a:r>
            <a:endParaRPr lang="ko-KR" altLang="en-US" sz="3200" b="1">
              <a:solidFill>
                <a:srgbClr val="000000"/>
              </a:solidFill>
              <a:latin typeface="+mn-lt"/>
              <a:ea typeface="HY헤드라인M"/>
            </a:endParaRPr>
          </a:p>
        </p:txBody>
      </p:sp>
      <p:sp>
        <p:nvSpPr>
          <p:cNvPr id="9221" name="Rectangle 5"/>
          <p:cNvSpPr>
            <a:spLocks noChangeArrowheads="1"/>
          </p:cNvSpPr>
          <p:nvPr/>
        </p:nvSpPr>
        <p:spPr>
          <a:xfrm>
            <a:off x="7461885" y="4489448"/>
            <a:ext cx="1384501" cy="604522"/>
          </a:xfrm>
          <a:prstGeom prst="rect">
            <a:avLst/>
          </a:prstGeom>
          <a:noFill/>
          <a:ln w="9525">
            <a:noFill/>
            <a:miter/>
          </a:ln>
          <a:effectLst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1600" b="1">
                <a:solidFill>
                  <a:srgbClr val="000000"/>
                </a:solidFill>
                <a:latin typeface="+mj-ea"/>
                <a:ea typeface="+mj-ea"/>
              </a:rPr>
              <a:t>2025. 10. 11</a:t>
            </a:r>
            <a:endParaRPr lang="en-US" altLang="ko-KR" sz="1600" b="1">
              <a:solidFill>
                <a:srgbClr val="000000"/>
              </a:solidFill>
              <a:latin typeface="+mj-ea"/>
              <a:ea typeface="+mj-ea"/>
            </a:endParaRPr>
          </a:p>
          <a:p>
            <a:pPr algn="r">
              <a:defRPr/>
            </a:pPr>
            <a:endParaRPr lang="en-US" altLang="ko-KR" b="1">
              <a:solidFill>
                <a:srgbClr val="000000"/>
              </a:solidFill>
              <a:latin typeface="+mj-ea"/>
              <a:ea typeface="+mj-ea"/>
            </a:endParaRPr>
          </a:p>
        </p:txBody>
      </p:sp>
      <p:sp>
        <p:nvSpPr>
          <p:cNvPr id="2063" name="Rectangle 13"/>
          <p:cNvSpPr>
            <a:spLocks noChangeArrowheads="1"/>
          </p:cNvSpPr>
          <p:nvPr/>
        </p:nvSpPr>
        <p:spPr>
          <a:xfrm>
            <a:off x="2497138" y="3424238"/>
            <a:ext cx="6645275" cy="47625"/>
          </a:xfrm>
          <a:prstGeom prst="rect">
            <a:avLst/>
          </a:prstGeom>
          <a:gradFill rotWithShape="1">
            <a:gsLst>
              <a:gs pos="0">
                <a:srgbClr val="761800"/>
              </a:gs>
              <a:gs pos="100000">
                <a:srgbClr val="ff3300"/>
              </a:gs>
            </a:gsLst>
            <a:lin ang="0" scaled="1"/>
          </a:gradFill>
          <a:ln w="9525" algn="ctr">
            <a:noFill/>
            <a:miter/>
          </a:ln>
        </p:spPr>
        <p:txBody>
          <a:bodyPr wrap="none" anchor="ctr"/>
          <a:lstStyle/>
          <a:p>
            <a:pPr algn="ctr">
              <a:buFont typeface="Wingdings"/>
              <a:buChar char="§"/>
              <a:defRPr/>
            </a:pPr>
            <a:endParaRPr lang="ko-KR" altLang="en-US" sz="1200" b="1" u="sng">
              <a:latin typeface="맑은 고딕"/>
              <a:ea typeface="맑은 고딕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97138" y="2302017"/>
            <a:ext cx="6254146" cy="4488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sz="2400" b="1">
                <a:latin typeface="+mj-ea"/>
                <a:ea typeface="+mj-ea"/>
              </a:rPr>
              <a:t>[</a:t>
            </a:r>
            <a:r>
              <a:rPr lang="ko-KR" altLang="en-US" sz="2400" b="1">
                <a:latin typeface="+mj-ea"/>
                <a:ea typeface="+mj-ea"/>
              </a:rPr>
              <a:t>스마트 횡단보도</a:t>
            </a:r>
            <a:r>
              <a:rPr lang="en-US" altLang="ko-KR" sz="2400" b="1">
                <a:latin typeface="+mj-ea"/>
                <a:ea typeface="+mj-ea"/>
              </a:rPr>
              <a:t> </a:t>
            </a:r>
            <a:r>
              <a:rPr lang="ko-KR" altLang="en-US" sz="2400" b="1">
                <a:latin typeface="+mj-ea"/>
                <a:ea typeface="+mj-ea"/>
              </a:rPr>
              <a:t>구축 사업</a:t>
            </a:r>
            <a:r>
              <a:rPr lang="en-US" altLang="ko-KR" sz="2400" b="1">
                <a:latin typeface="+mj-ea"/>
                <a:ea typeface="+mj-ea"/>
              </a:rPr>
              <a:t>]</a:t>
            </a:r>
            <a:endParaRPr lang="en-US" altLang="ko-KR" sz="2400" b="1">
              <a:latin typeface="+mj-ea"/>
              <a:ea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advClick="0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578"/>
          <p:cNvSpPr txBox="1">
            <a:spLocks noChangeArrowheads="1"/>
          </p:cNvSpPr>
          <p:nvPr/>
        </p:nvSpPr>
        <p:spPr>
          <a:xfrm>
            <a:off x="236977" y="1052736"/>
            <a:ext cx="652743" cy="276999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200" b="1">
                <a:latin typeface="맑은 고딕"/>
                <a:ea typeface="맑은 고딕"/>
              </a:rPr>
              <a:t>【</a:t>
            </a:r>
            <a:r>
              <a:rPr lang="ko-KR" altLang="en-US" sz="1200" b="1">
                <a:latin typeface="맑은 고딕"/>
                <a:ea typeface="맑은 고딕"/>
              </a:rPr>
              <a:t>개요</a:t>
            </a:r>
            <a:r>
              <a:rPr lang="en-US" altLang="ko-KR" sz="1200" b="1">
                <a:latin typeface="맑은 고딕"/>
                <a:ea typeface="맑은 고딕"/>
              </a:rPr>
              <a:t>】</a:t>
            </a:r>
            <a:endParaRPr lang="ko-KR" altLang="en-US" sz="1200" b="1">
              <a:latin typeface="맑은 고딕"/>
              <a:ea typeface="맑은 고딕"/>
            </a:endParaRPr>
          </a:p>
        </p:txBody>
      </p:sp>
      <p:sp>
        <p:nvSpPr>
          <p:cNvPr id="11" name="Text Box 578"/>
          <p:cNvSpPr txBox="1">
            <a:spLocks noChangeArrowheads="1"/>
          </p:cNvSpPr>
          <p:nvPr/>
        </p:nvSpPr>
        <p:spPr>
          <a:xfrm>
            <a:off x="232500" y="2204864"/>
            <a:ext cx="652743" cy="276999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200" b="1">
                <a:latin typeface="맑은 고딕"/>
                <a:ea typeface="맑은 고딕"/>
              </a:rPr>
              <a:t>【</a:t>
            </a:r>
            <a:r>
              <a:rPr lang="ko-KR" altLang="en-US" sz="1200" b="1">
                <a:latin typeface="맑은 고딕"/>
                <a:ea typeface="맑은 고딕"/>
              </a:rPr>
              <a:t>단계</a:t>
            </a:r>
            <a:r>
              <a:rPr lang="en-US" altLang="ko-KR" sz="1200" b="1">
                <a:latin typeface="맑은 고딕"/>
                <a:ea typeface="맑은 고딕"/>
              </a:rPr>
              <a:t>】</a:t>
            </a:r>
            <a:endParaRPr lang="ko-KR" altLang="en-US" sz="1200" b="1">
              <a:latin typeface="맑은 고딕"/>
              <a:ea typeface="맑은 고딕"/>
            </a:endParaRPr>
          </a:p>
        </p:txBody>
      </p:sp>
      <p:sp>
        <p:nvSpPr>
          <p:cNvPr id="14" name="Text Box 578"/>
          <p:cNvSpPr txBox="1">
            <a:spLocks noChangeArrowheads="1"/>
          </p:cNvSpPr>
          <p:nvPr/>
        </p:nvSpPr>
        <p:spPr>
          <a:xfrm>
            <a:off x="179512" y="3290500"/>
            <a:ext cx="1377300" cy="276999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200" b="1">
                <a:latin typeface="맑은 고딕"/>
                <a:ea typeface="맑은 고딕"/>
              </a:rPr>
              <a:t>【</a:t>
            </a:r>
            <a:r>
              <a:rPr lang="ko-KR" altLang="en-US" sz="1200" b="1">
                <a:latin typeface="맑은 고딕"/>
                <a:ea typeface="맑은 고딕"/>
              </a:rPr>
              <a:t>주간 실적 요약</a:t>
            </a:r>
            <a:r>
              <a:rPr lang="en-US" altLang="ko-KR" sz="1200" b="1">
                <a:latin typeface="맑은 고딕"/>
                <a:ea typeface="맑은 고딕"/>
              </a:rPr>
              <a:t>】</a:t>
            </a:r>
            <a:endParaRPr lang="ko-KR" altLang="en-US" sz="1200" b="1">
              <a:latin typeface="맑은 고딕"/>
              <a:ea typeface="맑은 고딕"/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/>
        </p:nvGraphicFramePr>
        <p:xfrm>
          <a:off x="317249" y="3933056"/>
          <a:ext cx="8509502" cy="27448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0626"/>
                <a:gridCol w="3732013"/>
                <a:gridCol w="3656863"/>
              </a:tblGrid>
              <a:tr h="116840">
                <a:tc>
                  <a:txBody>
                    <a:bodyPr vert="horz" lIns="0" tIns="35985" rIns="0" bIns="35985" anchor="ctr" anchorCtr="0"/>
                    <a:p>
                      <a:pPr algn="ctr" latinLnBrk="1">
                        <a:defRPr/>
                      </a:pPr>
                      <a:r>
                        <a:rPr lang="ko-KR" altLang="en-US" sz="110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구분</a:t>
                      </a:r>
                      <a:endParaRPr lang="ko-KR" altLang="en-US" sz="1100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35985" marB="35985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9005" tIns="72009" rIns="39005" bIns="72009" anchor="ctr" anchorCtr="0"/>
                    <a:p>
                      <a:pPr algn="ctr" defTabSz="900113" latinLnBrk="0">
                        <a:spcBef>
                          <a:spcPts val="100"/>
                        </a:spcBef>
                        <a:spcAft>
                          <a:spcPts val="100"/>
                        </a:spcAft>
                        <a:defRPr/>
                      </a:pPr>
                      <a:r>
                        <a:rPr lang="ko-KR" altLang="en-US" sz="1100" b="1">
                          <a:solidFill>
                            <a:schemeClr val="tx1"/>
                          </a:solidFill>
                          <a:latin typeface="맑은 고딕"/>
                          <a:ea typeface="+mn-ea"/>
                        </a:rPr>
                        <a:t>금주 진척 </a:t>
                      </a:r>
                      <a:r>
                        <a:rPr lang="en-US" altLang="ko-KR" sz="1100" b="1">
                          <a:solidFill>
                            <a:schemeClr val="tx1"/>
                          </a:solidFill>
                          <a:latin typeface="맑은 고딕"/>
                          <a:ea typeface="+mn-ea"/>
                        </a:rPr>
                        <a:t>(7.7~7.11)  7</a:t>
                      </a:r>
                      <a:r>
                        <a:rPr lang="ko-KR" altLang="en-US" sz="1100" b="1">
                          <a:solidFill>
                            <a:schemeClr val="tx1"/>
                          </a:solidFill>
                          <a:latin typeface="맑은 고딕"/>
                          <a:ea typeface="+mn-ea"/>
                        </a:rPr>
                        <a:t>월 </a:t>
                      </a:r>
                      <a:r>
                        <a:rPr lang="en-US" altLang="ko-KR" sz="1100" b="1">
                          <a:solidFill>
                            <a:schemeClr val="tx1"/>
                          </a:solidFill>
                          <a:latin typeface="맑은 고딕"/>
                          <a:ea typeface="+mn-ea"/>
                        </a:rPr>
                        <a:t>2</a:t>
                      </a:r>
                      <a:r>
                        <a:rPr lang="ko-KR" altLang="en-US" sz="1100" b="1">
                          <a:solidFill>
                            <a:schemeClr val="tx1"/>
                          </a:solidFill>
                          <a:latin typeface="맑은 고딕"/>
                          <a:ea typeface="+mn-ea"/>
                        </a:rPr>
                        <a:t>주차</a:t>
                      </a:r>
                      <a:endParaRPr lang="ko-KR" altLang="en-US" sz="1100" b="1">
                        <a:solidFill>
                          <a:schemeClr val="tx1"/>
                        </a:solidFill>
                        <a:latin typeface="맑은 고딕"/>
                        <a:ea typeface="+mn-ea"/>
                      </a:endParaRPr>
                    </a:p>
                  </a:txBody>
                  <a:tcPr marL="39005" marR="39005" marT="72009" marB="72009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9005" tIns="72009" rIns="39005" bIns="72009" anchor="ctr" anchorCtr="0"/>
                    <a:p>
                      <a:pPr algn="ctr" defTabSz="900113" latinLnBrk="0">
                        <a:spcBef>
                          <a:spcPts val="100"/>
                        </a:spcBef>
                        <a:spcAft>
                          <a:spcPts val="100"/>
                        </a:spcAft>
                        <a:defRPr/>
                      </a:pPr>
                      <a:r>
                        <a:rPr lang="ko-KR" altLang="en-US" sz="1100" b="1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차주 계획 </a:t>
                      </a:r>
                      <a:r>
                        <a:rPr lang="en-US" altLang="ko-KR" sz="1100" b="1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(7.14~7.18)  7</a:t>
                      </a:r>
                      <a:r>
                        <a:rPr lang="ko-KR" altLang="en-US" sz="1100" b="1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월 </a:t>
                      </a:r>
                      <a:r>
                        <a:rPr lang="en-US" altLang="ko-KR" sz="1100" b="1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3</a:t>
                      </a:r>
                      <a:r>
                        <a:rPr lang="ko-KR" altLang="en-US" sz="1100" b="1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주차</a:t>
                      </a:r>
                      <a:endParaRPr lang="ko-KR" altLang="en-US" sz="1100" b="1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9005" marR="39005" marT="72009" marB="72009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429353">
                <a:tc>
                  <a:txBody>
                    <a:bodyPr vert="horz" lIns="0" tIns="35985" rIns="0" bIns="35985" anchor="ctr" anchorCtr="0"/>
                    <a:p>
                      <a:pPr algn="ctr" latinLnBrk="1">
                        <a:defRPr/>
                      </a:pPr>
                      <a:r>
                        <a:rPr lang="ko-KR" altLang="en-US" sz="1100" b="1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기획</a:t>
                      </a:r>
                      <a:endParaRPr lang="en-US" altLang="ko-KR" sz="1100" b="1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35985" marB="35985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71994" tIns="35985" rIns="0" bIns="35985" anchor="t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en-US" altLang="ko-KR" sz="1000" baseline="0"/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aseline="0"/>
                        <a:t>&lt;</a:t>
                      </a:r>
                      <a:r>
                        <a:rPr lang="ko-KR" altLang="en-US" sz="1000" baseline="0"/>
                        <a:t>스마트 횡단보도 시스템</a:t>
                      </a:r>
                      <a:r>
                        <a:rPr lang="en-US" altLang="ko-KR" sz="1000" baseline="0"/>
                        <a:t>&gt;</a:t>
                      </a:r>
                      <a:endParaRPr lang="en-US" altLang="ko-KR" sz="1000" baseline="0"/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aseline="0"/>
                        <a:t>1.</a:t>
                      </a:r>
                      <a:r>
                        <a:rPr lang="ko-KR" altLang="en-US" sz="1000" baseline="0"/>
                        <a:t> </a:t>
                      </a:r>
                      <a:r>
                        <a:rPr lang="en-US" altLang="ko-KR" sz="1000" baseline="0"/>
                        <a:t>[</a:t>
                      </a:r>
                      <a:r>
                        <a:rPr lang="ko-KR" altLang="en-US" sz="1000" baseline="0"/>
                        <a:t>신호 연장 알고리즘</a:t>
                      </a:r>
                      <a:r>
                        <a:rPr lang="en-US" altLang="ko-KR" sz="1000" baseline="0"/>
                        <a:t>]</a:t>
                      </a:r>
                      <a:r>
                        <a:rPr lang="ko-KR" altLang="en-US" sz="1000" baseline="0"/>
                        <a:t> 요소정리 및 시뮬레이션</a:t>
                      </a:r>
                      <a:endParaRPr lang="ko-KR" altLang="en-US" sz="1000" baseline="0"/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aseline="0"/>
                        <a:t>2.</a:t>
                      </a:r>
                      <a:r>
                        <a:rPr lang="ko-KR" altLang="en-US" sz="1000" baseline="0"/>
                        <a:t> 시각장애인을 위한 </a:t>
                      </a:r>
                      <a:r>
                        <a:rPr lang="en-US" altLang="ko-KR" sz="1000" baseline="0"/>
                        <a:t>[</a:t>
                      </a:r>
                      <a:r>
                        <a:rPr lang="ko-KR" altLang="en-US" sz="1000" baseline="0"/>
                        <a:t>음성안내 보조 기능</a:t>
                      </a:r>
                      <a:r>
                        <a:rPr lang="en-US" altLang="ko-KR" sz="1000" baseline="0"/>
                        <a:t>]</a:t>
                      </a:r>
                      <a:r>
                        <a:rPr lang="ko-KR" altLang="en-US" sz="1000" baseline="0"/>
                        <a:t> 요구사항 정의 진행중</a:t>
                      </a:r>
                      <a:endParaRPr lang="ko-KR" altLang="en-US" sz="1000" baseline="0"/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1000" baseline="0"/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aseline="0"/>
                        <a:t>&lt;</a:t>
                      </a:r>
                      <a:r>
                        <a:rPr lang="ko-KR" altLang="en-US" sz="1000" baseline="0"/>
                        <a:t>교통관제 </a:t>
                      </a:r>
                      <a:r>
                        <a:rPr lang="en-US" altLang="ko-KR" sz="1000" baseline="0"/>
                        <a:t>CCTV</a:t>
                      </a:r>
                      <a:r>
                        <a:rPr lang="ko-KR" altLang="en-US" sz="1000" baseline="0"/>
                        <a:t> 시스템</a:t>
                      </a:r>
                      <a:r>
                        <a:rPr lang="en-US" altLang="ko-KR" sz="1000" baseline="0"/>
                        <a:t>&gt;</a:t>
                      </a:r>
                      <a:endParaRPr lang="en-US" altLang="ko-KR" sz="1000" baseline="0"/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aseline="0"/>
                        <a:t>1.</a:t>
                      </a:r>
                      <a:r>
                        <a:rPr lang="ko-KR" altLang="en-US" sz="1000" baseline="0"/>
                        <a:t> </a:t>
                      </a:r>
                      <a:r>
                        <a:rPr lang="en-US" altLang="ko-KR" sz="1000" baseline="0"/>
                        <a:t>[</a:t>
                      </a:r>
                      <a:r>
                        <a:rPr lang="ko-KR" altLang="en-US" sz="1000" baseline="0"/>
                        <a:t>주요 교차로 </a:t>
                      </a:r>
                      <a:r>
                        <a:rPr lang="en-US" altLang="ko-KR" sz="1000" baseline="0"/>
                        <a:t>8</a:t>
                      </a:r>
                      <a:r>
                        <a:rPr lang="ko-KR" altLang="en-US" sz="1000" baseline="0"/>
                        <a:t>곳 후보지 선정</a:t>
                      </a:r>
                      <a:r>
                        <a:rPr lang="en-US" altLang="ko-KR" sz="1000" baseline="0"/>
                        <a:t>]</a:t>
                      </a:r>
                      <a:r>
                        <a:rPr lang="ko-KR" altLang="en-US" sz="1000" baseline="0"/>
                        <a:t> 및 현장 확인 완료</a:t>
                      </a:r>
                      <a:endParaRPr lang="ko-KR" altLang="en-US" sz="1000" baseline="0"/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aseline="0"/>
                        <a:t>2.</a:t>
                      </a:r>
                      <a:r>
                        <a:rPr lang="ko-KR" altLang="en-US" sz="1000" baseline="0"/>
                        <a:t> </a:t>
                      </a:r>
                      <a:r>
                        <a:rPr lang="en-US" altLang="ko-KR" sz="1000" baseline="0"/>
                        <a:t>[</a:t>
                      </a:r>
                      <a:r>
                        <a:rPr lang="ko-KR" altLang="en-US" sz="1000" baseline="0"/>
                        <a:t>설비 기준 요건서 초안</a:t>
                      </a:r>
                      <a:r>
                        <a:rPr lang="en-US" altLang="ko-KR" sz="1000" baseline="0"/>
                        <a:t>]</a:t>
                      </a:r>
                      <a:r>
                        <a:rPr lang="ko-KR" altLang="en-US" sz="1000" baseline="0"/>
                        <a:t> 작성중</a:t>
                      </a:r>
                      <a:endParaRPr lang="ko-KR" altLang="en-US" sz="1000" baseline="0"/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aseline="0"/>
                        <a:t>3.</a:t>
                      </a:r>
                      <a:r>
                        <a:rPr lang="ko-KR" altLang="en-US" sz="1000" baseline="0"/>
                        <a:t> </a:t>
                      </a:r>
                      <a:r>
                        <a:rPr lang="en-US" altLang="ko-KR" sz="1000" baseline="0"/>
                        <a:t>[</a:t>
                      </a:r>
                      <a:r>
                        <a:rPr lang="ko-KR" altLang="en-US" sz="1000" baseline="0"/>
                        <a:t>연동</a:t>
                      </a:r>
                      <a:r>
                        <a:rPr lang="en-US" altLang="ko-KR" sz="1000" baseline="0"/>
                        <a:t> API</a:t>
                      </a:r>
                      <a:r>
                        <a:rPr lang="ko-KR" altLang="en-US" sz="1000" baseline="0"/>
                        <a:t> 구조 파악과 시스템간 인터페이스 정의</a:t>
                      </a:r>
                      <a:r>
                        <a:rPr lang="en-US" altLang="ko-KR" sz="1000" baseline="0"/>
                        <a:t>]</a:t>
                      </a:r>
                      <a:r>
                        <a:rPr lang="ko-KR" altLang="en-US" sz="1000" baseline="0"/>
                        <a:t> 내부 기준 정리</a:t>
                      </a:r>
                      <a:endParaRPr lang="ko-KR" altLang="en-US" sz="1000" baseline="0"/>
                    </a:p>
                  </a:txBody>
                  <a:tcPr marL="71994" marR="0" marT="35985" marB="35985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71994" tIns="35985" rIns="0" bIns="35985" anchor="t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en-US" altLang="ko-KR" sz="1000" baseline="0"/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aseline="0"/>
                        <a:t>&lt;</a:t>
                      </a:r>
                      <a:r>
                        <a:rPr lang="ko-KR" altLang="en-US" sz="1000" baseline="0"/>
                        <a:t>스마트 횡단보도 시스템</a:t>
                      </a:r>
                      <a:r>
                        <a:rPr lang="en-US" altLang="ko-KR" sz="1000" baseline="0"/>
                        <a:t>&gt;</a:t>
                      </a:r>
                      <a:endParaRPr lang="en-US" altLang="ko-KR" sz="1000" baseline="0"/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aseline="0"/>
                        <a:t>1.</a:t>
                      </a:r>
                      <a:r>
                        <a:rPr lang="ko-KR" altLang="en-US" sz="1000" baseline="0"/>
                        <a:t> 보행자 감지 기술 방식 고객과 논의</a:t>
                      </a:r>
                      <a:endParaRPr lang="ko-KR" altLang="en-US" sz="1000" baseline="0"/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aseline="0"/>
                        <a:t>2.</a:t>
                      </a:r>
                      <a:r>
                        <a:rPr lang="ko-KR" altLang="en-US" sz="1000" baseline="0"/>
                        <a:t> 고객과 현장 답사 </a:t>
                      </a:r>
                      <a:r>
                        <a:rPr lang="en-US" altLang="ko-KR" sz="1000" baseline="0"/>
                        <a:t>-</a:t>
                      </a:r>
                      <a:r>
                        <a:rPr lang="ko-KR" altLang="en-US" sz="1000" baseline="0"/>
                        <a:t> 현장의 추가 요구사항 검토</a:t>
                      </a:r>
                      <a:endParaRPr lang="ko-KR" altLang="en-US" sz="1000" baseline="0"/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1000" baseline="0"/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aseline="0"/>
                        <a:t>&lt;</a:t>
                      </a:r>
                      <a:r>
                        <a:rPr lang="ko-KR" altLang="en-US" sz="1000" baseline="0"/>
                        <a:t>교통관제 </a:t>
                      </a:r>
                      <a:r>
                        <a:rPr lang="en-US" altLang="ko-KR" sz="1000" baseline="0"/>
                        <a:t>CCTV </a:t>
                      </a:r>
                      <a:r>
                        <a:rPr lang="ko-KR" altLang="en-US" sz="1000" baseline="0"/>
                        <a:t>시스템</a:t>
                      </a:r>
                      <a:r>
                        <a:rPr lang="en-US" altLang="ko-KR" sz="1000" baseline="0"/>
                        <a:t>&gt;</a:t>
                      </a:r>
                      <a:endParaRPr lang="en-US" altLang="ko-KR" sz="1000" baseline="0"/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aseline="0"/>
                        <a:t>1.</a:t>
                      </a:r>
                      <a:r>
                        <a:rPr lang="ko-KR" altLang="en-US" sz="1000" baseline="0"/>
                        <a:t> 교차로 </a:t>
                      </a:r>
                      <a:r>
                        <a:rPr lang="en-US" altLang="ko-KR" sz="1000" baseline="0"/>
                        <a:t>8</a:t>
                      </a:r>
                      <a:r>
                        <a:rPr lang="ko-KR" altLang="en-US" sz="1000" baseline="0"/>
                        <a:t>곳 후보지 현장 답사 및 추가 요구사항 진행</a:t>
                      </a:r>
                      <a:endParaRPr lang="ko-KR" altLang="en-US" sz="1000" baseline="0"/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en-US" altLang="ko-KR" sz="1000" baseline="0"/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aseline="0"/>
                        <a:t>&lt;</a:t>
                      </a:r>
                      <a:r>
                        <a:rPr lang="ko-KR" altLang="en-US" sz="1000" baseline="0"/>
                        <a:t>고객 미팅</a:t>
                      </a:r>
                      <a:r>
                        <a:rPr lang="en-US" altLang="ko-KR" sz="1000" baseline="0"/>
                        <a:t>&gt;</a:t>
                      </a:r>
                      <a:endParaRPr lang="en-US" altLang="ko-KR" sz="1000" baseline="0"/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aseline="0"/>
                        <a:t>1.</a:t>
                      </a:r>
                      <a:r>
                        <a:rPr lang="ko-KR" altLang="en-US" sz="1000" baseline="0"/>
                        <a:t> 스마트 횡단보도 기능 논의</a:t>
                      </a:r>
                      <a:endParaRPr lang="ko-KR" altLang="en-US" sz="1000" baseline="0"/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aseline="0"/>
                        <a:t>2.</a:t>
                      </a:r>
                      <a:r>
                        <a:rPr lang="ko-KR" altLang="en-US" sz="1000" baseline="0"/>
                        <a:t> </a:t>
                      </a:r>
                      <a:r>
                        <a:rPr lang="en-US" altLang="ko-KR" sz="1000" baseline="0"/>
                        <a:t>CCTV</a:t>
                      </a:r>
                      <a:r>
                        <a:rPr lang="ko-KR" altLang="en-US" sz="1000" baseline="0"/>
                        <a:t> 설치 기준 협의</a:t>
                      </a:r>
                      <a:endParaRPr lang="ko-KR" altLang="en-US" sz="1000" baseline="0"/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000" baseline="0"/>
                        <a:t>3.</a:t>
                      </a:r>
                      <a:r>
                        <a:rPr lang="ko-KR" altLang="en-US" sz="1000" baseline="0"/>
                        <a:t> 통합 운영 인터페이스 정의 관련 미팅</a:t>
                      </a:r>
                      <a:endParaRPr lang="ko-KR" altLang="en-US" sz="1000" baseline="0"/>
                    </a:p>
                  </a:txBody>
                  <a:tcPr marL="71994" marR="0" marT="35985" marB="35985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8" name="TextBox 63"/>
          <p:cNvSpPr txBox="1">
            <a:spLocks noChangeArrowheads="1"/>
          </p:cNvSpPr>
          <p:nvPr/>
        </p:nvSpPr>
        <p:spPr>
          <a:xfrm>
            <a:off x="179512" y="3573016"/>
            <a:ext cx="1760537" cy="282704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indent="-179388">
              <a:lnSpc>
                <a:spcPct val="120000"/>
              </a:lnSpc>
              <a:buFont typeface="Wingdings"/>
              <a:buChar char="§"/>
              <a:defRPr/>
            </a:pPr>
            <a:r>
              <a:rPr lang="ko-KR" altLang="en-US" sz="1100" b="1">
                <a:latin typeface="맑은 고딕"/>
                <a:ea typeface="맑은 고딕"/>
              </a:rPr>
              <a:t>프로젝트 관리</a:t>
            </a:r>
            <a:endParaRPr lang="en-US" altLang="ko-KR" sz="1100" b="1">
              <a:latin typeface="맑은 고딕"/>
              <a:ea typeface="맑은 고딕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59053" y="1340768"/>
            <a:ext cx="8241465" cy="7528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/>
              <a:buChar char="•"/>
              <a:defRPr/>
            </a:pPr>
            <a:r>
              <a:rPr lang="ko-KR" altLang="en-US" sz="1100">
                <a:latin typeface="+mn-ea"/>
                <a:ea typeface="+mn-ea"/>
              </a:rPr>
              <a:t>보행신호 자동 연장 기능 시뮬레이션 긍정적</a:t>
            </a:r>
            <a:endParaRPr lang="ko-KR" altLang="en-US" sz="1100">
              <a:latin typeface="+mn-ea"/>
              <a:ea typeface="+mn-ea"/>
            </a:endParaRPr>
          </a:p>
          <a:p>
            <a:pPr marL="171450" indent="-171450">
              <a:buFont typeface="Arial"/>
              <a:buChar char="•"/>
              <a:defRPr/>
            </a:pPr>
            <a:r>
              <a:rPr lang="ko-KR" altLang="en-US" sz="1100">
                <a:latin typeface="+mn-ea"/>
                <a:ea typeface="+mn-ea"/>
              </a:rPr>
              <a:t>음성 안내 보조기능 요구사항 정의 진행중</a:t>
            </a:r>
            <a:endParaRPr lang="ko-KR" altLang="en-US" sz="1100">
              <a:latin typeface="+mn-ea"/>
              <a:ea typeface="+mn-ea"/>
            </a:endParaRPr>
          </a:p>
          <a:p>
            <a:pPr marL="171450" indent="-171450">
              <a:buFont typeface="Arial"/>
              <a:buChar char="•"/>
              <a:defRPr/>
            </a:pPr>
            <a:r>
              <a:rPr lang="ko-KR" altLang="en-US" sz="1100">
                <a:latin typeface="+mn-ea"/>
                <a:ea typeface="+mn-ea"/>
              </a:rPr>
              <a:t>주요 교차로 후보지 선정 및 현장 확인 완료</a:t>
            </a:r>
            <a:endParaRPr lang="ko-KR" altLang="en-US" sz="1100">
              <a:latin typeface="+mn-ea"/>
              <a:ea typeface="+mn-ea"/>
            </a:endParaRPr>
          </a:p>
          <a:p>
            <a:pPr marL="171450" indent="-171450">
              <a:buFont typeface="Arial"/>
              <a:buChar char="•"/>
              <a:defRPr/>
            </a:pPr>
            <a:r>
              <a:rPr lang="ko-KR" altLang="en-US" sz="1100">
                <a:latin typeface="+mn-ea"/>
                <a:ea typeface="+mn-ea"/>
              </a:rPr>
              <a:t>보행자 감지 방식에 대한 고객의 기술 선정 지연</a:t>
            </a:r>
            <a:endParaRPr lang="ko-KR" altLang="en-US" sz="1100">
              <a:latin typeface="+mn-ea"/>
              <a:ea typeface="+mn-ea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818792" y="2276872"/>
          <a:ext cx="7814687" cy="967760"/>
        </p:xfrm>
        <a:graphic>
          <a:graphicData uri="http://schemas.openxmlformats.org/drawingml/2006/table">
            <a:tbl>
              <a:tblGrid>
                <a:gridCol w="1304936"/>
                <a:gridCol w="1329087"/>
                <a:gridCol w="215861"/>
                <a:gridCol w="215861"/>
                <a:gridCol w="215861"/>
                <a:gridCol w="215861"/>
                <a:gridCol w="215861"/>
                <a:gridCol w="215861"/>
                <a:gridCol w="215861"/>
                <a:gridCol w="215861"/>
                <a:gridCol w="215861"/>
                <a:gridCol w="215861"/>
                <a:gridCol w="215861"/>
                <a:gridCol w="215861"/>
                <a:gridCol w="215861"/>
                <a:gridCol w="215861"/>
                <a:gridCol w="215861"/>
                <a:gridCol w="215861"/>
                <a:gridCol w="215861"/>
                <a:gridCol w="215861"/>
                <a:gridCol w="215861"/>
                <a:gridCol w="215861"/>
                <a:gridCol w="215861"/>
                <a:gridCol w="215861"/>
                <a:gridCol w="215861"/>
                <a:gridCol w="215861"/>
              </a:tblGrid>
              <a:tr h="193552">
                <a:tc>
                  <a:txBody>
                    <a:bodyPr vert="horz" lIns="0" tIns="0" rIns="0" bIns="0" anchor="ctr" anchorCtr="0"/>
                    <a:p>
                      <a:pPr algn="ctr">
                        <a:defRPr/>
                      </a:pPr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PROJECT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vert="horz" lIns="0" tIns="0" rIns="0" bIns="0" anchor="ctr" anchorCtr="0"/>
                    <a:p>
                      <a:pPr algn="ctr">
                        <a:defRPr/>
                      </a:pPr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단계</a:t>
                      </a:r>
                      <a:endParaRPr lang="en-US" sz="1000" b="1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 gridSpan="4">
                  <a:txBody>
                    <a:bodyPr vert="horz" lIns="0" tIns="0" rIns="0" bIns="0" anchor="ctr" anchorCtr="0"/>
                    <a:p>
                      <a:pPr algn="ctr">
                        <a:defRPr/>
                      </a:pPr>
                      <a:r>
                        <a:rPr lang="en-US" altLang="ko-KR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7</a:t>
                      </a:r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월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4">
                  <a:txBody>
                    <a:bodyPr vert="horz" lIns="0" tIns="0" rIns="0" bIns="0" anchor="ctr" anchorCtr="0"/>
                    <a:p>
                      <a:pPr algn="ctr">
                        <a:defRPr/>
                      </a:pPr>
                      <a:r>
                        <a:rPr lang="en-US" altLang="ko-KR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8</a:t>
                      </a:r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월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4">
                  <a:txBody>
                    <a:bodyPr vert="horz" lIns="0" tIns="0" rIns="0" bIns="0" anchor="ctr" anchorCtr="0"/>
                    <a:p>
                      <a:pPr algn="ctr">
                        <a:defRPr/>
                      </a:pPr>
                      <a:r>
                        <a:rPr lang="en-US" altLang="ko-KR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9</a:t>
                      </a:r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월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4">
                  <a:txBody>
                    <a:bodyPr vert="horz" lIns="0" tIns="0" rIns="0" bIns="0" anchor="ctr" anchorCtr="0"/>
                    <a:p>
                      <a:pPr algn="ctr">
                        <a:defRPr/>
                      </a:pPr>
                      <a:r>
                        <a:rPr lang="en-US" altLang="ko-KR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10</a:t>
                      </a:r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월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4">
                  <a:txBody>
                    <a:bodyPr vert="horz" lIns="0" tIns="0" rIns="0" bIns="0" anchor="ctr" anchorCtr="0"/>
                    <a:p>
                      <a:pPr algn="ctr">
                        <a:defRPr/>
                      </a:pPr>
                      <a:r>
                        <a:rPr lang="en-US" altLang="ko-KR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11</a:t>
                      </a:r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월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gridSpan="4">
                  <a:txBody>
                    <a:bodyPr vert="horz" lIns="0" tIns="0" rIns="0" bIns="0" anchor="ctr" anchorCtr="0"/>
                    <a:p>
                      <a:pPr algn="ctr">
                        <a:defRPr/>
                      </a:pPr>
                      <a:r>
                        <a:rPr lang="en-US" altLang="ko-KR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12</a:t>
                      </a:r>
                      <a:r>
                        <a:rPr lang="ko-KR" alt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월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193552">
                <a:tc rowSpan="2">
                  <a:txBody>
                    <a:bodyPr vert="horz" lIns="0" tIns="0" rIns="0" bIns="0" anchor="ctr" anchorCtr="0"/>
                    <a:p>
                      <a:pPr algn="ctr"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스마트 횡단보도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vert="horz" lIns="0" tIns="0" rIns="0" bIns="0" anchor="ctr" anchorCtr="0"/>
                    <a:p>
                      <a:pPr algn="ctr"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요구사항 분석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/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설계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vert="horz" lIns="0" tIns="0" rIns="0" bIns="0" anchor="ctr" anchorCtr="0"/>
                    <a:p>
                      <a:pPr algn="ctr">
                        <a:defRPr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 vert="horz" lIns="0" tIns="0" rIns="0" bIns="0" anchor="ctr" anchorCtr="0"/>
                    <a:p>
                      <a:pPr algn="ctr">
                        <a:defRPr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 vert="horz" lIns="0" tIns="0" rIns="0" bIns="0" anchor="ctr" anchorCtr="0"/>
                    <a:p>
                      <a:pPr algn="ctr">
                        <a:defRPr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 vert="horz" lIns="0" tIns="0" rIns="0" bIns="0" anchor="ctr" anchorCtr="0"/>
                    <a:p>
                      <a:pPr algn="ctr">
                        <a:defRPr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4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 vert="horz" lIns="0" tIns="0" rIns="0" bIns="0" anchor="ctr" anchorCtr="0"/>
                    <a:p>
                      <a:pPr algn="ctr">
                        <a:defRPr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5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 vert="horz" lIns="0" tIns="0" rIns="0" bIns="0" anchor="ctr" anchorCtr="0"/>
                    <a:p>
                      <a:pPr algn="ctr">
                        <a:defRPr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6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 vert="horz" lIns="0" tIns="0" rIns="0" bIns="0" anchor="ctr" anchorCtr="0"/>
                    <a:p>
                      <a:pPr algn="ctr"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0" tIns="0" rIns="0" bIns="0" anchor="ctr" anchorCtr="0"/>
                    <a:p>
                      <a:pPr algn="ctr"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0" tIns="0" rIns="0" bIns="0" anchor="ctr" anchorCtr="0"/>
                    <a:p>
                      <a:pPr algn="ctr"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0" tIns="0" rIns="0" bIns="0" anchor="ctr" anchorCtr="0"/>
                    <a:p>
                      <a:pPr algn="ctr"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0" tIns="0" rIns="0" bIns="0" anchor="ctr" anchorCtr="0"/>
                    <a:p>
                      <a:pPr algn="ctr"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0" tIns="0" rIns="0" bIns="0" anchor="ctr" anchorCtr="0"/>
                    <a:p>
                      <a:pPr algn="ctr"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0" tIns="0" rIns="0" bIns="0" anchor="ctr" anchorCtr="0"/>
                    <a:p>
                      <a:pPr algn="ctr"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0" tIns="0" rIns="0" bIns="0" anchor="ctr" anchorCtr="0"/>
                    <a:p>
                      <a:pPr algn="ctr"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0" tIns="0" rIns="0" bIns="0" anchor="ctr" anchorCtr="0"/>
                    <a:p>
                      <a:pPr algn="ctr"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0" tIns="0" rIns="0" bIns="0" anchor="ctr" anchorCtr="0"/>
                    <a:p>
                      <a:pPr algn="ctr"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0" tIns="0" rIns="0" bIns="0" anchor="ctr" anchorCtr="0"/>
                    <a:p>
                      <a:pPr algn="ctr"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0" tIns="0" rIns="0" bIns="0" anchor="ctr" anchorCtr="0"/>
                    <a:p>
                      <a:pPr algn="ctr"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0" tIns="0" rIns="0" bIns="0" anchor="ctr" anchorCtr="0"/>
                    <a:p>
                      <a:pPr algn="ctr"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0" tIns="0" rIns="0" bIns="0" anchor="ctr" anchorCtr="0"/>
                    <a:p>
                      <a:pPr algn="ctr"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0" tIns="0" rIns="0" bIns="0" anchor="ctr" anchorCtr="0"/>
                    <a:p>
                      <a:pPr algn="ctr"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0" tIns="0" rIns="0" bIns="0" anchor="ctr" anchorCtr="0"/>
                    <a:p>
                      <a:pPr algn="ctr"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0" tIns="0" rIns="0" bIns="0" anchor="ctr" anchorCtr="0"/>
                    <a:p>
                      <a:pPr algn="ctr"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0" tIns="0" rIns="0" bIns="0" anchor="ctr" anchorCtr="0"/>
                    <a:p>
                      <a:pPr algn="ctr"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193552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0" tIns="0" rIns="0" bIns="0" anchor="ctr" anchorCtr="0"/>
                    <a:p>
                      <a:pPr algn="ctr"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디자인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/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개발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vert="horz" lIns="0" tIns="0" rIns="0" bIns="0" anchor="ctr" anchorCtr="0"/>
                    <a:p>
                      <a:pPr algn="ctr"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0" tIns="0" rIns="0" bIns="0" anchor="ctr" anchorCtr="0"/>
                    <a:p>
                      <a:pPr algn="ctr">
                        <a:defRPr/>
                      </a:pP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 vert="horz" lIns="0" tIns="0" rIns="0" bIns="0" anchor="ctr" anchorCtr="0"/>
                    <a:p>
                      <a:pPr algn="ctr">
                        <a:defRPr/>
                      </a:pP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0" tIns="0" rIns="0" bIns="0" anchor="ctr" anchorCtr="0"/>
                    <a:p>
                      <a:pPr algn="ctr">
                        <a:defRPr/>
                      </a:pP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0" tIns="0" rIns="0" bIns="0" anchor="ctr" anchorCtr="0"/>
                    <a:p>
                      <a:pPr algn="ctr">
                        <a:defRPr/>
                      </a:pP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0" tIns="0" rIns="0" bIns="0" anchor="ctr" anchorCtr="0"/>
                    <a:p>
                      <a:pPr algn="ctr">
                        <a:defRPr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 vert="horz" lIns="0" tIns="0" rIns="0" bIns="0" anchor="ctr" anchorCtr="0"/>
                    <a:p>
                      <a:pPr algn="ctr">
                        <a:defRPr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 vert="horz" lIns="0" tIns="0" rIns="0" bIns="0" anchor="ctr" anchorCtr="0"/>
                    <a:p>
                      <a:pPr algn="ctr">
                        <a:defRPr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 vert="horz" lIns="0" tIns="0" rIns="0" bIns="0" anchor="ctr" anchorCtr="0"/>
                    <a:p>
                      <a:pPr algn="ctr">
                        <a:defRPr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4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 vert="horz" lIns="0" tIns="0" rIns="0" bIns="0" anchor="ctr" anchorCtr="0"/>
                    <a:p>
                      <a:pPr algn="ctr">
                        <a:defRPr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5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 vert="horz" lIns="0" tIns="0" rIns="0" bIns="0" anchor="ctr" anchorCtr="0"/>
                    <a:p>
                      <a:pPr algn="ctr">
                        <a:defRPr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6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 vert="horz" lIns="0" tIns="0" rIns="0" bIns="0" anchor="ctr" anchorCtr="0"/>
                    <a:p>
                      <a:pPr algn="ctr">
                        <a:defRPr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7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 vert="horz" lIns="0" tIns="0" rIns="0" bIns="0" anchor="ctr" anchorCtr="0"/>
                    <a:p>
                      <a:pPr algn="ctr">
                        <a:defRPr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8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 vert="horz" lIns="0" tIns="0" rIns="0" bIns="0" anchor="ctr" anchorCtr="0"/>
                    <a:p>
                      <a:pPr algn="ctr">
                        <a:defRPr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9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 vert="horz" lIns="0" tIns="0" rIns="0" bIns="0" anchor="ctr" anchorCtr="0"/>
                    <a:p>
                      <a:pPr algn="ctr">
                        <a:defRPr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10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 vert="horz" lIns="0" tIns="0" rIns="0" bIns="0" anchor="ctr" anchorCtr="0"/>
                    <a:p>
                      <a:pPr algn="ctr">
                        <a:defRPr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11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 vert="horz" lIns="0" tIns="0" rIns="0" bIns="0" anchor="ctr" anchorCtr="0"/>
                    <a:p>
                      <a:pPr algn="ctr"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0" tIns="0" rIns="0" bIns="0" anchor="ctr" anchorCtr="0"/>
                    <a:p>
                      <a:pPr algn="ctr"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0" tIns="0" rIns="0" bIns="0" anchor="ctr" anchorCtr="0"/>
                    <a:p>
                      <a:pPr algn="ctr"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0" tIns="0" rIns="0" bIns="0" anchor="ctr" anchorCtr="0"/>
                    <a:p>
                      <a:pPr algn="ctr"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0" tIns="0" rIns="0" bIns="0" anchor="ctr" anchorCtr="0"/>
                    <a:p>
                      <a:pPr algn="ctr"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0" tIns="0" rIns="0" bIns="0" anchor="ctr" anchorCtr="0"/>
                    <a:p>
                      <a:pPr algn="ctr"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0" tIns="0" rIns="0" bIns="0" anchor="ctr" anchorCtr="0"/>
                    <a:p>
                      <a:pPr algn="ctr"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0" tIns="0" rIns="0" bIns="0" anchor="ctr" anchorCtr="0"/>
                    <a:p>
                      <a:pPr algn="ctr"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193552">
                <a:tc rowSpan="2">
                  <a:txBody>
                    <a:bodyPr vert="horz" lIns="0" tIns="0" rIns="0" bIns="0" anchor="ctr" anchorCtr="0"/>
                    <a:p>
                      <a:pPr algn="ctr"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교통관제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CCTV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 시스템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vert="horz" lIns="0" tIns="0" rIns="0" bIns="0" anchor="ctr" anchorCtr="0"/>
                    <a:p>
                      <a:pPr algn="ctr"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요구사항 분석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/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설계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vert="horz" lIns="0" tIns="0" rIns="0" bIns="0" anchor="ctr" anchorCtr="0"/>
                    <a:p>
                      <a:pPr algn="ctr">
                        <a:defRPr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 vert="horz" lIns="0" tIns="0" rIns="0" bIns="0" anchor="ctr" anchorCtr="0"/>
                    <a:p>
                      <a:pPr algn="ctr">
                        <a:defRPr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 vert="horz" lIns="0" tIns="0" rIns="0" bIns="0" anchor="ctr" anchorCtr="0"/>
                    <a:p>
                      <a:pPr algn="ctr">
                        <a:defRPr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 vert="horz" lIns="0" tIns="0" rIns="0" bIns="0" anchor="ctr" anchorCtr="0"/>
                    <a:p>
                      <a:pPr algn="ctr">
                        <a:defRPr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4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 vert="horz" lIns="0" tIns="0" rIns="0" bIns="0" anchor="ctr" anchorCtr="0"/>
                    <a:p>
                      <a:pPr algn="ctr">
                        <a:defRPr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5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 vert="horz" lIns="0" tIns="0" rIns="0" bIns="0" anchor="ctr" anchorCtr="0"/>
                    <a:p>
                      <a:pPr algn="ctr">
                        <a:defRPr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6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 vert="horz" lIns="0" tIns="0" rIns="0" bIns="0" anchor="ctr" anchorCtr="0"/>
                    <a:p>
                      <a:pPr algn="ctr"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0" tIns="0" rIns="0" bIns="0" anchor="ctr" anchorCtr="0"/>
                    <a:p>
                      <a:pPr algn="ctr"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0" tIns="0" rIns="0" bIns="0" anchor="ctr" anchorCtr="0"/>
                    <a:p>
                      <a:pPr algn="ctr"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0" tIns="0" rIns="0" bIns="0" anchor="ctr" anchorCtr="0"/>
                    <a:p>
                      <a:pPr algn="ctr"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0" tIns="0" rIns="0" bIns="0" anchor="ctr" anchorCtr="0"/>
                    <a:p>
                      <a:pPr algn="ctr"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0" tIns="0" rIns="0" bIns="0" anchor="ctr" anchorCtr="0"/>
                    <a:p>
                      <a:pPr algn="ctr"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0" tIns="0" rIns="0" bIns="0" anchor="ctr" anchorCtr="0"/>
                    <a:p>
                      <a:pPr algn="ctr"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0" tIns="0" rIns="0" bIns="0" anchor="ctr" anchorCtr="0"/>
                    <a:p>
                      <a:pPr algn="ctr"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0" tIns="0" rIns="0" bIns="0" anchor="ctr" anchorCtr="0"/>
                    <a:p>
                      <a:pPr algn="ctr"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0" tIns="0" rIns="0" bIns="0" anchor="ctr" anchorCtr="0"/>
                    <a:p>
                      <a:pPr algn="ctr"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0" tIns="0" rIns="0" bIns="0" anchor="ctr" anchorCtr="0"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0" tIns="0" rIns="0" bIns="0" anchor="ctr" anchorCtr="0"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0" tIns="0" rIns="0" bIns="0" anchor="ctr" anchorCtr="0"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0" tIns="0" rIns="0" bIns="0" anchor="ctr" anchorCtr="0"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0" tIns="0" rIns="0" bIns="0" anchor="ctr" anchorCtr="0"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0" tIns="0" rIns="0" bIns="0" anchor="ctr" anchorCtr="0"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0" tIns="0" rIns="0" bIns="0" anchor="ctr" anchorCtr="0"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0" tIns="0" rIns="0" bIns="0" anchor="ctr" anchorCtr="0"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193552">
                <a:tc vMerge="1">
                  <a:txBody>
                    <a:bodyPr vert="horz" lIns="0" tIns="0" rIns="0" bIns="0" anchor="ctr" anchorCtr="0"/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vert="horz" lIns="0" tIns="0" rIns="0" bIns="0" anchor="ctr" anchorCtr="0"/>
                    <a:p>
                      <a:pPr algn="ctr"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디자인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/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개발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vert="horz" lIns="0" tIns="0" rIns="0" bIns="0" anchor="ctr" anchorCtr="0"/>
                    <a:p>
                      <a:pPr algn="ctr">
                        <a:defRPr/>
                      </a:pP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0" tIns="0" rIns="0" bIns="0" anchor="ctr" anchorCtr="0"/>
                    <a:p>
                      <a:pPr algn="ctr">
                        <a:defRPr/>
                      </a:pP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 vert="horz" lIns="0" tIns="0" rIns="0" bIns="0" anchor="ctr" anchorCtr="0"/>
                    <a:p>
                      <a:pPr algn="ctr">
                        <a:defRPr/>
                      </a:pP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0" tIns="0" rIns="0" bIns="0" anchor="ctr" anchorCtr="0"/>
                    <a:p>
                      <a:pPr algn="ctr">
                        <a:defRPr/>
                      </a:pP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0" tIns="0" rIns="0" bIns="0" anchor="ctr" anchorCtr="0"/>
                    <a:p>
                      <a:pPr algn="ctr">
                        <a:defRPr/>
                      </a:pP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0" tIns="0" rIns="0" bIns="0" anchor="ctr" anchorCtr="0"/>
                    <a:p>
                      <a:pPr algn="ctr">
                        <a:defRPr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 vert="horz" lIns="0" tIns="0" rIns="0" bIns="0" anchor="ctr" anchorCtr="0"/>
                    <a:p>
                      <a:pPr algn="ctr">
                        <a:defRPr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2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 vert="horz" lIns="0" tIns="0" rIns="0" bIns="0" anchor="ctr" anchorCtr="0"/>
                    <a:p>
                      <a:pPr algn="ctr">
                        <a:defRPr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3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 vert="horz" lIns="0" tIns="0" rIns="0" bIns="0" anchor="ctr" anchorCtr="0"/>
                    <a:p>
                      <a:pPr algn="ctr">
                        <a:defRPr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4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 vert="horz" lIns="0" tIns="0" rIns="0" bIns="0" anchor="ctr" anchorCtr="0"/>
                    <a:p>
                      <a:pPr algn="ctr">
                        <a:defRPr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5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 vert="horz" lIns="0" tIns="0" rIns="0" bIns="0" anchor="ctr" anchorCtr="0"/>
                    <a:p>
                      <a:pPr algn="ctr">
                        <a:defRPr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6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 vert="horz" lIns="0" tIns="0" rIns="0" bIns="0" anchor="ctr" anchorCtr="0"/>
                    <a:p>
                      <a:pPr algn="ctr">
                        <a:defRPr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7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 vert="horz" lIns="0" tIns="0" rIns="0" bIns="0" anchor="ctr" anchorCtr="0"/>
                    <a:p>
                      <a:pPr algn="ctr">
                        <a:defRPr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8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 vert="horz" lIns="0" tIns="0" rIns="0" bIns="0" anchor="ctr" anchorCtr="0"/>
                    <a:p>
                      <a:pPr algn="ctr">
                        <a:defRPr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9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 vert="horz" lIns="0" tIns="0" rIns="0" bIns="0" anchor="ctr" anchorCtr="0"/>
                    <a:p>
                      <a:pPr algn="ctr">
                        <a:defRPr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10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 vert="horz" lIns="0" tIns="0" rIns="0" bIns="0" anchor="ctr" anchorCtr="0"/>
                    <a:p>
                      <a:pPr algn="ctr">
                        <a:defRPr/>
                      </a:pP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</a:rPr>
                        <a:t>11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 vert="horz" lIns="0" tIns="0" rIns="0" bIns="0" anchor="ctr" anchorCtr="0"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0" tIns="0" rIns="0" bIns="0" anchor="ctr" anchorCtr="0"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0" tIns="0" rIns="0" bIns="0" anchor="ctr" anchorCtr="0"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0" tIns="0" rIns="0" bIns="0" anchor="ctr" anchorCtr="0"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0" tIns="0" rIns="0" bIns="0" anchor="ctr" anchorCtr="0"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0" tIns="0" rIns="0" bIns="0" anchor="ctr" anchorCtr="0"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0" tIns="0" rIns="0" bIns="0" anchor="ctr" anchorCtr="0"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0" tIns="0" rIns="0" bIns="0" anchor="ctr" anchorCtr="0"/>
                    <a:p>
                      <a:pPr algn="ctr">
                        <a:defRPr/>
                      </a:pPr>
                      <a:endParaRPr lang="ko-KR" altLang="en-US" sz="1000" b="0" i="0" u="none" strike="noStrike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2"/>
          <p:cNvGraphicFramePr>
            <a:graphicFrameLocks noGrp="1"/>
          </p:cNvGraphicFramePr>
          <p:nvPr/>
        </p:nvGraphicFramePr>
        <p:xfrm>
          <a:off x="344489" y="1052737"/>
          <a:ext cx="8475661" cy="5472607"/>
        </p:xfrm>
        <a:graphic>
          <a:graphicData uri="http://schemas.openxmlformats.org/drawingml/2006/table">
            <a:tbl>
              <a:tblGrid>
                <a:gridCol w="694826"/>
                <a:gridCol w="3820888"/>
                <a:gridCol w="3959947"/>
              </a:tblGrid>
              <a:tr h="329108">
                <a:tc>
                  <a:txBody>
                    <a:bodyPr vert="horz" lIns="39005" tIns="71997" rIns="39005" bIns="71997" anchor="ctr" anchorCtr="0"/>
                    <a:p>
                      <a:pPr marL="0" marR="0" lvl="0" indent="0" algn="ctr" defTabSz="900113" rtl="0" eaLnBrk="1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ko-KR" altLang="en-US" sz="11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구분</a:t>
                      </a:r>
                      <a:endParaRPr kumimoji="1" lang="en-US" altLang="ko-KR" sz="11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9005" marR="39005" marT="71997" marB="71997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9005" tIns="72009" rIns="39005" bIns="72009" anchor="ctr" anchorCtr="0"/>
                    <a:p>
                      <a:pPr algn="ctr" defTabSz="900113" latinLnBrk="0">
                        <a:spcBef>
                          <a:spcPts val="100"/>
                        </a:spcBef>
                        <a:spcAft>
                          <a:spcPts val="100"/>
                        </a:spcAft>
                        <a:defRPr/>
                      </a:pPr>
                      <a:r>
                        <a:rPr lang="ko-KR" altLang="en-US" sz="1100" b="1">
                          <a:solidFill>
                            <a:schemeClr val="tx1"/>
                          </a:solidFill>
                          <a:latin typeface="맑은 고딕"/>
                          <a:ea typeface="+mn-ea"/>
                        </a:rPr>
                        <a:t>금주 진척 </a:t>
                      </a:r>
                      <a:r>
                        <a:rPr lang="en-US" altLang="ko-KR" sz="1100" b="1">
                          <a:solidFill>
                            <a:schemeClr val="tx1"/>
                          </a:solidFill>
                          <a:latin typeface="맑은 고딕"/>
                          <a:ea typeface="+mn-ea"/>
                        </a:rPr>
                        <a:t>(7.7~7.11)  10</a:t>
                      </a:r>
                      <a:r>
                        <a:rPr lang="ko-KR" altLang="en-US" sz="1100" b="1">
                          <a:solidFill>
                            <a:schemeClr val="tx1"/>
                          </a:solidFill>
                          <a:latin typeface="맑은 고딕"/>
                          <a:ea typeface="+mn-ea"/>
                        </a:rPr>
                        <a:t>월 </a:t>
                      </a:r>
                      <a:r>
                        <a:rPr lang="en-US" altLang="ko-KR" sz="1100" b="1">
                          <a:solidFill>
                            <a:schemeClr val="tx1"/>
                          </a:solidFill>
                          <a:latin typeface="맑은 고딕"/>
                          <a:ea typeface="+mn-ea"/>
                        </a:rPr>
                        <a:t>2</a:t>
                      </a:r>
                      <a:r>
                        <a:rPr lang="ko-KR" altLang="en-US" sz="1100" b="1">
                          <a:solidFill>
                            <a:schemeClr val="tx1"/>
                          </a:solidFill>
                          <a:latin typeface="맑은 고딕"/>
                          <a:ea typeface="+mn-ea"/>
                        </a:rPr>
                        <a:t>주차</a:t>
                      </a:r>
                      <a:endParaRPr lang="ko-KR" altLang="en-US" sz="1100" b="1">
                        <a:solidFill>
                          <a:schemeClr val="tx1"/>
                        </a:solidFill>
                        <a:latin typeface="맑은 고딕"/>
                        <a:ea typeface="+mn-ea"/>
                      </a:endParaRPr>
                    </a:p>
                  </a:txBody>
                  <a:tcPr marL="39005" marR="39005" marT="72009" marB="72009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39005" tIns="72009" rIns="39005" bIns="72009" anchor="ctr" anchorCtr="0"/>
                    <a:p>
                      <a:pPr algn="ctr" defTabSz="900113" latinLnBrk="0">
                        <a:spcBef>
                          <a:spcPts val="100"/>
                        </a:spcBef>
                        <a:spcAft>
                          <a:spcPts val="100"/>
                        </a:spcAft>
                        <a:defRPr/>
                      </a:pPr>
                      <a:r>
                        <a:rPr lang="ko-KR" altLang="en-US" sz="1100" b="1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차주 계획 </a:t>
                      </a:r>
                      <a:r>
                        <a:rPr lang="en-US" altLang="ko-KR" sz="1100" b="1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(7.14~7.18)  7</a:t>
                      </a:r>
                      <a:r>
                        <a:rPr lang="ko-KR" altLang="en-US" sz="1100" b="1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월 </a:t>
                      </a:r>
                      <a:r>
                        <a:rPr lang="en-US" altLang="ko-KR" sz="1100" b="1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3</a:t>
                      </a:r>
                      <a:r>
                        <a:rPr lang="ko-KR" altLang="en-US" sz="1100" b="1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주차</a:t>
                      </a:r>
                      <a:endParaRPr lang="ko-KR" altLang="en-US" sz="1100" b="1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39005" marR="39005" marT="72009" marB="72009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199283">
                <a:tc>
                  <a:txBody>
                    <a:bodyPr vert="horz" lIns="39005" tIns="35999" rIns="39005" bIns="35999" anchor="ctr" anchorCtr="0"/>
                    <a:p>
                      <a:pPr marL="0" marR="0" lv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11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디자인</a:t>
                      </a:r>
                      <a:endParaRPr kumimoji="0" lang="en-US" altLang="ko-KR" sz="11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9005" marR="39005" marT="35999" marB="3599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71994" tIns="35985" rIns="0" bIns="35985" anchor="t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en-US" altLang="ko-KR" sz="1000" baseline="0"/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1000" baseline="0"/>
                    </a:p>
                  </a:txBody>
                  <a:tcPr marL="71994" marR="0" marT="35985" marB="35985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71994" tIns="35985" rIns="0" bIns="35985" anchor="t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en-US" altLang="ko-KR" sz="1000" baseline="0"/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1000" baseline="0"/>
                    </a:p>
                  </a:txBody>
                  <a:tcPr marL="71994" marR="0" marT="35985" marB="35985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944216">
                <a:tc>
                  <a:txBody>
                    <a:bodyPr vert="horz" lIns="39005" tIns="35999" rIns="39005" bIns="35999" anchor="ctr" anchorCtr="0"/>
                    <a:p>
                      <a:pPr marL="0" marR="0" lvl="0" indent="0" algn="ctr" defTabSz="914400" rtl="0" eaLnBrk="1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1100" b="1" i="0" u="none" strike="noStrike" cap="none" normalizeH="0" baseline="0"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회의 결과</a:t>
                      </a:r>
                      <a:endParaRPr kumimoji="0" lang="en-US" altLang="ko-KR" sz="1100" b="1" i="0" u="none" strike="noStrike" cap="none" normalizeH="0" baseline="0">
                        <a:solidFill>
                          <a:schemeClr val="tx1"/>
                        </a:solidFill>
                        <a:effectLst/>
                        <a:latin typeface="맑은 고딕"/>
                        <a:ea typeface="맑은 고딕"/>
                      </a:endParaRPr>
                    </a:p>
                  </a:txBody>
                  <a:tcPr marL="39005" marR="39005" marT="35999" marB="35999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 vert="horz" lIns="39005" tIns="108000" rIns="39005" bIns="35989" anchor="t" anchorCtr="0"/>
                    <a:p>
                      <a:pPr marL="0" marR="0" lvl="1" indent="0" algn="l" defTabSz="914400" rtl="0" eaLnBrk="1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Arial"/>
                        <a:buNone/>
                        <a:defRPr/>
                      </a:pPr>
                      <a:endParaRPr lang="en-US" altLang="ko-KR" sz="1100" baseline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39005" marR="39005" marT="108000" marB="35989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p>
                      <a:pPr marL="90487" marR="0" lvl="1" indent="0" algn="l" defTabSz="914400" rtl="0" eaLnBrk="1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Arial"/>
                        <a:buNone/>
                        <a:defRPr/>
                      </a:pPr>
                      <a:endParaRPr lang="en-US" altLang="ko-KR" sz="1100" baseline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39005" marR="39005" marT="108000" marB="35989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advClick="0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표 15"/>
          <p:cNvGraphicFramePr>
            <a:graphicFrameLocks noGrp="1"/>
          </p:cNvGraphicFramePr>
          <p:nvPr/>
        </p:nvGraphicFramePr>
        <p:xfrm>
          <a:off x="324297" y="1386954"/>
          <a:ext cx="8499237" cy="17595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1359"/>
                <a:gridCol w="832061"/>
                <a:gridCol w="4424523"/>
                <a:gridCol w="2091294"/>
              </a:tblGrid>
              <a:tr h="313854">
                <a:tc>
                  <a:txBody>
                    <a:bodyPr vert="horz" lIns="0" tIns="35985" rIns="0" bIns="35985" anchor="ctr" anchorCtr="0"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구분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35985" marB="35985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0" tIns="35985" rIns="0" bIns="35985" anchor="ctr" anchorCtr="0"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유형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35985" marB="35985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0" tIns="35985" rIns="0" bIns="35985" anchor="ctr" anchorCtr="0"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내용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35985" marB="35985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0" tIns="35985" rIns="0" bIns="35985" anchor="ctr" anchorCtr="0"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00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비고 및 관련 담당자</a:t>
                      </a:r>
                      <a:endParaRPr lang="ko-KR" altLang="en-US" sz="10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35985" marB="35985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0">
                <a:tc rowSpan="5">
                  <a:txBody>
                    <a:bodyPr vert="horz" lIns="0" tIns="35985" rIns="0" bIns="35985" anchor="ctr" anchorCtr="0"/>
                    <a:p>
                      <a:pPr algn="ctr" latinLnBrk="1">
                        <a:defRPr/>
                      </a:pPr>
                      <a:r>
                        <a:rPr lang="ko-KR" altLang="en-US" sz="10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계약</a:t>
                      </a:r>
                      <a:endParaRPr lang="ko-KR" altLang="en-US" sz="1000" b="1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35985" marB="35985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 vert="horz" lIns="0" tIns="35985" rIns="0" bIns="35985" anchor="ctr" anchorCtr="0"/>
                    <a:p>
                      <a:pPr algn="ctr" latinLnBrk="1">
                        <a:defRPr/>
                      </a:pPr>
                      <a:r>
                        <a:rPr lang="ko-KR" altLang="en-US" sz="1000" b="1">
                          <a:latin typeface="+mn-ea"/>
                          <a:ea typeface="+mn-ea"/>
                        </a:rPr>
                        <a:t>요청 </a:t>
                      </a:r>
                      <a:endParaRPr lang="ko-KR" altLang="en-US" sz="1000" b="1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35985" marB="35985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71994" tIns="35985" rIns="0" bIns="35985" anchor="ctr" anchorCtr="0"/>
                    <a:p>
                      <a:pPr marL="261937" marR="0" lvl="1" indent="-171450" algn="l" defTabSz="914400" rtl="0" eaLnBrk="1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Wingdings"/>
                        <a:buChar char="l"/>
                        <a:defRPr/>
                      </a:pPr>
                      <a:r>
                        <a:rPr lang="ko-KR" altLang="en-US" sz="100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/>
                        </a:rPr>
                        <a:t>연동 </a:t>
                      </a:r>
                      <a:r>
                        <a:rPr lang="en-US" altLang="ko-KR" sz="100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/>
                        </a:rPr>
                        <a:t>API</a:t>
                      </a:r>
                      <a:r>
                        <a:rPr lang="ko-KR" altLang="en-US" sz="100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/>
                        </a:rPr>
                        <a:t> 구조 파악과 시스템간 인터페이스 정의 전달 후 의견 요청</a:t>
                      </a:r>
                      <a:endParaRPr lang="ko-KR" altLang="en-US" sz="1000" baseline="0">
                        <a:solidFill>
                          <a:schemeClr val="tx1"/>
                        </a:solidFill>
                        <a:latin typeface="+mn-ea"/>
                        <a:ea typeface="+mn-ea"/>
                        <a:sym typeface="Wingdings"/>
                      </a:endParaRPr>
                    </a:p>
                  </a:txBody>
                  <a:tcPr marL="71994" marR="0" marT="35985" marB="35985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71994" tIns="35985" rIns="0" bIns="35985" anchor="ctr" anchorCtr="0"/>
                    <a:p>
                      <a:pPr marL="0" marR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Arial"/>
                        <a:buNone/>
                        <a:defRPr/>
                      </a:pPr>
                      <a:r>
                        <a:rPr lang="ko-KR" altLang="en-US" sz="10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금요일 미팅 예정</a:t>
                      </a:r>
                      <a:endParaRPr lang="ko-KR" altLang="en-US" sz="10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1994" marR="0" marT="35985" marB="35985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0">
                <a:tc v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vMerge="1">
                  <a:txBody>
                    <a:bodyPr/>
                    <a:p>
                      <a:pPr algn="ctr" latinLnBrk="1">
                        <a:defRPr/>
                      </a:pPr>
                      <a:endParaRPr lang="ko-KR" altLang="en-US" sz="1000" b="1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35985" marB="35985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71994" tIns="35985" rIns="0" bIns="35985" anchor="ctr" anchorCtr="0"/>
                    <a:p>
                      <a:pPr marL="261937" marR="0" lvl="1" indent="-171450" algn="l" defTabSz="914400" rtl="0" eaLnBrk="1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Wingdings"/>
                        <a:buChar char="l"/>
                        <a:defRPr/>
                      </a:pPr>
                      <a:endParaRPr lang="en-US" altLang="ko-KR" sz="1000" baseline="0">
                        <a:solidFill>
                          <a:schemeClr val="tx1"/>
                        </a:solidFill>
                        <a:latin typeface="+mn-ea"/>
                        <a:ea typeface="+mn-ea"/>
                        <a:sym typeface="Wingdings"/>
                      </a:endParaRPr>
                    </a:p>
                  </a:txBody>
                  <a:tcPr marL="71994" marR="0" marT="35985" marB="35985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71994" tIns="35985" rIns="0" bIns="35985" anchor="ctr" anchorCtr="0"/>
                    <a:p>
                      <a:pPr marL="0" marR="0" indent="0" algn="l" defTabSz="914400" rtl="0" eaLnBrk="1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Arial"/>
                        <a:buNone/>
                        <a:defRPr/>
                      </a:pPr>
                      <a:endParaRPr lang="en-US" altLang="ko-KR" sz="10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1994" marR="0" marT="35985" marB="35985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0">
                <a:tc vMerge="1">
                  <a:txBody>
                    <a:bodyPr/>
                    <a:p>
                      <a:pPr algn="ctr" latinLnBrk="1">
                        <a:defRPr/>
                      </a:pPr>
                      <a:endParaRPr lang="ko-KR" altLang="en-US" sz="1100" b="1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35985" marB="35985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3">
                  <a:txBody>
                    <a:bodyPr vert="horz" lIns="0" tIns="35985" rIns="0" bIns="35985" anchor="ctr" anchorCtr="0"/>
                    <a:p>
                      <a:pPr algn="ctr" latinLnBrk="1">
                        <a:defRPr/>
                      </a:pPr>
                      <a:r>
                        <a:rPr lang="ko-KR" altLang="en-US" sz="1000" b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의사결정</a:t>
                      </a:r>
                      <a:endParaRPr lang="ko-KR" altLang="en-US" sz="1000" b="1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35985" marB="35985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71994" tIns="35985" rIns="0" bIns="35985" anchor="ctr" anchorCtr="0"/>
                    <a:p>
                      <a:pPr marL="261937" marR="0" lvl="1" indent="-171450" algn="l" defTabSz="914400" rtl="0" eaLnBrk="1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Wingdings"/>
                        <a:buChar char="l"/>
                        <a:defRPr/>
                      </a:pPr>
                      <a:r>
                        <a:rPr lang="ko-KR" altLang="en-US" sz="1000" baseline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Wingdings"/>
                        </a:rPr>
                        <a:t>보행자 감지 방식에 대한 기술 선정</a:t>
                      </a:r>
                      <a:endParaRPr lang="ko-KR" altLang="en-US" sz="1000" baseline="0">
                        <a:solidFill>
                          <a:schemeClr val="tx1"/>
                        </a:solidFill>
                        <a:latin typeface="+mn-ea"/>
                        <a:ea typeface="+mn-ea"/>
                        <a:sym typeface="Wingdings"/>
                      </a:endParaRPr>
                    </a:p>
                  </a:txBody>
                  <a:tcPr marL="71994" marR="0" marT="35985" marB="35985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71994" tIns="35985" rIns="0" bIns="35985" anchor="ctr" anchorCtr="0"/>
                    <a:p>
                      <a:pPr marL="0" marR="0" indent="0" algn="l" defTabSz="914400" rtl="0" eaLnBrk="1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Arial"/>
                        <a:buNone/>
                        <a:defRPr/>
                      </a:pPr>
                      <a:endParaRPr lang="ko-KR" altLang="en-US" sz="10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1994" marR="0" marT="35985" marB="35985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0">
                <a:tc vMerge="1">
                  <a:txBody>
                    <a:bodyPr/>
                    <a:p>
                      <a:pPr algn="ctr" latinLnBrk="1">
                        <a:defRPr/>
                      </a:pPr>
                      <a:endParaRPr lang="ko-KR" altLang="en-US" sz="1100" b="1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0" marR="0" marT="35985" marB="35985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p>
                      <a:pPr algn="ctr" latinLnBrk="1">
                        <a:defRPr/>
                      </a:pPr>
                      <a:endParaRPr lang="ko-KR" altLang="en-US" sz="1000" b="1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35985" marB="35985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71994" tIns="35985" rIns="0" bIns="35985" anchor="ctr" anchorCtr="0"/>
                    <a:p>
                      <a:pPr marL="260350" marR="0" lvl="1" indent="-171450" algn="l" defTabSz="914400" rtl="0" eaLnBrk="1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Wingdings"/>
                        <a:buChar char="l"/>
                        <a:defRPr/>
                      </a:pPr>
                      <a:endParaRPr lang="en-US" altLang="ko-KR" sz="1000" baseline="0">
                        <a:solidFill>
                          <a:schemeClr val="tx1"/>
                        </a:solidFill>
                        <a:latin typeface="+mn-ea"/>
                        <a:ea typeface="+mn-ea"/>
                        <a:sym typeface="Wingdings"/>
                      </a:endParaRPr>
                    </a:p>
                  </a:txBody>
                  <a:tcPr marL="71994" marR="0" marT="35985" marB="35985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71994" tIns="35985" rIns="0" bIns="35985" anchor="ctr" anchorCtr="0"/>
                    <a:p>
                      <a:pPr marL="0" marR="0" indent="0" algn="l" defTabSz="914400" rtl="0" eaLnBrk="1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Arial"/>
                        <a:buNone/>
                        <a:defRPr/>
                      </a:pPr>
                      <a:endParaRPr lang="en-US" altLang="ko-KR" sz="10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1994" marR="0" marT="35985" marB="35985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0">
                <a:tc vMerge="1">
                  <a:txBody>
                    <a:bodyPr/>
                    <a:p>
                      <a:pPr algn="ctr" latinLnBrk="1">
                        <a:defRPr/>
                      </a:pPr>
                      <a:endParaRPr lang="ko-KR" altLang="en-US" sz="1000" b="1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35985" marB="35985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p>
                      <a:pPr algn="ctr" latinLnBrk="1">
                        <a:defRPr/>
                      </a:pPr>
                      <a:endParaRPr lang="ko-KR" altLang="en-US" sz="1000" b="1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35985" marB="35985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71994" tIns="35985" rIns="0" bIns="35985" anchor="ctr" anchorCtr="0"/>
                    <a:p>
                      <a:pPr marL="260350" marR="0" lvl="1" indent="-171450" algn="l" defTabSz="914400" rtl="0" eaLnBrk="1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Wingdings"/>
                        <a:buChar char="l"/>
                        <a:defRPr/>
                      </a:pPr>
                      <a:endParaRPr lang="en-US" altLang="ko-KR" sz="1000" baseline="0">
                        <a:solidFill>
                          <a:schemeClr val="tx1"/>
                        </a:solidFill>
                        <a:latin typeface="+mn-ea"/>
                        <a:ea typeface="+mn-ea"/>
                        <a:sym typeface="Wingdings"/>
                      </a:endParaRPr>
                    </a:p>
                  </a:txBody>
                  <a:tcPr marL="71994" marR="0" marT="35985" marB="35985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71994" tIns="35985" rIns="0" bIns="35985" anchor="ctr" anchorCtr="0"/>
                    <a:p>
                      <a:pPr marL="0" marR="0" indent="0" algn="l" defTabSz="914400" rtl="0" eaLnBrk="1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 typeface="Arial"/>
                        <a:buNone/>
                        <a:defRPr/>
                      </a:pPr>
                      <a:endParaRPr lang="en-US" altLang="ko-KR" sz="10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1994" marR="0" marT="35985" marB="35985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9" name="Text Box 578"/>
          <p:cNvSpPr txBox="1">
            <a:spLocks noChangeArrowheads="1"/>
          </p:cNvSpPr>
          <p:nvPr/>
        </p:nvSpPr>
        <p:spPr>
          <a:xfrm>
            <a:off x="230261" y="1064928"/>
            <a:ext cx="2182008" cy="276999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200" b="1">
                <a:latin typeface="맑은 고딕"/>
                <a:ea typeface="맑은 고딕"/>
              </a:rPr>
              <a:t>【</a:t>
            </a:r>
            <a:r>
              <a:rPr lang="ko-KR" altLang="en-US" sz="1200" b="1">
                <a:latin typeface="맑은 고딕"/>
                <a:ea typeface="맑은 고딕"/>
              </a:rPr>
              <a:t>이슈 </a:t>
            </a:r>
            <a:r>
              <a:rPr lang="en-US" altLang="ko-KR" sz="1200" b="1">
                <a:latin typeface="맑은 고딕"/>
                <a:ea typeface="맑은 고딕"/>
              </a:rPr>
              <a:t>, </a:t>
            </a:r>
            <a:r>
              <a:rPr lang="ko-KR" altLang="en-US" sz="1200" b="1">
                <a:latin typeface="맑은 고딕"/>
                <a:ea typeface="맑은 고딕"/>
              </a:rPr>
              <a:t>의사결정</a:t>
            </a:r>
            <a:r>
              <a:rPr lang="en-US" altLang="ko-KR" sz="1200" b="1">
                <a:latin typeface="맑은 고딕"/>
                <a:ea typeface="맑은 고딕"/>
              </a:rPr>
              <a:t>, </a:t>
            </a:r>
            <a:r>
              <a:rPr lang="ko-KR" altLang="en-US" sz="1200" b="1">
                <a:latin typeface="맑은 고딕"/>
                <a:ea typeface="맑은 고딕"/>
              </a:rPr>
              <a:t>요청 사항</a:t>
            </a:r>
            <a:r>
              <a:rPr lang="en-US" altLang="ko-KR" sz="1200" b="1">
                <a:latin typeface="맑은 고딕"/>
                <a:ea typeface="맑은 고딕"/>
              </a:rPr>
              <a:t>】</a:t>
            </a:r>
            <a:endParaRPr lang="ko-KR" altLang="en-US" sz="1200" b="1"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335720" y="1412776"/>
          <a:ext cx="8549537" cy="24703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3872"/>
                <a:gridCol w="576064"/>
                <a:gridCol w="936104"/>
                <a:gridCol w="2304256"/>
                <a:gridCol w="3024336"/>
                <a:gridCol w="1144905"/>
              </a:tblGrid>
              <a:tr h="432048">
                <a:tc gridSpan="2"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1200" b="1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일시</a:t>
                      </a:r>
                      <a:endParaRPr lang="ko-KR" altLang="en-US" sz="1200" b="1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1200" b="1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업무구분</a:t>
                      </a:r>
                      <a:endParaRPr lang="ko-KR" altLang="en-US" sz="1200" b="1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1200" b="1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업무내역</a:t>
                      </a:r>
                      <a:endParaRPr lang="ko-KR" altLang="en-US" sz="1200" b="1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1200" b="1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참석자</a:t>
                      </a:r>
                      <a:endParaRPr lang="ko-KR" altLang="en-US" sz="1200" b="1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1200" b="1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비고</a:t>
                      </a:r>
                      <a:endParaRPr lang="ko-KR" altLang="en-US" sz="1200" b="1">
                        <a:solidFill>
                          <a:schemeClr val="tx1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640080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100" b="1">
                          <a:latin typeface="맑은 고딕"/>
                          <a:ea typeface="맑은 고딕"/>
                        </a:rPr>
                        <a:t>7/7</a:t>
                      </a:r>
                      <a:endParaRPr lang="en-US" altLang="ko-KR" sz="1100" b="1"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100" b="1">
                          <a:latin typeface="맑은 고딕"/>
                          <a:ea typeface="맑은 고딕"/>
                        </a:rPr>
                        <a:t>오전</a:t>
                      </a:r>
                      <a:endParaRPr lang="ko-KR" altLang="en-US" sz="1100" b="1"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1100" b="1">
                          <a:latin typeface="맑은 고딕"/>
                          <a:ea typeface="맑은 고딕"/>
                        </a:rPr>
                        <a:t>회의</a:t>
                      </a:r>
                      <a:endParaRPr lang="ko-KR" altLang="en-US" sz="1100" b="1"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90487" marR="0" lvl="1" indent="0" algn="l" defTabSz="914400" rtl="0" eaLnBrk="1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100" b="1">
                          <a:latin typeface="맑은 고딕"/>
                          <a:ea typeface="맑은 고딕"/>
                        </a:rPr>
                        <a:t>스마트 횡단보도 기능 논의</a:t>
                      </a:r>
                      <a:endParaRPr lang="ko-KR" altLang="en-US" sz="1100" b="1"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92075" indent="-92075" latinLnBrk="1">
                        <a:buFont typeface="Arial"/>
                        <a:buChar char="•"/>
                        <a:defRPr/>
                      </a:pPr>
                      <a:r>
                        <a:rPr lang="ko-KR" altLang="en-US" sz="1100" b="1">
                          <a:latin typeface="맑은 고딕"/>
                          <a:ea typeface="맑은 고딕"/>
                        </a:rPr>
                        <a:t>고객사</a:t>
                      </a:r>
                      <a:r>
                        <a:rPr lang="en-US" altLang="ko-KR" sz="1100" b="1">
                          <a:latin typeface="맑은 고딕"/>
                          <a:ea typeface="맑은 고딕"/>
                        </a:rPr>
                        <a:t>,</a:t>
                      </a:r>
                      <a:r>
                        <a:rPr lang="ko-KR" altLang="en-US" sz="1100" b="1">
                          <a:latin typeface="맑은 고딕"/>
                          <a:ea typeface="맑은 고딕"/>
                        </a:rPr>
                        <a:t> 기획자</a:t>
                      </a:r>
                      <a:r>
                        <a:rPr lang="en-US" altLang="ko-KR" sz="1100" b="1">
                          <a:latin typeface="맑은 고딕"/>
                          <a:ea typeface="맑은 고딕"/>
                        </a:rPr>
                        <a:t>,</a:t>
                      </a:r>
                      <a:r>
                        <a:rPr lang="ko-KR" altLang="en-US" sz="1100" b="1">
                          <a:latin typeface="맑은 고딕"/>
                          <a:ea typeface="맑은 고딕"/>
                        </a:rPr>
                        <a:t> 설계 총책임자</a:t>
                      </a:r>
                      <a:r>
                        <a:rPr lang="en-US" altLang="ko-KR" sz="1100" b="1">
                          <a:latin typeface="맑은 고딕"/>
                          <a:ea typeface="맑은 고딕"/>
                        </a:rPr>
                        <a:t>,</a:t>
                      </a:r>
                      <a:r>
                        <a:rPr lang="ko-KR" altLang="en-US" sz="1100" b="1">
                          <a:latin typeface="맑은 고딕"/>
                          <a:ea typeface="맑은 고딕"/>
                        </a:rPr>
                        <a:t> 개발 담당자</a:t>
                      </a:r>
                      <a:endParaRPr lang="ko-KR" altLang="en-US" sz="1100" b="1"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ko-KR" altLang="en-US" sz="1100" b="1">
                          <a:latin typeface="맑은 고딕"/>
                          <a:ea typeface="맑은 고딕"/>
                        </a:rPr>
                        <a:t>보행자 감지 방식 기술 선정</a:t>
                      </a:r>
                      <a:endParaRPr lang="ko-KR" altLang="en-US" sz="1100" b="1"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640080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100" b="1">
                          <a:latin typeface="맑은 고딕"/>
                          <a:ea typeface="맑은 고딕"/>
                        </a:rPr>
                        <a:t>7/9</a:t>
                      </a:r>
                      <a:endParaRPr lang="en-US" altLang="ko-KR" sz="1100" b="1"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100" b="1">
                          <a:latin typeface="맑은 고딕"/>
                          <a:ea typeface="맑은 고딕"/>
                        </a:rPr>
                        <a:t>오후</a:t>
                      </a:r>
                      <a:endParaRPr lang="ko-KR" altLang="en-US" sz="1100" b="1"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1100" b="1">
                          <a:latin typeface="맑은 고딕"/>
                          <a:ea typeface="맑은 고딕"/>
                        </a:rPr>
                        <a:t>회의</a:t>
                      </a:r>
                      <a:endParaRPr lang="ko-KR" altLang="en-US" sz="1100" b="1"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90487" marR="0" lvl="1" indent="0" algn="l" defTabSz="914400" rtl="0" eaLnBrk="1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100" b="1">
                          <a:latin typeface="맑은 고딕"/>
                          <a:ea typeface="맑은 고딕"/>
                        </a:rPr>
                        <a:t>CCTV</a:t>
                      </a:r>
                      <a:r>
                        <a:rPr lang="ko-KR" altLang="en-US" sz="1100" b="1">
                          <a:latin typeface="맑은 고딕"/>
                          <a:ea typeface="맑은 고딕"/>
                        </a:rPr>
                        <a:t> 설치 기준 협의</a:t>
                      </a:r>
                      <a:endParaRPr lang="ko-KR" altLang="en-US" sz="1100" b="1"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92075" indent="-92075" latinLnBrk="1">
                        <a:buFont typeface="Arial"/>
                        <a:buChar char="•"/>
                        <a:defRPr/>
                      </a:pPr>
                      <a:r>
                        <a:rPr lang="ko-KR" altLang="en-US" sz="1100" b="1">
                          <a:latin typeface="맑은 고딕"/>
                          <a:ea typeface="맑은 고딕"/>
                        </a:rPr>
                        <a:t>고객사</a:t>
                      </a:r>
                      <a:r>
                        <a:rPr lang="en-US" altLang="ko-KR" sz="1100" b="1">
                          <a:latin typeface="맑은 고딕"/>
                          <a:ea typeface="맑은 고딕"/>
                        </a:rPr>
                        <a:t>,</a:t>
                      </a:r>
                      <a:r>
                        <a:rPr lang="ko-KR" altLang="en-US" sz="1100" b="1">
                          <a:latin typeface="맑은 고딕"/>
                          <a:ea typeface="맑은 고딕"/>
                        </a:rPr>
                        <a:t> 기획자</a:t>
                      </a:r>
                      <a:r>
                        <a:rPr lang="en-US" altLang="ko-KR" sz="1100" b="1">
                          <a:latin typeface="맑은 고딕"/>
                          <a:ea typeface="맑은 고딕"/>
                        </a:rPr>
                        <a:t>,</a:t>
                      </a:r>
                      <a:r>
                        <a:rPr lang="ko-KR" altLang="en-US" sz="1100" b="1">
                          <a:latin typeface="맑은 고딕"/>
                          <a:ea typeface="맑은 고딕"/>
                        </a:rPr>
                        <a:t> 현장 담당자</a:t>
                      </a:r>
                      <a:endParaRPr lang="en-US" altLang="ko-KR" sz="1100" b="1"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ko-KR" altLang="en-US" sz="1100" b="1">
                          <a:latin typeface="맑은 고딕"/>
                          <a:ea typeface="맑은 고딕"/>
                        </a:rPr>
                        <a:t>오전 사전 답사 필요</a:t>
                      </a:r>
                      <a:endParaRPr lang="ko-KR" altLang="en-US" sz="1100" b="1"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  <a:tr h="640080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100" b="1">
                          <a:latin typeface="맑은 고딕"/>
                          <a:ea typeface="맑은 고딕"/>
                        </a:rPr>
                        <a:t>7/11</a:t>
                      </a:r>
                      <a:endParaRPr lang="en-US" altLang="ko-KR" sz="1100" b="1"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0" marR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100" b="1">
                          <a:latin typeface="맑은 고딕"/>
                          <a:ea typeface="맑은 고딕"/>
                        </a:rPr>
                        <a:t>오후</a:t>
                      </a:r>
                      <a:endParaRPr lang="ko-KR" altLang="en-US" sz="1100" b="1"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1100" b="1">
                          <a:latin typeface="맑은 고딕"/>
                          <a:ea typeface="맑은 고딕"/>
                        </a:rPr>
                        <a:t>회의</a:t>
                      </a:r>
                      <a:endParaRPr lang="ko-KR" altLang="en-US" sz="1100" b="1"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90487" marR="0" lvl="1" indent="0" algn="l" defTabSz="914400" rtl="0" eaLnBrk="1" latinLnBrk="1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100" b="1">
                          <a:latin typeface="맑은 고딕"/>
                          <a:ea typeface="맑은 고딕"/>
                        </a:rPr>
                        <a:t>통합 운영 인터페이스 정의 관련</a:t>
                      </a:r>
                      <a:endParaRPr lang="ko-KR" altLang="en-US" sz="1100" b="1"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marL="92075" indent="-92075" latinLnBrk="1">
                        <a:buFont typeface="Arial"/>
                        <a:buChar char="•"/>
                        <a:defRPr/>
                      </a:pPr>
                      <a:r>
                        <a:rPr lang="ko-KR" altLang="en-US" sz="1100" b="1">
                          <a:latin typeface="맑은 고딕"/>
                          <a:ea typeface="맑은 고딕"/>
                        </a:rPr>
                        <a:t>고객사 운영 담당자</a:t>
                      </a:r>
                      <a:r>
                        <a:rPr lang="en-US" altLang="ko-KR" sz="1100" b="1">
                          <a:latin typeface="맑은 고딕"/>
                          <a:ea typeface="맑은 고딕"/>
                        </a:rPr>
                        <a:t>,</a:t>
                      </a:r>
                      <a:r>
                        <a:rPr lang="ko-KR" altLang="en-US" sz="1100" b="1">
                          <a:latin typeface="맑은 고딕"/>
                          <a:ea typeface="맑은 고딕"/>
                        </a:rPr>
                        <a:t> 개발 담당자</a:t>
                      </a:r>
                      <a:r>
                        <a:rPr lang="en-US" altLang="ko-KR" sz="1100" b="1">
                          <a:latin typeface="맑은 고딕"/>
                          <a:ea typeface="맑은 고딕"/>
                        </a:rPr>
                        <a:t>,</a:t>
                      </a:r>
                      <a:r>
                        <a:rPr lang="ko-KR" altLang="en-US" sz="1100" b="1">
                          <a:latin typeface="맑은 고딕"/>
                          <a:ea typeface="맑은 고딕"/>
                        </a:rPr>
                        <a:t> 기획자</a:t>
                      </a:r>
                      <a:endParaRPr lang="ko-KR" altLang="en-US" sz="1100" b="1"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atinLnBrk="1">
                        <a:defRPr/>
                      </a:pPr>
                      <a:r>
                        <a:rPr lang="ko-KR" altLang="en-US" sz="1100" b="1">
                          <a:latin typeface="맑은 고딕"/>
                          <a:ea typeface="맑은 고딕"/>
                        </a:rPr>
                        <a:t>연동</a:t>
                      </a:r>
                      <a:r>
                        <a:rPr lang="en-US" altLang="ko-KR" sz="1100" b="1">
                          <a:latin typeface="맑은 고딕"/>
                          <a:ea typeface="맑은 고딕"/>
                        </a:rPr>
                        <a:t> API</a:t>
                      </a:r>
                      <a:r>
                        <a:rPr lang="ko-KR" altLang="en-US" sz="1100" b="1">
                          <a:latin typeface="맑은 고딕"/>
                          <a:ea typeface="맑은 고딕"/>
                        </a:rPr>
                        <a:t> 구조 파악과 시스템간 인터페이스 정의 전달</a:t>
                      </a:r>
                      <a:endParaRPr lang="ko-KR" altLang="en-US" sz="1100" b="1">
                        <a:latin typeface="맑은 고딕"/>
                        <a:ea typeface="맑은 고딕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Text Box 578"/>
          <p:cNvSpPr txBox="1">
            <a:spLocks noChangeArrowheads="1"/>
          </p:cNvSpPr>
          <p:nvPr/>
        </p:nvSpPr>
        <p:spPr>
          <a:xfrm>
            <a:off x="210033" y="944345"/>
            <a:ext cx="5370079" cy="307777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square">
            <a:spAutoFit/>
          </a:bodyPr>
          <a:lstStyle/>
          <a:p>
            <a:pPr latinLnBrk="0">
              <a:spcBef>
                <a:spcPts val="600"/>
              </a:spcBef>
              <a:tabLst>
                <a:tab pos="182563" algn="l"/>
              </a:tabLst>
              <a:defRPr/>
            </a:pPr>
            <a:r>
              <a:rPr lang="en-US" altLang="ko-KR" sz="1400" b="1">
                <a:solidFill>
                  <a:srgbClr val="000000"/>
                </a:solidFill>
                <a:latin typeface="맑은 고딕"/>
                <a:ea typeface="맑은 고딕"/>
              </a:rPr>
              <a:t>[</a:t>
            </a:r>
            <a:r>
              <a:rPr lang="ko-KR" altLang="en-US" sz="1400" b="1">
                <a:solidFill>
                  <a:srgbClr val="000000"/>
                </a:solidFill>
                <a:latin typeface="맑은 고딕"/>
                <a:ea typeface="맑은 고딕"/>
              </a:rPr>
              <a:t>차주 업무 일정 </a:t>
            </a:r>
            <a:r>
              <a:rPr lang="en-US" altLang="ko-KR" sz="1400" b="1">
                <a:solidFill>
                  <a:srgbClr val="000000"/>
                </a:solidFill>
                <a:latin typeface="맑은 고딕"/>
                <a:ea typeface="맑은 고딕"/>
              </a:rPr>
              <a:t>: </a:t>
            </a:r>
            <a:r>
              <a:rPr lang="ko-KR" altLang="en-US" sz="1400" b="1">
                <a:solidFill>
                  <a:srgbClr val="000000"/>
                </a:solidFill>
                <a:latin typeface="맑은 고딕"/>
                <a:ea typeface="맑은 고딕"/>
              </a:rPr>
              <a:t>회의</a:t>
            </a:r>
            <a:r>
              <a:rPr lang="en-US" altLang="ko-KR" sz="1400" b="1">
                <a:solidFill>
                  <a:srgbClr val="000000"/>
                </a:solidFill>
                <a:latin typeface="맑은 고딕"/>
                <a:ea typeface="맑은 고딕"/>
              </a:rPr>
              <a:t>, </a:t>
            </a:r>
            <a:r>
              <a:rPr lang="ko-KR" altLang="en-US" sz="1400" b="1">
                <a:solidFill>
                  <a:srgbClr val="000000"/>
                </a:solidFill>
                <a:latin typeface="맑은 고딕"/>
                <a:ea typeface="맑은 고딕"/>
              </a:rPr>
              <a:t>교육</a:t>
            </a:r>
            <a:r>
              <a:rPr lang="en-US" altLang="ko-KR" sz="1400" b="1">
                <a:solidFill>
                  <a:srgbClr val="000000"/>
                </a:solidFill>
                <a:latin typeface="맑은 고딕"/>
                <a:ea typeface="맑은 고딕"/>
              </a:rPr>
              <a:t>, </a:t>
            </a:r>
            <a:r>
              <a:rPr lang="ko-KR" altLang="en-US" sz="1400" b="1">
                <a:solidFill>
                  <a:srgbClr val="000000"/>
                </a:solidFill>
                <a:latin typeface="맑은 고딕"/>
                <a:ea typeface="맑은 고딕"/>
              </a:rPr>
              <a:t>보고</a:t>
            </a:r>
            <a:r>
              <a:rPr lang="en-US" altLang="ko-KR" sz="1200" b="1">
                <a:latin typeface="맑은 고딕"/>
                <a:ea typeface="맑은 고딕"/>
              </a:rPr>
              <a:t>] </a:t>
            </a:r>
            <a:endParaRPr lang="ko-KR" altLang="en-US" sz="1200" b="1"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3_기본 디자인">
  <a:themeElements>
    <a:clrScheme name="3_기본 디자인 3">
      <a:dk1>
        <a:srgbClr val="000000"/>
      </a:dk1>
      <a:lt1>
        <a:srgbClr val="ffffff"/>
      </a:lt1>
      <a:dk2>
        <a:srgbClr val="000000"/>
      </a:dk2>
      <a:lt2>
        <a:srgbClr val="333333"/>
      </a:lt2>
      <a:accent1>
        <a:srgbClr val="dddddd"/>
      </a:accent1>
      <a:accent2>
        <a:srgbClr val="808080"/>
      </a:accent2>
      <a:accent3>
        <a:srgbClr val="ffffff"/>
      </a:accent3>
      <a:accent4>
        <a:srgbClr val="000000"/>
      </a:accent4>
      <a:accent5>
        <a:srgbClr val="ebebeb"/>
      </a:accent5>
      <a:accent6>
        <a:srgbClr val="737373"/>
      </a:accent6>
      <a:hlink>
        <a:srgbClr val="4d4d4d"/>
      </a:hlink>
      <a:folHlink>
        <a:srgbClr val="eaeaea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92d050"/>
        </a:solidFill>
        <a:ln w="3175" algn="ctr">
          <a:solidFill>
            <a:srgbClr val="003399"/>
          </a:solidFill>
          <a:miter/>
        </a:ln>
      </a:spPr>
      <a:bodyPr wrap="none" lIns="36000" tIns="0" rIns="36000" bIns="0" anchor="ctr"/>
      <a:lstStyle>
        <a:defPPr>
          <a:defRPr/>
        </a:defPPr>
      </a:lst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351</ep:Words>
  <ep:PresentationFormat>화면 슬라이드 쇼(4:3)</ep:PresentationFormat>
  <ep:Paragraphs>13</ep:Paragraphs>
  <ep:Slides>5</ep:Slides>
  <ep:Notes>2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ep:HeadingPairs>
  <ep:TitlesOfParts>
    <vt:vector size="6" baseType="lpstr">
      <vt:lpstr>3_기본 디자인</vt:lpstr>
      <vt:lpstr>슬라이드 1</vt:lpstr>
      <vt:lpstr>슬라이드 2</vt:lpstr>
      <vt:lpstr>슬라이드 3</vt:lpstr>
      <vt:lpstr>슬라이드 4</vt:lpstr>
      <vt:lpstr>슬라이드 5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2009-03-10T04:43:27.000</dcterms:created>
  <dc:creator>불꽃남자25</dc:creator>
  <cp:lastModifiedBy>User</cp:lastModifiedBy>
  <dcterms:modified xsi:type="dcterms:W3CDTF">2025-07-03T06:44:52.662</dcterms:modified>
  <cp:revision>2974</cp:revision>
  <dc:title>슬라이드 1</dc:title>
  <cp:version/>
</cp:coreProperties>
</file>