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SpecialPlsOnTitleSld="0">
  <p:sldMasterIdLst>
    <p:sldMasterId id="2147483674" r:id="rId1"/>
  </p:sldMasterIdLst>
  <p:notesMasterIdLst>
    <p:notesMasterId r:id="rId2"/>
  </p:notesMasterIdLst>
  <p:handoutMasterIdLst>
    <p:handoutMasterId r:id="rId3"/>
  </p:handoutMasterIdLst>
  <p:sldIdLst>
    <p:sldId id="256" r:id="rId4"/>
    <p:sldId id="257" r:id="rId5"/>
    <p:sldId id="258" r:id="rId6"/>
    <p:sldId id="259" r:id="rId7"/>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id="{B68C2B71-D818-4E74-B3D0-24D0F8C917E3}" name="Document Title.">
          <p14:sldIdLst/>
        </p14:section>
        <p14:section id="{FF903505-45CE-4FDE-900C-B7F30543DFE6}" name="document History.">
          <p14:sldIdLst>
            <p14:sldId id="256"/>
            <p14:sldId id="257"/>
            <p14:sldId id="258"/>
            <p14:sldId id="259"/>
          </p14:sldIdLst>
        </p14:section>
      </p14:sectionLst>
    </p:ext>
  </p:extLst>
</p:presentation>
</file>

<file path=ppt/commentAuthors.xml><?xml version="1.0" encoding="utf-8"?>
<p:cmAuthorLs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mAuthor id="0" name="enjoyworks" initials="e" lastIdx="17" clrIdx="0"/>
</p:cmAuthorLst>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howPr showNarration="1">
    <p:present/>
    <p:sldAll/>
    <p:penClr>
      <a:prstClr val="red"/>
    </p:penClr>
    <p:extLst>
      <p:ext uri="{2FDB2607-1784-4EEB-B798-7EB5836EED8A}">
        <p14:showMediaCtrls xmlns:p14="http://schemas.microsoft.com/office/powerpoint/2010/main" val="1"/>
      </p:ext>
    </p:extLst>
  </p:showPr>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horzBarState="maximized">
    <p:restoredLeft sz="12173" autoAdjust="0"/>
    <p:restoredTop sz="92384" autoAdjust="0"/>
  </p:normalViewPr>
  <p:slideViewPr>
    <p:cSldViewPr>
      <p:cViewPr>
        <p:scale>
          <a:sx n="110" d="100"/>
          <a:sy n="110" d="100"/>
        </p:scale>
        <p:origin x="600" y="138"/>
      </p:cViewPr>
      <p:guideLst>
        <p:guide orient="horz" pos="2159"/>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6"/>
        <p:guide pos="2140"/>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viewProps" Target="viewProps.xml"  /><Relationship Id="rId11" Type="http://schemas.openxmlformats.org/officeDocument/2006/relationships/theme" Target="theme/theme1.xml"  /><Relationship Id="rId12" Type="http://schemas.openxmlformats.org/officeDocument/2006/relationships/tableStyles" Target="tableStyles.xml"  /><Relationship Id="rId2" Type="http://schemas.openxmlformats.org/officeDocument/2006/relationships/notesMaster" Target="notesMasters/notesMaster1.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slide" Target="slides/slide2.xml"  /><Relationship Id="rId6" Type="http://schemas.openxmlformats.org/officeDocument/2006/relationships/slide" Target="slides/slide3.xml"  /><Relationship Id="rId7" Type="http://schemas.openxmlformats.org/officeDocument/2006/relationships/slide" Target="slides/slide4.xml"  /><Relationship Id="rId8" Type="http://schemas.openxmlformats.org/officeDocument/2006/relationships/commentAuthors" Target="commentAuthors.xml"  /><Relationship Id="rId9" Type="http://schemas.openxmlformats.org/officeDocument/2006/relationships/presProps" Target="pres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anchor="b"/>
          <a:lstStyle>
            <a:lvl1pPr algn="r">
              <a:defRPr sz="1200"/>
            </a:lvl1pPr>
          </a:lstStyle>
          <a:p>
            <a:pPr lvl="0">
              <a:defRPr/>
            </a:pPr>
            <a:fld id="{AF36E0AB-72DB-4914-B63B-4064A28DAAD3}" type="slidenum">
              <a:rPr lang="ko-KR" altLang="en-US"/>
              <a:pPr lvl="0">
                <a:defRPr/>
              </a:pPr>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anchor="b"/>
          <a:lstStyle>
            <a:lvl1pPr algn="l">
              <a:defRPr sz="1200"/>
            </a:lvl1pPr>
          </a:lstStyle>
          <a:p>
            <a:pPr lvl="0">
              <a:defRPr/>
            </a:pPr>
            <a:r>
              <a:rPr lang="ko-KR" altLang="en-US"/>
              <a:t/>
            </a:r>
            <a:endParaRPr lang="ko-KR"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idx="0"/>
          </p:nvPr>
        </p:nvSpPr>
        <p:spPr>
          <a:xfrm>
            <a:off x="0" y="0"/>
            <a:ext cx="2945659" cy="496332"/>
          </a:xfrm>
          <a:prstGeom prst="rect">
            <a:avLst/>
          </a:prstGeom>
        </p:spPr>
        <p:txBody>
          <a:bodyPr vert="horz" lIns="91440" tIns="45720" rIns="91440" bIns="45720"/>
          <a:lstStyle>
            <a:lvl1pPr algn="l">
              <a:defRPr sz="1200"/>
            </a:lvl1pPr>
          </a:lstStyle>
          <a:p>
            <a:pPr lvl="0">
              <a:defRPr/>
            </a:pPr>
            <a:r>
              <a:rPr lang="ko-KR" altLang="en-US"/>
              <a:t/>
            </a:r>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a:lstStyle>
            <a:lvl1pPr algn="r">
              <a:defRPr sz="1200"/>
            </a:lvl1pPr>
          </a:lstStyle>
          <a:p>
            <a:pPr lvl="0">
              <a:defRPr/>
            </a:pPr>
            <a:fld id="{98FBB39A-9110-43FD-8DF2-684D1523A0BC}" type="datetime1">
              <a:rPr lang="ko-KR" altLang="en-US"/>
              <a:pPr lvl="0">
                <a:defRPr/>
              </a:pPr>
              <a:t>2025-07-04</a:t>
            </a:fld>
            <a:endParaRPr lang="ko-KR" altLang="en-US"/>
          </a:p>
        </p:txBody>
      </p:sp>
      <p:sp>
        <p:nvSpPr>
          <p:cNvPr id="4" name="슬라이드 이미지 개체 틀 3"/>
          <p:cNvSpPr>
            <a:spLocks noGrp="1" noRot="1" noChangeAspect="1" noTextEdi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anchor="b"/>
          <a:lstStyle>
            <a:lvl1pPr algn="l">
              <a:defRPr sz="1200"/>
            </a:lvl1pPr>
          </a:lstStyle>
          <a:p>
            <a:pPr lvl="0">
              <a:defRPr/>
            </a:pPr>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anchor="b"/>
          <a:lstStyle>
            <a:lvl1pPr algn="r">
              <a:defRPr sz="1200"/>
            </a:lvl1pPr>
          </a:lstStyle>
          <a:p>
            <a:pPr lvl="0">
              <a:defRPr/>
            </a:pPr>
            <a:fld id="{C7C86328-D4B1-4A1C-AA9B-B5511E95EE22}"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 Id="rId3" Type="http://schemas.openxmlformats.org/officeDocument/2006/relationships/image" Target="../media/image2.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 Id="rId3" Type="http://schemas.openxmlformats.org/officeDocument/2006/relationships/image" Target="../media/image2.png"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png"  /><Relationship Id="rId5" Type="http://schemas.openxmlformats.org/officeDocument/2006/relationships/image" Target="../media/image4.pn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 Id="rId3" Type="http://schemas.openxmlformats.org/officeDocument/2006/relationships/image" Target="../media/image2.png"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chemeClr val="bg1"/>
        </a:solidFill>
      </p:bgPr>
    </p:bg>
    <p:spTree>
      <p:nvGrpSpPr>
        <p:cNvPr id="1" name=""/>
        <p:cNvGrpSpPr/>
        <p:nvPr/>
      </p:nvGrpSpPr>
      <p:grpSpPr>
        <a:xfrm>
          <a:off x="0" y="0"/>
          <a:ext cx="0" cy="0"/>
          <a:chOff x="0" y="0"/>
          <a:chExt cx="0" cy="0"/>
        </a:xfrm>
      </p:grpSpPr>
      <p:sp>
        <p:nvSpPr>
          <p:cNvPr id="4" name="텍스트 개체 틀 3"/>
          <p:cNvSpPr>
            <a:spLocks noGrp="1"/>
          </p:cNvSpPr>
          <p:nvPr>
            <p:ph type="body" sz="quarter" idx="10"/>
          </p:nvPr>
        </p:nvSpPr>
        <p:spPr/>
        <p:txBody>
          <a:bodyPr/>
          <a:lstStyle/>
          <a:p>
            <a:pPr lvl="0">
              <a:defRPr/>
            </a:pPr>
            <a:r>
              <a:rPr lang="ko-KR" altLang="en-US"/>
              <a:t>대시보드</a:t>
            </a:r>
            <a:endParaRPr lang="ko-KR" altLang="en-US"/>
          </a:p>
        </p:txBody>
      </p:sp>
      <p:sp>
        <p:nvSpPr>
          <p:cNvPr id="5" name="텍스트 개체 틀 4"/>
          <p:cNvSpPr>
            <a:spLocks noGrp="1"/>
          </p:cNvSpPr>
          <p:nvPr>
            <p:ph type="body" sz="quarter" idx="11"/>
          </p:nvPr>
        </p:nvSpPr>
        <p:spPr/>
        <p:txBody>
          <a:bodyPr/>
          <a:lstStyle/>
          <a:p>
            <a:pPr lvl="0">
              <a:defRPr/>
            </a:pPr>
            <a:r>
              <a:rPr lang="ko-KR" altLang="en-US"/>
              <a:t>메인</a:t>
            </a:r>
            <a:endParaRPr lang="ko-KR" altLang="en-US"/>
          </a:p>
        </p:txBody>
      </p:sp>
      <p:graphicFrame>
        <p:nvGraphicFramePr>
          <p:cNvPr id="7" name="표 6"/>
          <p:cNvGraphicFramePr>
            <a:graphicFrameLocks noGrp="1"/>
          </p:cNvGraphicFramePr>
          <p:nvPr/>
        </p:nvGraphicFramePr>
        <p:xfrm>
          <a:off x="8688288" y="476672"/>
          <a:ext cx="3376961" cy="5688632"/>
        </p:xfrm>
        <a:graphic>
          <a:graphicData uri="http://schemas.openxmlformats.org/drawingml/2006/table">
            <a:tbl>
              <a:tblPr firstRow="1" bandRow="1">
                <a:tableStyleId>{5C22544A-7EE6-4342-B048-85BDC9FD1C3A}</a:tableStyleId>
              </a:tblPr>
              <a:tblGrid>
                <a:gridCol w="403256"/>
                <a:gridCol w="2973705"/>
              </a:tblGrid>
              <a:tr h="400368">
                <a:tc gridSpan="2">
                  <a:txBody>
                    <a:bodyPr vert="horz" lIns="91440" tIns="45720" rIns="91440" bIns="45720" anchor="ctr" anchorCtr="0"/>
                    <a:p>
                      <a:pPr marL="0" marR="0" lvl="0" indent="0" algn="l" defTabSz="914400" rtl="0" eaLnBrk="1" latinLnBrk="1" hangingPunct="1">
                        <a:lnSpc>
                          <a:spcPct val="100000"/>
                        </a:lnSpc>
                        <a:spcBef>
                          <a:spcPts val="0"/>
                        </a:spcBef>
                        <a:spcAft>
                          <a:spcPts val="0"/>
                        </a:spcAft>
                        <a:buClrTx/>
                        <a:buFontTx/>
                        <a:buNone/>
                        <a:defRPr/>
                      </a:pPr>
                      <a:r>
                        <a:rPr lang="en-US" altLang="ko-KR" sz="900" b="1">
                          <a:solidFill>
                            <a:srgbClr val="4e5263"/>
                          </a:solidFill>
                          <a:latin typeface="+mn-ea"/>
                          <a:ea typeface="+mn-ea"/>
                          <a:sym typeface="맑은 고딕"/>
                        </a:rPr>
                        <a:t>Summery.</a:t>
                      </a:r>
                      <a:endParaRPr lang="en" altLang="ko-KR" sz="900" b="1">
                        <a:solidFill>
                          <a:srgbClr val="4e5263"/>
                        </a:solidFill>
                        <a:latin typeface="+mn-ea"/>
                        <a:ea typeface="+mn-ea"/>
                        <a:sym typeface="맑은 고딕"/>
                      </a:endParaRPr>
                    </a:p>
                  </a:txBody>
                  <a:tcPr marL="91440" marR="91440"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65000"/>
                        </a:schemeClr>
                      </a:solidFill>
                      <a:prstDash val="solid"/>
                      <a:round/>
                      <a:headEnd w="med" len="med"/>
                      <a:tailEnd w="med" len="med"/>
                    </a:lnB>
                    <a:solidFill>
                      <a:schemeClr val="bg1"/>
                    </a:solidFill>
                  </a:tcPr>
                </a:tc>
                <a:tc hMerge="1">
                  <a:txBody>
                    <a:bodyPr/>
                    <a:p>
                      <a:pPr marL="0" marR="0" lvl="0" indent="0" algn="l" defTabSz="914400" rtl="0" eaLnBrk="1" latinLnBrk="1" hangingPunct="1">
                        <a:lnSpc>
                          <a:spcPct val="100000"/>
                        </a:lnSpc>
                        <a:spcBef>
                          <a:spcPts val="0"/>
                        </a:spcBef>
                        <a:spcAft>
                          <a:spcPts val="0"/>
                        </a:spcAft>
                        <a:buClrTx/>
                        <a:buFontTx/>
                        <a:buNone/>
                        <a:defRPr/>
                      </a:pPr>
                      <a:endParaRPr lang="en" altLang="ko-KR" sz="900" b="1">
                        <a:solidFill>
                          <a:srgbClr val="4e5263"/>
                        </a:solidFill>
                        <a:latin typeface="SF Pro Text"/>
                        <a:ea typeface="SF Pro Text"/>
                        <a:sym typeface="맑은 고딕"/>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1216197">
                <a:tc gridSpan="2">
                  <a:txBody>
                    <a:bodyPr vert="horz" lIns="91440" tIns="45720" rIns="91440" bIns="45720" anchor="ctr" anchorCtr="0"/>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1000" b="0">
                          <a:solidFill>
                            <a:schemeClr val="tx1"/>
                          </a:solidFill>
                          <a:latin typeface="+mn-ea"/>
                          <a:ea typeface="+mn-ea"/>
                          <a:sym typeface="맑은 고딕"/>
                        </a:rPr>
                        <a:t>도로 정체 상황 확인</a:t>
                      </a:r>
                      <a:endParaRPr lang="en-US" altLang="ko-KR" sz="10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1000" b="0">
                          <a:solidFill>
                            <a:schemeClr val="tx1"/>
                          </a:solidFill>
                          <a:latin typeface="+mn-ea"/>
                          <a:ea typeface="+mn-ea"/>
                          <a:sym typeface="맑은 고딕"/>
                        </a:rPr>
                        <a:t>교차로 혼잡 상황 확인</a:t>
                      </a:r>
                      <a:endParaRPr lang="ko-KR" altLang="en-US" sz="10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1000" b="0">
                          <a:solidFill>
                            <a:schemeClr val="tx1"/>
                          </a:solidFill>
                          <a:latin typeface="+mn-ea"/>
                          <a:ea typeface="+mn-ea"/>
                          <a:sym typeface="맑은 고딕"/>
                        </a:rPr>
                        <a:t>교차로</a:t>
                      </a:r>
                      <a:r>
                        <a:rPr lang="en-US" altLang="ko-KR" sz="1000" b="0">
                          <a:solidFill>
                            <a:schemeClr val="tx1"/>
                          </a:solidFill>
                          <a:latin typeface="+mn-ea"/>
                          <a:ea typeface="+mn-ea"/>
                          <a:sym typeface="맑은 고딕"/>
                        </a:rPr>
                        <a:t> </a:t>
                      </a:r>
                      <a:r>
                        <a:rPr lang="ko-KR" altLang="en-US" sz="1000" b="0">
                          <a:solidFill>
                            <a:schemeClr val="tx1"/>
                          </a:solidFill>
                          <a:latin typeface="+mn-ea"/>
                          <a:ea typeface="+mn-ea"/>
                          <a:sym typeface="맑은 고딕"/>
                        </a:rPr>
                        <a:t>실시간 상황 영상 확인 가능</a:t>
                      </a:r>
                      <a:endParaRPr lang="ko-KR" altLang="en-US" sz="10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1000" b="0">
                          <a:solidFill>
                            <a:schemeClr val="tx1"/>
                          </a:solidFill>
                          <a:latin typeface="+mn-ea"/>
                          <a:ea typeface="+mn-ea"/>
                          <a:sym typeface="맑은 고딕"/>
                        </a:rPr>
                        <a:t>실시간 신호 상황 확인 가능</a:t>
                      </a:r>
                      <a:endParaRPr lang="ko-KR" altLang="en-US" sz="1000" b="0">
                        <a:solidFill>
                          <a:schemeClr val="tx1"/>
                        </a:solidFill>
                        <a:latin typeface="+mn-ea"/>
                        <a:ea typeface="+mn-ea"/>
                        <a:sym typeface="맑은 고딕"/>
                      </a:endParaRPr>
                    </a:p>
                  </a:txBody>
                  <a:tcPr marL="91440" marR="91440"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65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hMerge="1">
                  <a:txBody>
                    <a:bodyPr/>
                    <a:p>
                      <a:pPr latinLnBrk="1">
                        <a:defRPr/>
                      </a:pPr>
                      <a:endParaRPr lang="ko-KR" altLang="en-US"/>
                    </a:p>
                  </a:txBody>
                  <a:tcPr marL="91440" marR="91440"/>
                </a:tc>
              </a:tr>
              <a:tr h="1202173">
                <a:tc>
                  <a:txBody>
                    <a:bodyPr vert="horz" lIns="91440" tIns="45720" rIns="91440" bIns="45720" anchor="ctr" anchorCtr="0"/>
                    <a:p>
                      <a:pPr algn="ctr" latinLnBrk="1">
                        <a:lnSpc>
                          <a:spcPct val="120000"/>
                        </a:lnSpc>
                        <a:defRPr/>
                      </a:pPr>
                      <a:r>
                        <a:rPr lang="en-US" altLang="ko-KR" sz="1000" b="0">
                          <a:solidFill>
                            <a:schemeClr val="tx1"/>
                          </a:solidFill>
                          <a:latin typeface="+mn-ea"/>
                          <a:ea typeface="+mn-ea"/>
                          <a:cs typeface="+mn-cs"/>
                        </a:rPr>
                        <a:t>1</a:t>
                      </a:r>
                      <a:endParaRPr lang="ko-KR" altLang="en-US" sz="1000" b="0">
                        <a:solidFill>
                          <a:schemeClr val="tx1"/>
                        </a:solidFill>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lvl="0">
                        <a:defRPr/>
                      </a:pPr>
                      <a:r>
                        <a:rPr lang="en-US" altLang="ko-KR" sz="1000"/>
                        <a:t>1. </a:t>
                      </a:r>
                      <a:r>
                        <a:rPr lang="ko-KR" altLang="en-US" sz="1000"/>
                        <a:t>실시간 교통량</a:t>
                      </a:r>
                      <a:endParaRPr lang="ko-KR" altLang="en-US" sz="1000"/>
                    </a:p>
                    <a:p>
                      <a:pPr lvl="0">
                        <a:defRPr/>
                      </a:pPr>
                      <a:r>
                        <a:rPr lang="en-US" altLang="ko-KR" sz="1000"/>
                        <a:t>-</a:t>
                      </a:r>
                      <a:r>
                        <a:rPr lang="ko-KR" altLang="en-US" sz="1000"/>
                        <a:t> 도로 혼잡 정체 현황 </a:t>
                      </a:r>
                      <a:r>
                        <a:rPr lang="en-US" altLang="ko-KR" sz="1000"/>
                        <a:t>(</a:t>
                      </a:r>
                      <a:r>
                        <a:rPr lang="ko-KR" altLang="en-US" sz="1000"/>
                        <a:t>구분 필터 가능</a:t>
                      </a:r>
                      <a:r>
                        <a:rPr lang="en-US" altLang="ko-KR" sz="1000"/>
                        <a:t>)</a:t>
                      </a:r>
                      <a:endParaRPr lang="en-US" altLang="ko-KR" sz="1000"/>
                    </a:p>
                    <a:p>
                      <a:pPr lvl="0">
                        <a:defRPr/>
                      </a:pPr>
                      <a:r>
                        <a:rPr lang="en-US" altLang="ko-KR" sz="1000"/>
                        <a:t>-</a:t>
                      </a:r>
                      <a:r>
                        <a:rPr lang="ko-KR" altLang="en-US" sz="1000"/>
                        <a:t> 교차로 혼잡 현황 </a:t>
                      </a:r>
                      <a:r>
                        <a:rPr lang="en-US" altLang="ko-KR" sz="1000"/>
                        <a:t>(</a:t>
                      </a:r>
                      <a:r>
                        <a:rPr lang="ko-KR" altLang="en-US" sz="1000"/>
                        <a:t>구분 필터 가능</a:t>
                      </a:r>
                      <a:r>
                        <a:rPr lang="en-US" altLang="ko-KR" sz="1000"/>
                        <a:t>)</a:t>
                      </a:r>
                      <a:endParaRPr lang="en-US" altLang="ko-KR" sz="1000"/>
                    </a:p>
                    <a:p>
                      <a:pPr lvl="0">
                        <a:defRPr/>
                      </a:pPr>
                      <a:r>
                        <a:rPr lang="en-US" altLang="ko-KR" sz="1000"/>
                        <a:t>-</a:t>
                      </a:r>
                      <a:r>
                        <a:rPr lang="ko-KR" altLang="en-US" sz="1000"/>
                        <a:t> 혼잡 상황에 따라서 특정 교차로 리스트만 볼 수 있음</a:t>
                      </a:r>
                      <a:endParaRPr lang="ko-KR" altLang="en-US" sz="1000"/>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774930">
                <a:tc>
                  <a:txBody>
                    <a:bodyPr vert="horz" lIns="91440" tIns="45720" rIns="91440" bIns="45720" anchor="ctr" anchorCtr="0"/>
                    <a:p>
                      <a:pPr algn="ctr" latinLnBrk="1">
                        <a:lnSpc>
                          <a:spcPct val="120000"/>
                        </a:lnSpc>
                        <a:defRPr/>
                      </a:pPr>
                      <a:r>
                        <a:rPr lang="en-US" altLang="ko-KR" sz="1000" b="0">
                          <a:latin typeface="+mn-ea"/>
                          <a:ea typeface="+mn-ea"/>
                          <a:cs typeface="+mn-cs"/>
                        </a:rPr>
                        <a:t>2</a:t>
                      </a:r>
                      <a:endParaRPr lang="ko-KR" altLang="en-US" sz="100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lvl="0">
                        <a:defRPr/>
                      </a:pPr>
                      <a:r>
                        <a:rPr lang="en-US" altLang="ko-KR" sz="1000"/>
                        <a:t>2. </a:t>
                      </a:r>
                      <a:r>
                        <a:rPr lang="ko-KR" altLang="en-US" sz="1000"/>
                        <a:t>교차로 실시간 현황 영상</a:t>
                      </a:r>
                      <a:endParaRPr lang="ko-KR" altLang="en-US" sz="1000"/>
                    </a:p>
                    <a:p>
                      <a:pPr lvl="0">
                        <a:defRPr/>
                      </a:pPr>
                      <a:r>
                        <a:rPr lang="en-US" altLang="ko-KR" sz="1000"/>
                        <a:t>-</a:t>
                      </a:r>
                      <a:r>
                        <a:rPr lang="ko-KR" altLang="en-US" sz="1000"/>
                        <a:t> 교차로 클릭 시 영상 확인 가능</a:t>
                      </a:r>
                      <a:endParaRPr lang="ko-KR" altLang="en-US" sz="1000"/>
                    </a:p>
                    <a:p>
                      <a:pPr lvl="0">
                        <a:defRPr/>
                      </a:pPr>
                      <a:r>
                        <a:rPr lang="en-US" altLang="ko-KR" sz="1000"/>
                        <a:t>-</a:t>
                      </a:r>
                      <a:r>
                        <a:rPr lang="ko-KR" altLang="en-US" sz="1000"/>
                        <a:t> 원하는 화면에 띄우기 가능 </a:t>
                      </a:r>
                      <a:r>
                        <a:rPr lang="en-US" altLang="ko-KR" sz="1000"/>
                        <a:t>(PIP</a:t>
                      </a:r>
                      <a:r>
                        <a:rPr lang="ko-KR" altLang="en-US" sz="1000"/>
                        <a:t>모드도 가능</a:t>
                      </a:r>
                      <a:r>
                        <a:rPr lang="en-US" altLang="ko-KR" sz="1000"/>
                        <a:t>)</a:t>
                      </a:r>
                      <a:endParaRPr lang="en-US" altLang="ko-KR" sz="1000"/>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995917">
                <a:tc>
                  <a:txBody>
                    <a:bodyPr vert="horz" lIns="91440" tIns="45720" rIns="91440" bIns="45720" anchor="ctr" anchorCtr="0"/>
                    <a:p>
                      <a:pPr algn="ctr" latinLnBrk="1">
                        <a:lnSpc>
                          <a:spcPct val="120000"/>
                        </a:lnSpc>
                        <a:defRPr/>
                      </a:pPr>
                      <a:r>
                        <a:rPr lang="en-US" altLang="ko-KR" sz="1000" b="0">
                          <a:latin typeface="+mn-ea"/>
                          <a:ea typeface="+mn-ea"/>
                          <a:cs typeface="+mn-cs"/>
                        </a:rPr>
                        <a:t>3</a:t>
                      </a:r>
                      <a:endParaRPr lang="ko-KR" altLang="en-US" sz="100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lvl="0">
                        <a:defRPr/>
                      </a:pPr>
                      <a:r>
                        <a:rPr lang="en-US" altLang="ko-KR" sz="1000"/>
                        <a:t>3. </a:t>
                      </a:r>
                      <a:r>
                        <a:rPr lang="ko-KR" altLang="en-US" sz="1000"/>
                        <a:t>교차로 신호 현황</a:t>
                      </a:r>
                      <a:endParaRPr lang="ko-KR" altLang="en-US" sz="1000"/>
                    </a:p>
                    <a:p>
                      <a:pPr lvl="0">
                        <a:defRPr/>
                      </a:pPr>
                      <a:r>
                        <a:rPr lang="en-US" altLang="ko-KR" sz="1000"/>
                        <a:t>-</a:t>
                      </a:r>
                      <a:r>
                        <a:rPr lang="ko-KR" altLang="en-US" sz="1000"/>
                        <a:t> 현재 교차로 신호 현황 확인 가능</a:t>
                      </a:r>
                      <a:endParaRPr lang="ko-KR" altLang="en-US" sz="1000"/>
                    </a:p>
                    <a:p>
                      <a:pPr lvl="0">
                        <a:defRPr/>
                      </a:pPr>
                      <a:r>
                        <a:rPr lang="en-US" altLang="ko-KR" sz="1000"/>
                        <a:t>-</a:t>
                      </a:r>
                      <a:r>
                        <a:rPr lang="ko-KR" altLang="en-US" sz="1000"/>
                        <a:t> </a:t>
                      </a:r>
                      <a:r>
                        <a:rPr lang="en-US" altLang="ko-KR" sz="1000"/>
                        <a:t>1</a:t>
                      </a:r>
                      <a:r>
                        <a:rPr lang="ko-KR" altLang="en-US" sz="1000"/>
                        <a:t>번의 교통량 필터 메뉴에 현재 신호 현황 같이 확인 가능</a:t>
                      </a:r>
                      <a:endParaRPr lang="ko-KR" altLang="en-US" sz="1000"/>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1099045">
                <a:tc>
                  <a:txBody>
                    <a:bodyPr vert="horz" lIns="91440" tIns="45720" rIns="91440" bIns="45720" anchor="ctr" anchorCtr="0"/>
                    <a:p>
                      <a:pPr algn="ctr" latinLnBrk="1">
                        <a:lnSpc>
                          <a:spcPct val="120000"/>
                        </a:lnSpc>
                        <a:defRPr/>
                      </a:pPr>
                      <a:r>
                        <a:rPr lang="en-US" altLang="ko-KR" sz="1000" b="0">
                          <a:latin typeface="+mn-ea"/>
                          <a:ea typeface="+mn-ea"/>
                          <a:cs typeface="+mn-cs"/>
                        </a:rPr>
                        <a:t>4</a:t>
                      </a:r>
                      <a:endParaRPr lang="ko-KR" altLang="en-US" sz="100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marL="0" marR="0" lvl="0" indent="0" algn="just" defTabSz="914400" rtl="0" eaLnBrk="1" latinLnBrk="1" hangingPunct="1">
                        <a:lnSpc>
                          <a:spcPct val="120000"/>
                        </a:lnSpc>
                        <a:spcBef>
                          <a:spcPts val="0"/>
                        </a:spcBef>
                        <a:spcAft>
                          <a:spcPts val="0"/>
                        </a:spcAft>
                        <a:buClrTx/>
                        <a:buFontTx/>
                        <a:buNone/>
                        <a:defRPr/>
                      </a:pPr>
                      <a:r>
                        <a:rPr kumimoji="1" lang="en-US" altLang="ko-KR" sz="1000">
                          <a:solidFill>
                            <a:schemeClr val="tx1"/>
                          </a:solidFill>
                          <a:latin typeface="+mn-ea"/>
                        </a:rPr>
                        <a:t>4.</a:t>
                      </a:r>
                      <a:r>
                        <a:rPr kumimoji="1" lang="ko-KR" altLang="en-US" sz="1000">
                          <a:solidFill>
                            <a:schemeClr val="tx1"/>
                          </a:solidFill>
                          <a:latin typeface="+mn-ea"/>
                        </a:rPr>
                        <a:t> 사고 발생 지역 확인</a:t>
                      </a:r>
                      <a:endParaRPr kumimoji="1" lang="ko-KR" altLang="en-US" sz="1000">
                        <a:solidFill>
                          <a:schemeClr val="tx1"/>
                        </a:solidFill>
                        <a:latin typeface="+mn-ea"/>
                      </a:endParaRPr>
                    </a:p>
                    <a:p>
                      <a:pPr marL="0" marR="0" lvl="0" indent="0" algn="just" defTabSz="914400" rtl="0" eaLnBrk="1" latinLnBrk="1" hangingPunct="1">
                        <a:lnSpc>
                          <a:spcPct val="120000"/>
                        </a:lnSpc>
                        <a:spcBef>
                          <a:spcPts val="0"/>
                        </a:spcBef>
                        <a:spcAft>
                          <a:spcPts val="0"/>
                        </a:spcAft>
                        <a:buClrTx/>
                        <a:buFontTx/>
                        <a:buNone/>
                        <a:defRPr/>
                      </a:pPr>
                      <a:r>
                        <a:rPr kumimoji="1" lang="en-US" altLang="ko-KR" sz="1000">
                          <a:solidFill>
                            <a:schemeClr val="tx1"/>
                          </a:solidFill>
                          <a:latin typeface="+mn-ea"/>
                        </a:rPr>
                        <a:t>-</a:t>
                      </a:r>
                      <a:r>
                        <a:rPr kumimoji="1" lang="ko-KR" altLang="en-US" sz="1000">
                          <a:solidFill>
                            <a:schemeClr val="tx1"/>
                          </a:solidFill>
                          <a:latin typeface="+mn-ea"/>
                        </a:rPr>
                        <a:t> 사고 발생 지역만 표시되게 토글 가능</a:t>
                      </a:r>
                      <a:endParaRPr kumimoji="1" lang="ko-KR" altLang="en-US" sz="1000">
                        <a:solidFill>
                          <a:schemeClr val="tx1"/>
                        </a:solidFill>
                        <a:latin typeface="+mn-ea"/>
                      </a:endParaRPr>
                    </a:p>
                    <a:p>
                      <a:pPr marL="0" marR="0" lvl="0" indent="0" algn="just" defTabSz="914400" rtl="0" eaLnBrk="1" latinLnBrk="1" hangingPunct="1">
                        <a:lnSpc>
                          <a:spcPct val="120000"/>
                        </a:lnSpc>
                        <a:spcBef>
                          <a:spcPts val="0"/>
                        </a:spcBef>
                        <a:spcAft>
                          <a:spcPts val="0"/>
                        </a:spcAft>
                        <a:buClrTx/>
                        <a:buFontTx/>
                        <a:buNone/>
                        <a:defRPr/>
                      </a:pPr>
                      <a:r>
                        <a:rPr kumimoji="1" lang="en-US" altLang="ko-KR" sz="1000">
                          <a:solidFill>
                            <a:schemeClr val="tx1"/>
                          </a:solidFill>
                          <a:latin typeface="+mn-ea"/>
                        </a:rPr>
                        <a:t>-</a:t>
                      </a:r>
                      <a:r>
                        <a:rPr kumimoji="1" lang="ko-KR" altLang="en-US" sz="1000">
                          <a:solidFill>
                            <a:schemeClr val="tx1"/>
                          </a:solidFill>
                          <a:latin typeface="+mn-ea"/>
                        </a:rPr>
                        <a:t> 사고 발생 지역이 확인되면 긴급상황 버튼으로 구조대 호출</a:t>
                      </a:r>
                      <a:endParaRPr kumimoji="1" lang="ko-KR" altLang="en-US" sz="1000">
                        <a:solidFill>
                          <a:schemeClr val="tx1"/>
                        </a:solidFill>
                        <a:latin typeface="+mn-ea"/>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bl>
          </a:graphicData>
        </a:graphic>
      </p:graphicFrame>
      <p:sp>
        <p:nvSpPr>
          <p:cNvPr id="8" name="TextBox 7"/>
          <p:cNvSpPr txBox="1"/>
          <p:nvPr/>
        </p:nvSpPr>
        <p:spPr>
          <a:xfrm>
            <a:off x="11780252" y="106980"/>
            <a:ext cx="248786" cy="230832"/>
          </a:xfrm>
          <a:prstGeom prst="rect">
            <a:avLst/>
          </a:prstGeom>
          <a:noFill/>
        </p:spPr>
        <p:txBody>
          <a:bodyPr wrap="none">
            <a:spAutoFit/>
          </a:bodyPr>
          <a:lstStyle/>
          <a:p>
            <a:pPr lvl="0">
              <a:defRPr/>
            </a:pPr>
            <a:fld id="{944918D1-1C8F-48E6-92D4-4089F97E8793}" type="slidenum">
              <a:rPr lang="en-US" altLang="en-US" sz="900"/>
              <a:pPr lvl="0">
                <a:defRPr/>
              </a:pPr>
              <a:t>1</a:t>
            </a:fld>
            <a:endParaRPr lang="en-US" altLang="en-US" sz="900"/>
          </a:p>
        </p:txBody>
      </p:sp>
      <p:pic>
        <p:nvPicPr>
          <p:cNvPr id="12" name=""/>
          <p:cNvPicPr>
            <a:picLocks noChangeAspect="1"/>
          </p:cNvPicPr>
          <p:nvPr/>
        </p:nvPicPr>
        <p:blipFill rotWithShape="1">
          <a:blip r:embed="rId2"/>
          <a:stretch>
            <a:fillRect/>
          </a:stretch>
        </p:blipFill>
        <p:spPr>
          <a:xfrm>
            <a:off x="356733" y="836712"/>
            <a:ext cx="8043522" cy="5184575"/>
          </a:xfrm>
          <a:prstGeom prst="rect">
            <a:avLst/>
          </a:prstGeom>
        </p:spPr>
      </p:pic>
      <p:sp>
        <p:nvSpPr>
          <p:cNvPr id="13" name=""/>
          <p:cNvSpPr/>
          <p:nvPr/>
        </p:nvSpPr>
        <p:spPr>
          <a:xfrm>
            <a:off x="5087888" y="3068960"/>
            <a:ext cx="144016" cy="144015"/>
          </a:xfrm>
          <a:prstGeom prst="ellipse">
            <a:avLst/>
          </a:prstGeom>
          <a:solidFill>
            <a:srgbClr val="ff0000"/>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endParaRPr lang="ko-KR" altLang="en-US"/>
          </a:p>
        </p:txBody>
      </p:sp>
      <p:sp>
        <p:nvSpPr>
          <p:cNvPr id="14" name=""/>
          <p:cNvSpPr/>
          <p:nvPr/>
        </p:nvSpPr>
        <p:spPr>
          <a:xfrm>
            <a:off x="5087888" y="2492896"/>
            <a:ext cx="144016" cy="144015"/>
          </a:xfrm>
          <a:prstGeom prst="ellipse">
            <a:avLst/>
          </a:prstGeom>
          <a:solidFill>
            <a:srgbClr val="ff00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15" name=""/>
          <p:cNvSpPr/>
          <p:nvPr/>
        </p:nvSpPr>
        <p:spPr>
          <a:xfrm>
            <a:off x="5591944" y="4149080"/>
            <a:ext cx="144016" cy="144015"/>
          </a:xfrm>
          <a:prstGeom prst="ellipse">
            <a:avLst/>
          </a:prstGeom>
          <a:solidFill>
            <a:srgbClr val="ff00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16" name=""/>
          <p:cNvSpPr/>
          <p:nvPr/>
        </p:nvSpPr>
        <p:spPr>
          <a:xfrm>
            <a:off x="5087888" y="3645024"/>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17" name=""/>
          <p:cNvSpPr/>
          <p:nvPr/>
        </p:nvSpPr>
        <p:spPr>
          <a:xfrm>
            <a:off x="5735960" y="3140968"/>
            <a:ext cx="144016" cy="144015"/>
          </a:xfrm>
          <a:prstGeom prst="ellipse">
            <a:avLst/>
          </a:prstGeom>
          <a:solidFill>
            <a:srgbClr val="ff00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18" name=""/>
          <p:cNvSpPr/>
          <p:nvPr/>
        </p:nvSpPr>
        <p:spPr>
          <a:xfrm>
            <a:off x="6096000" y="3861048"/>
            <a:ext cx="144016" cy="144015"/>
          </a:xfrm>
          <a:prstGeom prst="ellipse">
            <a:avLst/>
          </a:prstGeom>
          <a:solidFill>
            <a:srgbClr val="ff00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19" name=""/>
          <p:cNvSpPr/>
          <p:nvPr/>
        </p:nvSpPr>
        <p:spPr>
          <a:xfrm>
            <a:off x="7032104" y="3140968"/>
            <a:ext cx="144016" cy="144015"/>
          </a:xfrm>
          <a:prstGeom prst="ellipse">
            <a:avLst/>
          </a:prstGeom>
          <a:solidFill>
            <a:srgbClr val="ff00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20" name=""/>
          <p:cNvSpPr/>
          <p:nvPr/>
        </p:nvSpPr>
        <p:spPr>
          <a:xfrm>
            <a:off x="6023992" y="3140968"/>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21" name=""/>
          <p:cNvSpPr/>
          <p:nvPr/>
        </p:nvSpPr>
        <p:spPr>
          <a:xfrm>
            <a:off x="6023992" y="3645024"/>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22" name=""/>
          <p:cNvSpPr/>
          <p:nvPr/>
        </p:nvSpPr>
        <p:spPr>
          <a:xfrm>
            <a:off x="6456040" y="3140968"/>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23" name=""/>
          <p:cNvSpPr/>
          <p:nvPr/>
        </p:nvSpPr>
        <p:spPr>
          <a:xfrm>
            <a:off x="1847528" y="4653136"/>
            <a:ext cx="144016" cy="144015"/>
          </a:xfrm>
          <a:prstGeom prst="ellipse">
            <a:avLst/>
          </a:prstGeom>
          <a:solidFill>
            <a:srgbClr val="69d8ad">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25" name=""/>
          <p:cNvSpPr/>
          <p:nvPr/>
        </p:nvSpPr>
        <p:spPr>
          <a:xfrm>
            <a:off x="2639616" y="5085184"/>
            <a:ext cx="144016" cy="144015"/>
          </a:xfrm>
          <a:prstGeom prst="ellipse">
            <a:avLst/>
          </a:prstGeom>
          <a:solidFill>
            <a:srgbClr val="69d8ad">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26" name=""/>
          <p:cNvSpPr/>
          <p:nvPr/>
        </p:nvSpPr>
        <p:spPr>
          <a:xfrm>
            <a:off x="5303912" y="1916832"/>
            <a:ext cx="144016" cy="144015"/>
          </a:xfrm>
          <a:prstGeom prst="ellipse">
            <a:avLst/>
          </a:prstGeom>
          <a:solidFill>
            <a:srgbClr val="69d8ad">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27" name=""/>
          <p:cNvSpPr/>
          <p:nvPr/>
        </p:nvSpPr>
        <p:spPr>
          <a:xfrm>
            <a:off x="6672064" y="2492896"/>
            <a:ext cx="144016" cy="144015"/>
          </a:xfrm>
          <a:prstGeom prst="ellipse">
            <a:avLst/>
          </a:prstGeom>
          <a:solidFill>
            <a:srgbClr val="69d8ad">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28" name=""/>
          <p:cNvSpPr/>
          <p:nvPr/>
        </p:nvSpPr>
        <p:spPr>
          <a:xfrm>
            <a:off x="6960096" y="3861048"/>
            <a:ext cx="144016" cy="144015"/>
          </a:xfrm>
          <a:prstGeom prst="ellipse">
            <a:avLst/>
          </a:prstGeom>
          <a:solidFill>
            <a:srgbClr val="ff00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29" name=""/>
          <p:cNvSpPr/>
          <p:nvPr/>
        </p:nvSpPr>
        <p:spPr>
          <a:xfrm>
            <a:off x="7176120" y="2276872"/>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30" name=""/>
          <p:cNvSpPr/>
          <p:nvPr/>
        </p:nvSpPr>
        <p:spPr>
          <a:xfrm>
            <a:off x="7248128" y="1844824"/>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31" name=""/>
          <p:cNvSpPr/>
          <p:nvPr/>
        </p:nvSpPr>
        <p:spPr>
          <a:xfrm>
            <a:off x="7464152" y="4725144"/>
            <a:ext cx="144016" cy="144015"/>
          </a:xfrm>
          <a:prstGeom prst="ellipse">
            <a:avLst/>
          </a:prstGeom>
          <a:solidFill>
            <a:srgbClr val="ff00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32" name=""/>
          <p:cNvSpPr/>
          <p:nvPr/>
        </p:nvSpPr>
        <p:spPr>
          <a:xfrm>
            <a:off x="7536160" y="4437112"/>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34" name=""/>
          <p:cNvSpPr/>
          <p:nvPr/>
        </p:nvSpPr>
        <p:spPr>
          <a:xfrm>
            <a:off x="8040216" y="4653136"/>
            <a:ext cx="144016" cy="144015"/>
          </a:xfrm>
          <a:prstGeom prst="ellipse">
            <a:avLst/>
          </a:prstGeom>
          <a:solidFill>
            <a:srgbClr val="ff00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35" name=""/>
          <p:cNvSpPr/>
          <p:nvPr/>
        </p:nvSpPr>
        <p:spPr>
          <a:xfrm>
            <a:off x="7896200" y="5013176"/>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36" name=""/>
          <p:cNvSpPr/>
          <p:nvPr/>
        </p:nvSpPr>
        <p:spPr>
          <a:xfrm>
            <a:off x="3359696" y="5445224"/>
            <a:ext cx="144016" cy="144015"/>
          </a:xfrm>
          <a:prstGeom prst="ellipse">
            <a:avLst/>
          </a:prstGeom>
          <a:solidFill>
            <a:srgbClr val="69d8ad">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37" name=""/>
          <p:cNvSpPr/>
          <p:nvPr/>
        </p:nvSpPr>
        <p:spPr>
          <a:xfrm>
            <a:off x="2711624" y="3140968"/>
            <a:ext cx="144016" cy="144015"/>
          </a:xfrm>
          <a:prstGeom prst="ellipse">
            <a:avLst/>
          </a:prstGeom>
          <a:solidFill>
            <a:srgbClr val="69d8ad">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38" name=""/>
          <p:cNvSpPr/>
          <p:nvPr/>
        </p:nvSpPr>
        <p:spPr>
          <a:xfrm>
            <a:off x="1847528" y="3573016"/>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39" name=""/>
          <p:cNvSpPr/>
          <p:nvPr/>
        </p:nvSpPr>
        <p:spPr>
          <a:xfrm>
            <a:off x="1127448" y="3717032"/>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40" name=""/>
          <p:cNvSpPr/>
          <p:nvPr/>
        </p:nvSpPr>
        <p:spPr>
          <a:xfrm>
            <a:off x="4151784" y="1988839"/>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41" name=""/>
          <p:cNvSpPr/>
          <p:nvPr/>
        </p:nvSpPr>
        <p:spPr>
          <a:xfrm>
            <a:off x="4367808" y="1412776"/>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42" name=""/>
          <p:cNvSpPr/>
          <p:nvPr/>
        </p:nvSpPr>
        <p:spPr>
          <a:xfrm>
            <a:off x="4799856" y="1268760"/>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43" name=""/>
          <p:cNvSpPr/>
          <p:nvPr/>
        </p:nvSpPr>
        <p:spPr>
          <a:xfrm>
            <a:off x="7349098" y="1484784"/>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44" name=""/>
          <p:cNvSpPr/>
          <p:nvPr/>
        </p:nvSpPr>
        <p:spPr>
          <a:xfrm>
            <a:off x="7320136" y="5157192"/>
            <a:ext cx="144016" cy="144015"/>
          </a:xfrm>
          <a:prstGeom prst="ellipse">
            <a:avLst/>
          </a:prstGeom>
          <a:solidFill>
            <a:srgbClr val="ff00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45" name=""/>
          <p:cNvSpPr/>
          <p:nvPr/>
        </p:nvSpPr>
        <p:spPr>
          <a:xfrm>
            <a:off x="7608168" y="5661248"/>
            <a:ext cx="144016" cy="144015"/>
          </a:xfrm>
          <a:prstGeom prst="ellipse">
            <a:avLst/>
          </a:prstGeom>
          <a:solidFill>
            <a:srgbClr val="ff00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46" name=""/>
          <p:cNvSpPr/>
          <p:nvPr/>
        </p:nvSpPr>
        <p:spPr>
          <a:xfrm>
            <a:off x="7752184" y="5373216"/>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47" name=""/>
          <p:cNvSpPr/>
          <p:nvPr/>
        </p:nvSpPr>
        <p:spPr>
          <a:xfrm>
            <a:off x="4799856" y="2132856"/>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48" name=""/>
          <p:cNvSpPr/>
          <p:nvPr/>
        </p:nvSpPr>
        <p:spPr>
          <a:xfrm>
            <a:off x="4583832" y="2276872"/>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49" name=""/>
          <p:cNvSpPr/>
          <p:nvPr/>
        </p:nvSpPr>
        <p:spPr>
          <a:xfrm>
            <a:off x="5663952" y="3645024"/>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50" name=""/>
          <p:cNvSpPr/>
          <p:nvPr/>
        </p:nvSpPr>
        <p:spPr>
          <a:xfrm>
            <a:off x="6456040" y="3645024"/>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51" name=""/>
          <p:cNvSpPr/>
          <p:nvPr/>
        </p:nvSpPr>
        <p:spPr>
          <a:xfrm>
            <a:off x="1919536" y="4149080"/>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53" name=""/>
          <p:cNvSpPr/>
          <p:nvPr/>
        </p:nvSpPr>
        <p:spPr>
          <a:xfrm>
            <a:off x="7421106" y="1124744"/>
            <a:ext cx="936104" cy="288032"/>
          </a:xfrm>
          <a:prstGeom prst="roundRect">
            <a:avLst>
              <a:gd name="adj" fmla="val 16667"/>
            </a:avLst>
          </a:prstGeom>
          <a:solidFill>
            <a:schemeClr val="dk1"/>
          </a:solidFill>
          <a:ln>
            <a:solidFill>
              <a:schemeClr val="dk1"/>
            </a:solidFill>
          </a:ln>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endParaRPr lang="ko-KR" altLang="en-US"/>
          </a:p>
        </p:txBody>
      </p:sp>
      <p:sp>
        <p:nvSpPr>
          <p:cNvPr id="52" name=""/>
          <p:cNvSpPr/>
          <p:nvPr/>
        </p:nvSpPr>
        <p:spPr>
          <a:xfrm>
            <a:off x="7565122" y="1196752"/>
            <a:ext cx="144016" cy="144015"/>
          </a:xfrm>
          <a:prstGeom prst="ellipse">
            <a:avLst/>
          </a:prstGeom>
          <a:solidFill>
            <a:srgbClr val="ff00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54" name=""/>
          <p:cNvSpPr/>
          <p:nvPr/>
        </p:nvSpPr>
        <p:spPr>
          <a:xfrm>
            <a:off x="7853154" y="1196752"/>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55" name=""/>
          <p:cNvSpPr/>
          <p:nvPr/>
        </p:nvSpPr>
        <p:spPr>
          <a:xfrm>
            <a:off x="8069178" y="1196752"/>
            <a:ext cx="144016" cy="144015"/>
          </a:xfrm>
          <a:prstGeom prst="ellipse">
            <a:avLst/>
          </a:prstGeom>
          <a:solidFill>
            <a:srgbClr val="69d8ad">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56" name=""/>
          <p:cNvSpPr/>
          <p:nvPr/>
        </p:nvSpPr>
        <p:spPr>
          <a:xfrm>
            <a:off x="7421106" y="1412776"/>
            <a:ext cx="936104" cy="288032"/>
          </a:xfrm>
          <a:prstGeom prst="roundRect">
            <a:avLst>
              <a:gd name="adj" fmla="val 16667"/>
            </a:avLst>
          </a:prstGeom>
          <a:solidFill>
            <a:srgbClr val="000000">
              <a:alpha val="100000"/>
            </a:srgbClr>
          </a:solidFill>
          <a:ln w="25400" cap="flat" cmpd="sng" algn="ctr">
            <a:solidFill>
              <a:srgbClr val="000000">
                <a:alpha val="100000"/>
              </a:srgbClr>
            </a:solid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57" name=""/>
          <p:cNvSpPr/>
          <p:nvPr/>
        </p:nvSpPr>
        <p:spPr>
          <a:xfrm>
            <a:off x="7565122" y="1484784"/>
            <a:ext cx="144016" cy="144015"/>
          </a:xfrm>
          <a:prstGeom prst="ellipse">
            <a:avLst/>
          </a:prstGeom>
          <a:solidFill>
            <a:srgbClr val="ff00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58" name=""/>
          <p:cNvSpPr/>
          <p:nvPr/>
        </p:nvSpPr>
        <p:spPr>
          <a:xfrm>
            <a:off x="7853154" y="1484784"/>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59" name=""/>
          <p:cNvSpPr/>
          <p:nvPr/>
        </p:nvSpPr>
        <p:spPr>
          <a:xfrm>
            <a:off x="8069178" y="1484784"/>
            <a:ext cx="144016" cy="144015"/>
          </a:xfrm>
          <a:prstGeom prst="ellipse">
            <a:avLst/>
          </a:prstGeom>
          <a:solidFill>
            <a:srgbClr val="69d8ad">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60" name=""/>
          <p:cNvSpPr txBox="1"/>
          <p:nvPr/>
        </p:nvSpPr>
        <p:spPr>
          <a:xfrm>
            <a:off x="6633210" y="1124744"/>
            <a:ext cx="830942" cy="641950"/>
          </a:xfrm>
          <a:prstGeom prst="rect">
            <a:avLst/>
          </a:prstGeom>
        </p:spPr>
        <p:txBody>
          <a:bodyPr wrap="none">
            <a:spAutoFit/>
          </a:bodyPr>
          <a:p>
            <a:pPr algn="r">
              <a:defRPr/>
            </a:pPr>
            <a:r>
              <a:rPr lang="ko-KR" altLang="en-US">
                <a:latin typeface="나눔고딕 ExtraBold"/>
                <a:ea typeface="나눔고딕 ExtraBold"/>
              </a:rPr>
              <a:t>도로</a:t>
            </a:r>
            <a:endParaRPr lang="ko-KR" altLang="en-US">
              <a:latin typeface="나눔고딕 ExtraBold"/>
              <a:ea typeface="나눔고딕 ExtraBold"/>
            </a:endParaRPr>
          </a:p>
          <a:p>
            <a:pPr algn="r">
              <a:defRPr/>
            </a:pPr>
            <a:r>
              <a:rPr lang="ko-KR" altLang="en-US">
                <a:latin typeface="나눔고딕 ExtraBold"/>
                <a:ea typeface="나눔고딕 ExtraBold"/>
              </a:rPr>
              <a:t>교차로</a:t>
            </a:r>
            <a:endParaRPr lang="ko-KR" altLang="en-US">
              <a:latin typeface="나눔고딕 ExtraBold"/>
              <a:ea typeface="나눔고딕 ExtraBold"/>
            </a:endParaRPr>
          </a:p>
        </p:txBody>
      </p:sp>
      <p:pic>
        <p:nvPicPr>
          <p:cNvPr id="62" name=""/>
          <p:cNvPicPr>
            <a:picLocks noChangeAspect="1"/>
          </p:cNvPicPr>
          <p:nvPr/>
        </p:nvPicPr>
        <p:blipFill rotWithShape="1">
          <a:blip r:embed="rId3"/>
          <a:stretch>
            <a:fillRect/>
          </a:stretch>
        </p:blipFill>
        <p:spPr>
          <a:xfrm>
            <a:off x="7779568" y="5400600"/>
            <a:ext cx="764704" cy="764704"/>
          </a:xfrm>
          <a:prstGeom prst="rect">
            <a:avLst/>
          </a:prstGeom>
        </p:spPr>
      </p:pic>
      <p:sp>
        <p:nvSpPr>
          <p:cNvPr id="64" name="">
            <a:hlinkClick r:id="" action="ppaction://noaction" highlightClick="1"/>
          </p:cNvPr>
          <p:cNvSpPr/>
          <p:nvPr/>
        </p:nvSpPr>
        <p:spPr>
          <a:xfrm>
            <a:off x="8112224" y="836712"/>
            <a:ext cx="288032" cy="288032"/>
          </a:xfrm>
          <a:prstGeom prst="actionButtonForwardNext">
            <a:avLst/>
          </a:prstGeom>
          <a:solidFill>
            <a:schemeClr val="lt1"/>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endParaRPr lang="ko-KR" altLang="en-US"/>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chemeClr val="bg1"/>
        </a:solidFill>
      </p:bgPr>
    </p:bg>
    <p:spTree>
      <p:nvGrpSpPr>
        <p:cNvPr id="1" name=""/>
        <p:cNvGrpSpPr/>
        <p:nvPr/>
      </p:nvGrpSpPr>
      <p:grpSpPr>
        <a:xfrm>
          <a:off x="0" y="0"/>
          <a:ext cx="0" cy="0"/>
          <a:chOff x="0" y="0"/>
          <a:chExt cx="0" cy="0"/>
        </a:xfrm>
      </p:grpSpPr>
      <p:sp>
        <p:nvSpPr>
          <p:cNvPr id="4" name="텍스트 개체 틀 3"/>
          <p:cNvSpPr>
            <a:spLocks noGrp="1"/>
          </p:cNvSpPr>
          <p:nvPr>
            <p:ph type="body" sz="quarter" idx="10"/>
          </p:nvPr>
        </p:nvSpPr>
        <p:spPr/>
        <p:txBody>
          <a:bodyPr/>
          <a:lstStyle/>
          <a:p>
            <a:pPr lvl="0">
              <a:defRPr/>
            </a:pPr>
            <a:r>
              <a:rPr lang="ko-KR" altLang="en-US"/>
              <a:t>대시보드</a:t>
            </a:r>
            <a:endParaRPr lang="ko-KR" altLang="en-US"/>
          </a:p>
        </p:txBody>
      </p:sp>
      <p:sp>
        <p:nvSpPr>
          <p:cNvPr id="5" name="텍스트 개체 틀 4"/>
          <p:cNvSpPr>
            <a:spLocks noGrp="1"/>
          </p:cNvSpPr>
          <p:nvPr>
            <p:ph type="body" sz="quarter" idx="11"/>
          </p:nvPr>
        </p:nvSpPr>
        <p:spPr/>
        <p:txBody>
          <a:bodyPr/>
          <a:lstStyle/>
          <a:p>
            <a:pPr lvl="0">
              <a:defRPr/>
            </a:pPr>
            <a:r>
              <a:rPr lang="ko-KR" altLang="en-US"/>
              <a:t>메인</a:t>
            </a:r>
            <a:endParaRPr lang="ko-KR" altLang="en-US"/>
          </a:p>
        </p:txBody>
      </p:sp>
      <p:graphicFrame>
        <p:nvGraphicFramePr>
          <p:cNvPr id="7" name="표 6"/>
          <p:cNvGraphicFramePr>
            <a:graphicFrameLocks noGrp="1"/>
          </p:cNvGraphicFramePr>
          <p:nvPr/>
        </p:nvGraphicFramePr>
        <p:xfrm>
          <a:off x="8688288" y="476672"/>
          <a:ext cx="3376961" cy="5688632"/>
        </p:xfrm>
        <a:graphic>
          <a:graphicData uri="http://schemas.openxmlformats.org/drawingml/2006/table">
            <a:tbl>
              <a:tblPr firstRow="1" bandRow="1">
                <a:tableStyleId>{5C22544A-7EE6-4342-B048-85BDC9FD1C3A}</a:tableStyleId>
              </a:tblPr>
              <a:tblGrid>
                <a:gridCol w="403256"/>
                <a:gridCol w="2973705"/>
              </a:tblGrid>
              <a:tr h="400368">
                <a:tc gridSpan="2">
                  <a:txBody>
                    <a:bodyPr vert="horz" lIns="91440" tIns="45720" rIns="91440" bIns="45720" anchor="ctr" anchorCtr="0"/>
                    <a:p>
                      <a:pPr marL="0" marR="0" lvl="0" indent="0" algn="l" defTabSz="914400" rtl="0" eaLnBrk="1" latinLnBrk="1" hangingPunct="1">
                        <a:lnSpc>
                          <a:spcPct val="100000"/>
                        </a:lnSpc>
                        <a:spcBef>
                          <a:spcPts val="0"/>
                        </a:spcBef>
                        <a:spcAft>
                          <a:spcPts val="0"/>
                        </a:spcAft>
                        <a:buClrTx/>
                        <a:buFontTx/>
                        <a:buNone/>
                        <a:defRPr/>
                      </a:pPr>
                      <a:r>
                        <a:rPr lang="en-US" altLang="ko-KR" sz="900" b="1">
                          <a:solidFill>
                            <a:srgbClr val="4e5263"/>
                          </a:solidFill>
                          <a:latin typeface="+mn-ea"/>
                          <a:ea typeface="+mn-ea"/>
                          <a:sym typeface="맑은 고딕"/>
                        </a:rPr>
                        <a:t>Summery.</a:t>
                      </a:r>
                      <a:endParaRPr lang="en" altLang="ko-KR" sz="900" b="1">
                        <a:solidFill>
                          <a:srgbClr val="4e5263"/>
                        </a:solidFill>
                        <a:latin typeface="+mn-ea"/>
                        <a:ea typeface="+mn-ea"/>
                        <a:sym typeface="맑은 고딕"/>
                      </a:endParaRPr>
                    </a:p>
                  </a:txBody>
                  <a:tcPr marL="91440" marR="91440"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65000"/>
                        </a:schemeClr>
                      </a:solidFill>
                      <a:prstDash val="solid"/>
                      <a:round/>
                      <a:headEnd w="med" len="med"/>
                      <a:tailEnd w="med" len="med"/>
                    </a:lnB>
                    <a:solidFill>
                      <a:schemeClr val="bg1"/>
                    </a:solidFill>
                  </a:tcPr>
                </a:tc>
                <a:tc hMerge="1">
                  <a:txBody>
                    <a:bodyPr/>
                    <a:p>
                      <a:pPr marL="0" marR="0" lvl="0" indent="0" algn="l" defTabSz="914400" rtl="0" eaLnBrk="1" latinLnBrk="1" hangingPunct="1">
                        <a:lnSpc>
                          <a:spcPct val="100000"/>
                        </a:lnSpc>
                        <a:spcBef>
                          <a:spcPts val="0"/>
                        </a:spcBef>
                        <a:spcAft>
                          <a:spcPts val="0"/>
                        </a:spcAft>
                        <a:buClrTx/>
                        <a:buFontTx/>
                        <a:buNone/>
                        <a:defRPr/>
                      </a:pPr>
                      <a:endParaRPr lang="en" altLang="ko-KR" sz="900" b="1">
                        <a:solidFill>
                          <a:srgbClr val="4e5263"/>
                        </a:solidFill>
                        <a:latin typeface="SF Pro Text"/>
                        <a:ea typeface="SF Pro Text"/>
                        <a:sym typeface="맑은 고딕"/>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1216197">
                <a:tc gridSpan="2">
                  <a:txBody>
                    <a:bodyPr vert="horz" lIns="91440" tIns="45720" rIns="91440" bIns="45720" anchor="ctr" anchorCtr="0"/>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1000" b="0">
                          <a:solidFill>
                            <a:schemeClr val="tx1"/>
                          </a:solidFill>
                          <a:latin typeface="+mn-ea"/>
                          <a:ea typeface="+mn-ea"/>
                          <a:sym typeface="맑은 고딕"/>
                        </a:rPr>
                        <a:t>도로 정체 상황 확인</a:t>
                      </a:r>
                      <a:endParaRPr lang="en-US" altLang="ko-KR" sz="10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1000" b="0">
                          <a:solidFill>
                            <a:schemeClr val="tx1"/>
                          </a:solidFill>
                          <a:latin typeface="+mn-ea"/>
                          <a:ea typeface="+mn-ea"/>
                          <a:sym typeface="맑은 고딕"/>
                        </a:rPr>
                        <a:t>교차로 혼잡 상황 확인</a:t>
                      </a:r>
                      <a:endParaRPr lang="ko-KR" altLang="en-US" sz="10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1000" b="0">
                          <a:solidFill>
                            <a:schemeClr val="tx1"/>
                          </a:solidFill>
                          <a:latin typeface="+mn-ea"/>
                          <a:ea typeface="+mn-ea"/>
                          <a:sym typeface="맑은 고딕"/>
                        </a:rPr>
                        <a:t>교차로</a:t>
                      </a:r>
                      <a:r>
                        <a:rPr lang="en-US" altLang="ko-KR" sz="1000" b="0">
                          <a:solidFill>
                            <a:schemeClr val="tx1"/>
                          </a:solidFill>
                          <a:latin typeface="+mn-ea"/>
                          <a:ea typeface="+mn-ea"/>
                          <a:sym typeface="맑은 고딕"/>
                        </a:rPr>
                        <a:t> </a:t>
                      </a:r>
                      <a:r>
                        <a:rPr lang="ko-KR" altLang="en-US" sz="1000" b="0">
                          <a:solidFill>
                            <a:schemeClr val="tx1"/>
                          </a:solidFill>
                          <a:latin typeface="+mn-ea"/>
                          <a:ea typeface="+mn-ea"/>
                          <a:sym typeface="맑은 고딕"/>
                        </a:rPr>
                        <a:t>실시간 상황 영상 확인 가능</a:t>
                      </a:r>
                      <a:endParaRPr lang="ko-KR" altLang="en-US" sz="10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1000" b="0">
                          <a:solidFill>
                            <a:schemeClr val="tx1"/>
                          </a:solidFill>
                          <a:latin typeface="+mn-ea"/>
                          <a:ea typeface="+mn-ea"/>
                          <a:sym typeface="맑은 고딕"/>
                        </a:rPr>
                        <a:t>실시간 신호 상황 확인 가능</a:t>
                      </a:r>
                      <a:endParaRPr lang="ko-KR" altLang="en-US" sz="1000" b="0">
                        <a:solidFill>
                          <a:schemeClr val="tx1"/>
                        </a:solidFill>
                        <a:latin typeface="+mn-ea"/>
                        <a:ea typeface="+mn-ea"/>
                        <a:sym typeface="맑은 고딕"/>
                      </a:endParaRPr>
                    </a:p>
                  </a:txBody>
                  <a:tcPr marL="91440" marR="91440"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65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hMerge="1">
                  <a:txBody>
                    <a:bodyPr/>
                    <a:p>
                      <a:pPr latinLnBrk="1">
                        <a:defRPr/>
                      </a:pPr>
                      <a:endParaRPr lang="ko-KR" altLang="en-US"/>
                    </a:p>
                  </a:txBody>
                  <a:tcPr marL="91440" marR="91440"/>
                </a:tc>
              </a:tr>
              <a:tr h="1202173">
                <a:tc>
                  <a:txBody>
                    <a:bodyPr vert="horz" lIns="91440" tIns="45720" rIns="91440" bIns="45720" anchor="ctr" anchorCtr="0"/>
                    <a:p>
                      <a:pPr algn="ctr" latinLnBrk="1">
                        <a:lnSpc>
                          <a:spcPct val="120000"/>
                        </a:lnSpc>
                        <a:defRPr/>
                      </a:pPr>
                      <a:r>
                        <a:rPr lang="en-US" altLang="ko-KR" sz="1000" b="0">
                          <a:solidFill>
                            <a:schemeClr val="tx1"/>
                          </a:solidFill>
                          <a:latin typeface="+mn-ea"/>
                          <a:ea typeface="+mn-ea"/>
                          <a:cs typeface="+mn-cs"/>
                        </a:rPr>
                        <a:t>1</a:t>
                      </a:r>
                      <a:endParaRPr lang="ko-KR" altLang="en-US" sz="1000" b="0">
                        <a:solidFill>
                          <a:schemeClr val="tx1"/>
                        </a:solidFill>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lvl="0">
                        <a:defRPr/>
                      </a:pPr>
                      <a:r>
                        <a:rPr lang="en-US" altLang="ko-KR" sz="1000"/>
                        <a:t>1. </a:t>
                      </a:r>
                      <a:r>
                        <a:rPr lang="ko-KR" altLang="en-US" sz="1000"/>
                        <a:t>실시간 교통량</a:t>
                      </a:r>
                      <a:endParaRPr lang="ko-KR" altLang="en-US" sz="1000"/>
                    </a:p>
                    <a:p>
                      <a:pPr lvl="0">
                        <a:defRPr/>
                      </a:pPr>
                      <a:r>
                        <a:rPr lang="en-US" altLang="ko-KR" sz="1000"/>
                        <a:t>-</a:t>
                      </a:r>
                      <a:r>
                        <a:rPr lang="ko-KR" altLang="en-US" sz="1000"/>
                        <a:t> 도로 혼잡 정체 현황 </a:t>
                      </a:r>
                      <a:r>
                        <a:rPr lang="en-US" altLang="ko-KR" sz="1000"/>
                        <a:t>(</a:t>
                      </a:r>
                      <a:r>
                        <a:rPr lang="ko-KR" altLang="en-US" sz="1000"/>
                        <a:t>구분 필터 가능</a:t>
                      </a:r>
                      <a:r>
                        <a:rPr lang="en-US" altLang="ko-KR" sz="1000"/>
                        <a:t>)</a:t>
                      </a:r>
                      <a:endParaRPr lang="en-US" altLang="ko-KR" sz="1000"/>
                    </a:p>
                    <a:p>
                      <a:pPr lvl="0">
                        <a:defRPr/>
                      </a:pPr>
                      <a:r>
                        <a:rPr lang="en-US" altLang="ko-KR" sz="1000"/>
                        <a:t>-</a:t>
                      </a:r>
                      <a:r>
                        <a:rPr lang="ko-KR" altLang="en-US" sz="1000"/>
                        <a:t> 교차로 혼잡 현황 </a:t>
                      </a:r>
                      <a:r>
                        <a:rPr lang="en-US" altLang="ko-KR" sz="1000"/>
                        <a:t>(</a:t>
                      </a:r>
                      <a:r>
                        <a:rPr lang="ko-KR" altLang="en-US" sz="1000"/>
                        <a:t>구분 필터 가능</a:t>
                      </a:r>
                      <a:r>
                        <a:rPr lang="en-US" altLang="ko-KR" sz="1000"/>
                        <a:t>)</a:t>
                      </a:r>
                      <a:endParaRPr lang="en-US" altLang="ko-KR" sz="1000"/>
                    </a:p>
                    <a:p>
                      <a:pPr lvl="0">
                        <a:defRPr/>
                      </a:pPr>
                      <a:r>
                        <a:rPr lang="en-US" altLang="ko-KR" sz="1000"/>
                        <a:t>-</a:t>
                      </a:r>
                      <a:r>
                        <a:rPr lang="ko-KR" altLang="en-US" sz="1000"/>
                        <a:t> 혼잡 상황에 따라서 특정 교차로 리스트만 볼 수 있음 </a:t>
                      </a:r>
                      <a:r>
                        <a:rPr lang="en-US" altLang="ko-KR" sz="1000"/>
                        <a:t>(</a:t>
                      </a:r>
                      <a:r>
                        <a:rPr lang="ko-KR" altLang="en-US" sz="1000"/>
                        <a:t>화면에 잡히는 교차로만 자동으로 식별후 리스트에 나옴</a:t>
                      </a:r>
                      <a:r>
                        <a:rPr lang="en-US" altLang="ko-KR" sz="1000"/>
                        <a:t>)</a:t>
                      </a:r>
                      <a:endParaRPr lang="en-US" altLang="ko-KR" sz="1000"/>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774930">
                <a:tc>
                  <a:txBody>
                    <a:bodyPr vert="horz" lIns="91440" tIns="45720" rIns="91440" bIns="45720" anchor="ctr" anchorCtr="0"/>
                    <a:p>
                      <a:pPr algn="ctr" latinLnBrk="1">
                        <a:lnSpc>
                          <a:spcPct val="120000"/>
                        </a:lnSpc>
                        <a:defRPr/>
                      </a:pPr>
                      <a:r>
                        <a:rPr lang="en-US" altLang="ko-KR" sz="1000" b="0">
                          <a:latin typeface="+mn-ea"/>
                          <a:ea typeface="+mn-ea"/>
                          <a:cs typeface="+mn-cs"/>
                        </a:rPr>
                        <a:t>2</a:t>
                      </a:r>
                      <a:endParaRPr lang="ko-KR" altLang="en-US" sz="100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lvl="0">
                        <a:defRPr/>
                      </a:pPr>
                      <a:r>
                        <a:rPr lang="en-US" altLang="ko-KR" sz="1000"/>
                        <a:t>2. </a:t>
                      </a:r>
                      <a:r>
                        <a:rPr lang="ko-KR" altLang="en-US" sz="1000"/>
                        <a:t>교차로 실시간 현황 영상</a:t>
                      </a:r>
                      <a:endParaRPr lang="ko-KR" altLang="en-US" sz="1000"/>
                    </a:p>
                    <a:p>
                      <a:pPr lvl="0">
                        <a:defRPr/>
                      </a:pPr>
                      <a:r>
                        <a:rPr lang="en-US" altLang="ko-KR" sz="1000"/>
                        <a:t>-</a:t>
                      </a:r>
                      <a:r>
                        <a:rPr lang="ko-KR" altLang="en-US" sz="1000"/>
                        <a:t> 교차로 클릭 시 영상 확인 가능</a:t>
                      </a:r>
                      <a:endParaRPr lang="ko-KR" altLang="en-US" sz="1000"/>
                    </a:p>
                    <a:p>
                      <a:pPr lvl="0">
                        <a:defRPr/>
                      </a:pPr>
                      <a:r>
                        <a:rPr lang="en-US" altLang="ko-KR" sz="1000"/>
                        <a:t>-</a:t>
                      </a:r>
                      <a:r>
                        <a:rPr lang="ko-KR" altLang="en-US" sz="1000"/>
                        <a:t> 원하는 화면에 띄우기 가능 </a:t>
                      </a:r>
                      <a:r>
                        <a:rPr lang="en-US" altLang="ko-KR" sz="1000"/>
                        <a:t>(PIP</a:t>
                      </a:r>
                      <a:r>
                        <a:rPr lang="ko-KR" altLang="en-US" sz="1000"/>
                        <a:t>모드도 가능</a:t>
                      </a:r>
                      <a:r>
                        <a:rPr lang="en-US" altLang="ko-KR" sz="1000"/>
                        <a:t>)</a:t>
                      </a:r>
                      <a:endParaRPr lang="en-US" altLang="ko-KR" sz="1000"/>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995917">
                <a:tc>
                  <a:txBody>
                    <a:bodyPr vert="horz" lIns="91440" tIns="45720" rIns="91440" bIns="45720" anchor="ctr" anchorCtr="0"/>
                    <a:p>
                      <a:pPr algn="ctr" latinLnBrk="1">
                        <a:lnSpc>
                          <a:spcPct val="120000"/>
                        </a:lnSpc>
                        <a:defRPr/>
                      </a:pPr>
                      <a:r>
                        <a:rPr lang="en-US" altLang="ko-KR" sz="1000" b="0">
                          <a:latin typeface="+mn-ea"/>
                          <a:ea typeface="+mn-ea"/>
                          <a:cs typeface="+mn-cs"/>
                        </a:rPr>
                        <a:t>3</a:t>
                      </a:r>
                      <a:endParaRPr lang="ko-KR" altLang="en-US" sz="100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lvl="0">
                        <a:defRPr/>
                      </a:pPr>
                      <a:r>
                        <a:rPr lang="en-US" altLang="ko-KR" sz="1000"/>
                        <a:t>3. </a:t>
                      </a:r>
                      <a:r>
                        <a:rPr lang="ko-KR" altLang="en-US" sz="1000"/>
                        <a:t>교차로 신호 현황</a:t>
                      </a:r>
                      <a:endParaRPr lang="ko-KR" altLang="en-US" sz="1000"/>
                    </a:p>
                    <a:p>
                      <a:pPr lvl="0">
                        <a:defRPr/>
                      </a:pPr>
                      <a:r>
                        <a:rPr lang="en-US" altLang="ko-KR" sz="1000"/>
                        <a:t>-</a:t>
                      </a:r>
                      <a:r>
                        <a:rPr lang="ko-KR" altLang="en-US" sz="1000"/>
                        <a:t> 현재 교차로 신호 현황 확인 가능</a:t>
                      </a:r>
                      <a:endParaRPr lang="ko-KR" altLang="en-US" sz="1000"/>
                    </a:p>
                    <a:p>
                      <a:pPr lvl="0">
                        <a:defRPr/>
                      </a:pPr>
                      <a:r>
                        <a:rPr lang="en-US" altLang="ko-KR" sz="1000"/>
                        <a:t>-</a:t>
                      </a:r>
                      <a:r>
                        <a:rPr lang="ko-KR" altLang="en-US" sz="1000"/>
                        <a:t> </a:t>
                      </a:r>
                      <a:r>
                        <a:rPr lang="en-US" altLang="ko-KR" sz="1000"/>
                        <a:t>1</a:t>
                      </a:r>
                      <a:r>
                        <a:rPr lang="ko-KR" altLang="en-US" sz="1000"/>
                        <a:t>번의 교통량 필터 메뉴에 현재 신호 현황 같이 확인 가능</a:t>
                      </a:r>
                      <a:endParaRPr lang="ko-KR" altLang="en-US" sz="1000"/>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1099045">
                <a:tc>
                  <a:txBody>
                    <a:bodyPr vert="horz" lIns="91440" tIns="45720" rIns="91440" bIns="45720" anchor="ctr" anchorCtr="0"/>
                    <a:p>
                      <a:pPr algn="ctr" latinLnBrk="1">
                        <a:lnSpc>
                          <a:spcPct val="120000"/>
                        </a:lnSpc>
                        <a:defRPr/>
                      </a:pPr>
                      <a:r>
                        <a:rPr lang="en-US" altLang="ko-KR" sz="1000" b="0">
                          <a:latin typeface="+mn-ea"/>
                          <a:ea typeface="+mn-ea"/>
                          <a:cs typeface="+mn-cs"/>
                        </a:rPr>
                        <a:t>4</a:t>
                      </a:r>
                      <a:endParaRPr lang="ko-KR" altLang="en-US" sz="100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marL="0" marR="0" lvl="0" indent="0" algn="just" defTabSz="914400" rtl="0" eaLnBrk="1" latinLnBrk="1" hangingPunct="1">
                        <a:lnSpc>
                          <a:spcPct val="120000"/>
                        </a:lnSpc>
                        <a:spcBef>
                          <a:spcPts val="0"/>
                        </a:spcBef>
                        <a:spcAft>
                          <a:spcPts val="0"/>
                        </a:spcAft>
                        <a:buClrTx/>
                        <a:buFontTx/>
                        <a:buNone/>
                        <a:defRPr/>
                      </a:pPr>
                      <a:r>
                        <a:rPr kumimoji="1" lang="en-US" altLang="ko-KR" sz="1000">
                          <a:solidFill>
                            <a:schemeClr val="tx1"/>
                          </a:solidFill>
                          <a:latin typeface="+mn-ea"/>
                        </a:rPr>
                        <a:t>4.</a:t>
                      </a:r>
                      <a:r>
                        <a:rPr kumimoji="1" lang="ko-KR" altLang="en-US" sz="1000">
                          <a:solidFill>
                            <a:schemeClr val="tx1"/>
                          </a:solidFill>
                          <a:latin typeface="+mn-ea"/>
                        </a:rPr>
                        <a:t> 사고 발생 지역 확인</a:t>
                      </a:r>
                      <a:endParaRPr kumimoji="1" lang="ko-KR" altLang="en-US" sz="1000">
                        <a:solidFill>
                          <a:schemeClr val="tx1"/>
                        </a:solidFill>
                        <a:latin typeface="+mn-ea"/>
                      </a:endParaRPr>
                    </a:p>
                    <a:p>
                      <a:pPr marL="0" marR="0" lvl="0" indent="0" algn="just" defTabSz="914400" rtl="0" eaLnBrk="1" latinLnBrk="1" hangingPunct="1">
                        <a:lnSpc>
                          <a:spcPct val="120000"/>
                        </a:lnSpc>
                        <a:spcBef>
                          <a:spcPts val="0"/>
                        </a:spcBef>
                        <a:spcAft>
                          <a:spcPts val="0"/>
                        </a:spcAft>
                        <a:buClrTx/>
                        <a:buFontTx/>
                        <a:buNone/>
                        <a:defRPr/>
                      </a:pPr>
                      <a:r>
                        <a:rPr kumimoji="1" lang="en-US" altLang="ko-KR" sz="1000">
                          <a:solidFill>
                            <a:schemeClr val="tx1"/>
                          </a:solidFill>
                          <a:latin typeface="+mn-ea"/>
                        </a:rPr>
                        <a:t>-</a:t>
                      </a:r>
                      <a:r>
                        <a:rPr kumimoji="1" lang="ko-KR" altLang="en-US" sz="1000">
                          <a:solidFill>
                            <a:schemeClr val="tx1"/>
                          </a:solidFill>
                          <a:latin typeface="+mn-ea"/>
                        </a:rPr>
                        <a:t> 사고 발생 지역만 표시되게 토글 가능</a:t>
                      </a:r>
                      <a:endParaRPr kumimoji="1" lang="ko-KR" altLang="en-US" sz="1000">
                        <a:solidFill>
                          <a:schemeClr val="tx1"/>
                        </a:solidFill>
                        <a:latin typeface="+mn-ea"/>
                      </a:endParaRPr>
                    </a:p>
                    <a:p>
                      <a:pPr marL="0" marR="0" lvl="0" indent="0" algn="just" defTabSz="914400" rtl="0" eaLnBrk="1" latinLnBrk="1" hangingPunct="1">
                        <a:lnSpc>
                          <a:spcPct val="120000"/>
                        </a:lnSpc>
                        <a:spcBef>
                          <a:spcPts val="0"/>
                        </a:spcBef>
                        <a:spcAft>
                          <a:spcPts val="0"/>
                        </a:spcAft>
                        <a:buClrTx/>
                        <a:buFontTx/>
                        <a:buNone/>
                        <a:defRPr/>
                      </a:pPr>
                      <a:r>
                        <a:rPr kumimoji="1" lang="en-US" altLang="ko-KR" sz="1000">
                          <a:solidFill>
                            <a:schemeClr val="tx1"/>
                          </a:solidFill>
                          <a:latin typeface="+mn-ea"/>
                        </a:rPr>
                        <a:t>-</a:t>
                      </a:r>
                      <a:r>
                        <a:rPr kumimoji="1" lang="ko-KR" altLang="en-US" sz="1000">
                          <a:solidFill>
                            <a:schemeClr val="tx1"/>
                          </a:solidFill>
                          <a:latin typeface="+mn-ea"/>
                        </a:rPr>
                        <a:t> 사고 발생 지역이 확인되면 긴급상황 버튼으로 구조대 호출</a:t>
                      </a:r>
                      <a:endParaRPr kumimoji="1" lang="ko-KR" altLang="en-US" sz="1000">
                        <a:solidFill>
                          <a:schemeClr val="tx1"/>
                        </a:solidFill>
                        <a:latin typeface="+mn-ea"/>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bl>
          </a:graphicData>
        </a:graphic>
      </p:graphicFrame>
      <p:sp>
        <p:nvSpPr>
          <p:cNvPr id="8" name="TextBox 7"/>
          <p:cNvSpPr txBox="1"/>
          <p:nvPr/>
        </p:nvSpPr>
        <p:spPr>
          <a:xfrm>
            <a:off x="11780252" y="106980"/>
            <a:ext cx="248786" cy="230832"/>
          </a:xfrm>
          <a:prstGeom prst="rect">
            <a:avLst/>
          </a:prstGeom>
          <a:noFill/>
        </p:spPr>
        <p:txBody>
          <a:bodyPr wrap="none">
            <a:spAutoFit/>
          </a:bodyPr>
          <a:lstStyle/>
          <a:p>
            <a:pPr lvl="0">
              <a:defRPr/>
            </a:pPr>
            <a:fld id="{944918D1-1C8F-48E6-92D4-4089F97E8793}" type="slidenum">
              <a:rPr lang="en-US" altLang="en-US" sz="900"/>
              <a:pPr lvl="0">
                <a:defRPr/>
              </a:pPr>
              <a:t>2</a:t>
            </a:fld>
            <a:endParaRPr lang="en-US" altLang="en-US" sz="900"/>
          </a:p>
        </p:txBody>
      </p:sp>
      <p:pic>
        <p:nvPicPr>
          <p:cNvPr id="12" name=""/>
          <p:cNvPicPr>
            <a:picLocks noChangeAspect="1"/>
          </p:cNvPicPr>
          <p:nvPr/>
        </p:nvPicPr>
        <p:blipFill rotWithShape="1">
          <a:blip r:embed="rId2"/>
          <a:stretch>
            <a:fillRect/>
          </a:stretch>
        </p:blipFill>
        <p:spPr>
          <a:xfrm>
            <a:off x="356733" y="836712"/>
            <a:ext cx="8043522" cy="5184575"/>
          </a:xfrm>
          <a:prstGeom prst="rect">
            <a:avLst/>
          </a:prstGeom>
        </p:spPr>
      </p:pic>
      <p:sp>
        <p:nvSpPr>
          <p:cNvPr id="13" name=""/>
          <p:cNvSpPr/>
          <p:nvPr/>
        </p:nvSpPr>
        <p:spPr>
          <a:xfrm>
            <a:off x="5087888" y="3068960"/>
            <a:ext cx="144016" cy="144015"/>
          </a:xfrm>
          <a:prstGeom prst="ellipse">
            <a:avLst/>
          </a:prstGeom>
          <a:solidFill>
            <a:srgbClr val="ff0000"/>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endParaRPr lang="ko-KR" altLang="en-US"/>
          </a:p>
        </p:txBody>
      </p:sp>
      <p:sp>
        <p:nvSpPr>
          <p:cNvPr id="14" name=""/>
          <p:cNvSpPr/>
          <p:nvPr/>
        </p:nvSpPr>
        <p:spPr>
          <a:xfrm>
            <a:off x="5087888" y="2492896"/>
            <a:ext cx="144016" cy="144015"/>
          </a:xfrm>
          <a:prstGeom prst="ellipse">
            <a:avLst/>
          </a:prstGeom>
          <a:solidFill>
            <a:srgbClr val="ff00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15" name=""/>
          <p:cNvSpPr/>
          <p:nvPr/>
        </p:nvSpPr>
        <p:spPr>
          <a:xfrm>
            <a:off x="5591944" y="4149080"/>
            <a:ext cx="144016" cy="144015"/>
          </a:xfrm>
          <a:prstGeom prst="ellipse">
            <a:avLst/>
          </a:prstGeom>
          <a:solidFill>
            <a:srgbClr val="ff00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16" name=""/>
          <p:cNvSpPr/>
          <p:nvPr/>
        </p:nvSpPr>
        <p:spPr>
          <a:xfrm>
            <a:off x="5087888" y="3645024"/>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17" name=""/>
          <p:cNvSpPr/>
          <p:nvPr/>
        </p:nvSpPr>
        <p:spPr>
          <a:xfrm>
            <a:off x="5735960" y="3140968"/>
            <a:ext cx="144016" cy="144015"/>
          </a:xfrm>
          <a:prstGeom prst="ellipse">
            <a:avLst/>
          </a:prstGeom>
          <a:solidFill>
            <a:srgbClr val="ff00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18" name=""/>
          <p:cNvSpPr/>
          <p:nvPr/>
        </p:nvSpPr>
        <p:spPr>
          <a:xfrm>
            <a:off x="6096000" y="3861048"/>
            <a:ext cx="144016" cy="144015"/>
          </a:xfrm>
          <a:prstGeom prst="ellipse">
            <a:avLst/>
          </a:prstGeom>
          <a:solidFill>
            <a:srgbClr val="ff00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19" name=""/>
          <p:cNvSpPr/>
          <p:nvPr/>
        </p:nvSpPr>
        <p:spPr>
          <a:xfrm>
            <a:off x="7032104" y="3140968"/>
            <a:ext cx="144016" cy="144015"/>
          </a:xfrm>
          <a:prstGeom prst="ellipse">
            <a:avLst/>
          </a:prstGeom>
          <a:solidFill>
            <a:srgbClr val="ff00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20" name=""/>
          <p:cNvSpPr/>
          <p:nvPr/>
        </p:nvSpPr>
        <p:spPr>
          <a:xfrm>
            <a:off x="6023992" y="3140968"/>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21" name=""/>
          <p:cNvSpPr/>
          <p:nvPr/>
        </p:nvSpPr>
        <p:spPr>
          <a:xfrm>
            <a:off x="6023992" y="3645024"/>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22" name=""/>
          <p:cNvSpPr/>
          <p:nvPr/>
        </p:nvSpPr>
        <p:spPr>
          <a:xfrm>
            <a:off x="6456040" y="3140968"/>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23" name=""/>
          <p:cNvSpPr/>
          <p:nvPr/>
        </p:nvSpPr>
        <p:spPr>
          <a:xfrm>
            <a:off x="1847528" y="4653136"/>
            <a:ext cx="144016" cy="144015"/>
          </a:xfrm>
          <a:prstGeom prst="ellipse">
            <a:avLst/>
          </a:prstGeom>
          <a:solidFill>
            <a:srgbClr val="69d8ad">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25" name=""/>
          <p:cNvSpPr/>
          <p:nvPr/>
        </p:nvSpPr>
        <p:spPr>
          <a:xfrm>
            <a:off x="2639616" y="5085184"/>
            <a:ext cx="144016" cy="144015"/>
          </a:xfrm>
          <a:prstGeom prst="ellipse">
            <a:avLst/>
          </a:prstGeom>
          <a:solidFill>
            <a:srgbClr val="69d8ad">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26" name=""/>
          <p:cNvSpPr/>
          <p:nvPr/>
        </p:nvSpPr>
        <p:spPr>
          <a:xfrm>
            <a:off x="5303912" y="1916832"/>
            <a:ext cx="144016" cy="144015"/>
          </a:xfrm>
          <a:prstGeom prst="ellipse">
            <a:avLst/>
          </a:prstGeom>
          <a:solidFill>
            <a:srgbClr val="69d8ad">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27" name=""/>
          <p:cNvSpPr/>
          <p:nvPr/>
        </p:nvSpPr>
        <p:spPr>
          <a:xfrm>
            <a:off x="6672064" y="2492896"/>
            <a:ext cx="144016" cy="144015"/>
          </a:xfrm>
          <a:prstGeom prst="ellipse">
            <a:avLst/>
          </a:prstGeom>
          <a:solidFill>
            <a:srgbClr val="69d8ad">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28" name=""/>
          <p:cNvSpPr/>
          <p:nvPr/>
        </p:nvSpPr>
        <p:spPr>
          <a:xfrm>
            <a:off x="6960096" y="3861048"/>
            <a:ext cx="144016" cy="144015"/>
          </a:xfrm>
          <a:prstGeom prst="ellipse">
            <a:avLst/>
          </a:prstGeom>
          <a:solidFill>
            <a:srgbClr val="ff00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29" name=""/>
          <p:cNvSpPr/>
          <p:nvPr/>
        </p:nvSpPr>
        <p:spPr>
          <a:xfrm>
            <a:off x="7176120" y="2276872"/>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30" name=""/>
          <p:cNvSpPr/>
          <p:nvPr/>
        </p:nvSpPr>
        <p:spPr>
          <a:xfrm>
            <a:off x="7248128" y="1844824"/>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31" name=""/>
          <p:cNvSpPr/>
          <p:nvPr/>
        </p:nvSpPr>
        <p:spPr>
          <a:xfrm>
            <a:off x="7464152" y="4725144"/>
            <a:ext cx="144016" cy="144015"/>
          </a:xfrm>
          <a:prstGeom prst="ellipse">
            <a:avLst/>
          </a:prstGeom>
          <a:solidFill>
            <a:srgbClr val="ff00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32" name=""/>
          <p:cNvSpPr/>
          <p:nvPr/>
        </p:nvSpPr>
        <p:spPr>
          <a:xfrm>
            <a:off x="7536160" y="4437112"/>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34" name=""/>
          <p:cNvSpPr/>
          <p:nvPr/>
        </p:nvSpPr>
        <p:spPr>
          <a:xfrm>
            <a:off x="8040216" y="4653136"/>
            <a:ext cx="144016" cy="144015"/>
          </a:xfrm>
          <a:prstGeom prst="ellipse">
            <a:avLst/>
          </a:prstGeom>
          <a:solidFill>
            <a:srgbClr val="ff00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35" name=""/>
          <p:cNvSpPr/>
          <p:nvPr/>
        </p:nvSpPr>
        <p:spPr>
          <a:xfrm>
            <a:off x="7896200" y="5013176"/>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36" name=""/>
          <p:cNvSpPr/>
          <p:nvPr/>
        </p:nvSpPr>
        <p:spPr>
          <a:xfrm>
            <a:off x="3359696" y="5445224"/>
            <a:ext cx="144016" cy="144015"/>
          </a:xfrm>
          <a:prstGeom prst="ellipse">
            <a:avLst/>
          </a:prstGeom>
          <a:solidFill>
            <a:srgbClr val="69d8ad">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37" name=""/>
          <p:cNvSpPr/>
          <p:nvPr/>
        </p:nvSpPr>
        <p:spPr>
          <a:xfrm>
            <a:off x="2711624" y="3140968"/>
            <a:ext cx="144016" cy="144015"/>
          </a:xfrm>
          <a:prstGeom prst="ellipse">
            <a:avLst/>
          </a:prstGeom>
          <a:solidFill>
            <a:srgbClr val="69d8ad">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38" name=""/>
          <p:cNvSpPr/>
          <p:nvPr/>
        </p:nvSpPr>
        <p:spPr>
          <a:xfrm>
            <a:off x="1847528" y="3573016"/>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39" name=""/>
          <p:cNvSpPr/>
          <p:nvPr/>
        </p:nvSpPr>
        <p:spPr>
          <a:xfrm>
            <a:off x="1127448" y="3717032"/>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40" name=""/>
          <p:cNvSpPr/>
          <p:nvPr/>
        </p:nvSpPr>
        <p:spPr>
          <a:xfrm>
            <a:off x="4151784" y="1988839"/>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41" name=""/>
          <p:cNvSpPr/>
          <p:nvPr/>
        </p:nvSpPr>
        <p:spPr>
          <a:xfrm>
            <a:off x="4367808" y="1412776"/>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42" name=""/>
          <p:cNvSpPr/>
          <p:nvPr/>
        </p:nvSpPr>
        <p:spPr>
          <a:xfrm>
            <a:off x="4799856" y="1268760"/>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44" name=""/>
          <p:cNvSpPr/>
          <p:nvPr/>
        </p:nvSpPr>
        <p:spPr>
          <a:xfrm>
            <a:off x="7320136" y="5157192"/>
            <a:ext cx="144016" cy="144015"/>
          </a:xfrm>
          <a:prstGeom prst="ellipse">
            <a:avLst/>
          </a:prstGeom>
          <a:solidFill>
            <a:srgbClr val="ff00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45" name=""/>
          <p:cNvSpPr/>
          <p:nvPr/>
        </p:nvSpPr>
        <p:spPr>
          <a:xfrm>
            <a:off x="7608168" y="5661248"/>
            <a:ext cx="144016" cy="144015"/>
          </a:xfrm>
          <a:prstGeom prst="ellipse">
            <a:avLst/>
          </a:prstGeom>
          <a:solidFill>
            <a:srgbClr val="ff00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46" name=""/>
          <p:cNvSpPr/>
          <p:nvPr/>
        </p:nvSpPr>
        <p:spPr>
          <a:xfrm>
            <a:off x="7752184" y="5373216"/>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47" name=""/>
          <p:cNvSpPr/>
          <p:nvPr/>
        </p:nvSpPr>
        <p:spPr>
          <a:xfrm>
            <a:off x="4799856" y="2132856"/>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48" name=""/>
          <p:cNvSpPr/>
          <p:nvPr/>
        </p:nvSpPr>
        <p:spPr>
          <a:xfrm>
            <a:off x="4583832" y="2276872"/>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49" name=""/>
          <p:cNvSpPr/>
          <p:nvPr/>
        </p:nvSpPr>
        <p:spPr>
          <a:xfrm>
            <a:off x="5663952" y="3645024"/>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50" name=""/>
          <p:cNvSpPr/>
          <p:nvPr/>
        </p:nvSpPr>
        <p:spPr>
          <a:xfrm>
            <a:off x="6456040" y="3645024"/>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51" name=""/>
          <p:cNvSpPr/>
          <p:nvPr/>
        </p:nvSpPr>
        <p:spPr>
          <a:xfrm>
            <a:off x="1919536" y="4149080"/>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pic>
        <p:nvPicPr>
          <p:cNvPr id="64" name=""/>
          <p:cNvPicPr>
            <a:picLocks noChangeAspect="1"/>
          </p:cNvPicPr>
          <p:nvPr/>
        </p:nvPicPr>
        <p:blipFill rotWithShape="1">
          <a:blip r:embed="rId3"/>
          <a:stretch>
            <a:fillRect/>
          </a:stretch>
        </p:blipFill>
        <p:spPr>
          <a:xfrm>
            <a:off x="6384032" y="5373216"/>
            <a:ext cx="764704" cy="764704"/>
          </a:xfrm>
          <a:prstGeom prst="rect">
            <a:avLst/>
          </a:prstGeom>
        </p:spPr>
      </p:pic>
      <p:sp>
        <p:nvSpPr>
          <p:cNvPr id="65" name="">
            <a:hlinkClick r:id="" action="ppaction://noaction" highlightClick="1"/>
          </p:cNvPr>
          <p:cNvSpPr/>
          <p:nvPr/>
        </p:nvSpPr>
        <p:spPr>
          <a:xfrm>
            <a:off x="8112220" y="836712"/>
            <a:ext cx="288036" cy="288036"/>
          </a:xfrm>
          <a:prstGeom prst="actionButtonBackPrevious">
            <a:avLst/>
          </a:prstGeom>
          <a:solidFill>
            <a:srgbClr val="ffffff">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66" name=""/>
          <p:cNvSpPr/>
          <p:nvPr/>
        </p:nvSpPr>
        <p:spPr>
          <a:xfrm>
            <a:off x="7392144" y="1484784"/>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67" name=""/>
          <p:cNvSpPr/>
          <p:nvPr/>
        </p:nvSpPr>
        <p:spPr>
          <a:xfrm>
            <a:off x="6960096" y="2996952"/>
            <a:ext cx="1440160" cy="3024336"/>
          </a:xfrm>
          <a:prstGeom prst="rect">
            <a:avLst/>
          </a:prstGeom>
          <a:solidFill>
            <a:srgbClr val="0d0d0d">
              <a:alpha val="70000"/>
            </a:srgbClr>
          </a:solidFill>
          <a:ln>
            <a:solidFill>
              <a:srgbClr val="bfbfbf"/>
            </a:solidFill>
          </a:ln>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endParaRPr lang="ko-KR" altLang="en-US"/>
          </a:p>
        </p:txBody>
      </p:sp>
      <p:sp>
        <p:nvSpPr>
          <p:cNvPr id="68" name=""/>
          <p:cNvSpPr txBox="1"/>
          <p:nvPr/>
        </p:nvSpPr>
        <p:spPr>
          <a:xfrm>
            <a:off x="7032104" y="3068960"/>
            <a:ext cx="1368152" cy="2139310"/>
          </a:xfrm>
          <a:prstGeom prst="rect">
            <a:avLst/>
          </a:prstGeom>
        </p:spPr>
        <p:txBody>
          <a:bodyPr wrap="square">
            <a:spAutoFit/>
          </a:bodyPr>
          <a:p>
            <a:pPr>
              <a:defRPr/>
            </a:pPr>
            <a:r>
              <a:rPr lang="ko-KR" altLang="en-US" sz="1200" b="1">
                <a:solidFill>
                  <a:schemeClr val="lt1"/>
                </a:solidFill>
              </a:rPr>
              <a:t>혼잡 교차로 현황</a:t>
            </a:r>
            <a:endParaRPr lang="ko-KR" altLang="en-US" sz="1200" b="1">
              <a:solidFill>
                <a:schemeClr val="lt1"/>
              </a:solidFill>
            </a:endParaRPr>
          </a:p>
          <a:p>
            <a:pPr>
              <a:defRPr/>
            </a:pPr>
            <a:endParaRPr lang="ko-KR" altLang="en-US" sz="1200" b="1">
              <a:solidFill>
                <a:schemeClr val="lt1"/>
              </a:solidFill>
            </a:endParaRPr>
          </a:p>
          <a:p>
            <a:pPr>
              <a:defRPr/>
            </a:pPr>
            <a:r>
              <a:rPr lang="en-US" altLang="ko-KR" sz="1000" b="1">
                <a:solidFill>
                  <a:schemeClr val="lt1"/>
                </a:solidFill>
              </a:rPr>
              <a:t>&lt;</a:t>
            </a:r>
            <a:r>
              <a:rPr lang="ko-KR" altLang="en-US" sz="1000" b="1">
                <a:solidFill>
                  <a:schemeClr val="lt1"/>
                </a:solidFill>
              </a:rPr>
              <a:t>혼잡</a:t>
            </a:r>
            <a:r>
              <a:rPr lang="en-US" altLang="ko-KR" sz="1000" b="1">
                <a:solidFill>
                  <a:schemeClr val="lt1"/>
                </a:solidFill>
              </a:rPr>
              <a:t>&gt;</a:t>
            </a:r>
            <a:endParaRPr lang="en-US" altLang="ko-KR" sz="1000" b="1">
              <a:solidFill>
                <a:schemeClr val="lt1"/>
              </a:solidFill>
            </a:endParaRPr>
          </a:p>
          <a:p>
            <a:pPr>
              <a:defRPr/>
            </a:pPr>
            <a:r>
              <a:rPr lang="ko-KR" altLang="en-US" sz="1000" b="0">
                <a:solidFill>
                  <a:schemeClr val="lt1"/>
                </a:solidFill>
              </a:rPr>
              <a:t>중앙대로 우체국</a:t>
            </a:r>
            <a:endParaRPr lang="ko-KR" altLang="en-US" sz="1000" b="0">
              <a:solidFill>
                <a:schemeClr val="lt1"/>
              </a:solidFill>
            </a:endParaRPr>
          </a:p>
          <a:p>
            <a:pPr>
              <a:defRPr/>
            </a:pPr>
            <a:r>
              <a:rPr lang="ko-KR" altLang="en-US" sz="1000" b="0">
                <a:solidFill>
                  <a:schemeClr val="lt1"/>
                </a:solidFill>
              </a:rPr>
              <a:t>중앙대로 부산역</a:t>
            </a:r>
            <a:endParaRPr lang="ko-KR" altLang="en-US" sz="1000" b="0">
              <a:solidFill>
                <a:schemeClr val="lt1"/>
              </a:solidFill>
            </a:endParaRPr>
          </a:p>
          <a:p>
            <a:pPr>
              <a:defRPr/>
            </a:pPr>
            <a:r>
              <a:rPr lang="ko-KR" altLang="en-US" sz="1000" b="0">
                <a:solidFill>
                  <a:schemeClr val="lt1"/>
                </a:solidFill>
              </a:rPr>
              <a:t>국도</a:t>
            </a:r>
            <a:r>
              <a:rPr lang="en-US" altLang="ko-KR" sz="1000" b="0">
                <a:solidFill>
                  <a:schemeClr val="lt1"/>
                </a:solidFill>
              </a:rPr>
              <a:t>2</a:t>
            </a:r>
            <a:r>
              <a:rPr lang="ko-KR" altLang="en-US" sz="1000" b="0">
                <a:solidFill>
                  <a:schemeClr val="lt1"/>
                </a:solidFill>
              </a:rPr>
              <a:t>호선 충무동</a:t>
            </a:r>
            <a:endParaRPr lang="ko-KR" altLang="en-US" sz="1000" b="0">
              <a:solidFill>
                <a:schemeClr val="lt1"/>
              </a:solidFill>
            </a:endParaRPr>
          </a:p>
          <a:p>
            <a:pPr>
              <a:defRPr/>
            </a:pPr>
            <a:r>
              <a:rPr lang="ko-KR" altLang="en-US" sz="1000" b="0">
                <a:solidFill>
                  <a:schemeClr val="lt1"/>
                </a:solidFill>
              </a:rPr>
              <a:t>구덕로 남포동</a:t>
            </a:r>
            <a:endParaRPr lang="ko-KR" altLang="en-US" sz="1000" b="0">
              <a:solidFill>
                <a:schemeClr val="lt1"/>
              </a:solidFill>
            </a:endParaRPr>
          </a:p>
          <a:p>
            <a:pPr>
              <a:defRPr/>
            </a:pPr>
            <a:r>
              <a:rPr lang="ko-KR" altLang="en-US" sz="1000" b="0">
                <a:solidFill>
                  <a:schemeClr val="lt1"/>
                </a:solidFill>
              </a:rPr>
              <a:t>중앙대로 옛시청</a:t>
            </a:r>
            <a:endParaRPr lang="ko-KR" altLang="en-US" sz="1000" b="0">
              <a:solidFill>
                <a:schemeClr val="lt1"/>
              </a:solidFill>
            </a:endParaRPr>
          </a:p>
          <a:p>
            <a:pPr>
              <a:defRPr/>
            </a:pPr>
            <a:endParaRPr lang="ko-KR" altLang="en-US" sz="1000" b="0">
              <a:solidFill>
                <a:schemeClr val="lt1"/>
              </a:solidFill>
            </a:endParaRPr>
          </a:p>
          <a:p>
            <a:pPr>
              <a:defRPr/>
            </a:pPr>
            <a:r>
              <a:rPr lang="en-US" altLang="ko-KR" sz="1000" b="1">
                <a:solidFill>
                  <a:schemeClr val="lt1"/>
                </a:solidFill>
              </a:rPr>
              <a:t>&lt;</a:t>
            </a:r>
            <a:r>
              <a:rPr lang="ko-KR" altLang="en-US" sz="1000" b="1">
                <a:solidFill>
                  <a:schemeClr val="lt1"/>
                </a:solidFill>
              </a:rPr>
              <a:t>주의</a:t>
            </a:r>
            <a:r>
              <a:rPr lang="en-US" altLang="ko-KR" sz="1000" b="1">
                <a:solidFill>
                  <a:schemeClr val="lt1"/>
                </a:solidFill>
              </a:rPr>
              <a:t>&gt;</a:t>
            </a:r>
            <a:endParaRPr lang="en-US" altLang="ko-KR" sz="1000" b="1">
              <a:solidFill>
                <a:schemeClr val="lt1"/>
              </a:solidFill>
            </a:endParaRPr>
          </a:p>
          <a:p>
            <a:pPr>
              <a:defRPr/>
            </a:pPr>
            <a:r>
              <a:rPr lang="ko-KR" altLang="en-US" sz="1000" b="0">
                <a:solidFill>
                  <a:schemeClr val="lt1"/>
                </a:solidFill>
              </a:rPr>
              <a:t>대청로 대청</a:t>
            </a:r>
            <a:endParaRPr lang="ko-KR" altLang="en-US" sz="1000" b="0">
              <a:solidFill>
                <a:schemeClr val="lt1"/>
              </a:solidFill>
            </a:endParaRPr>
          </a:p>
          <a:p>
            <a:pPr>
              <a:defRPr/>
            </a:pPr>
            <a:r>
              <a:rPr lang="ko-KR" altLang="en-US" sz="1000" b="0">
                <a:solidFill>
                  <a:schemeClr val="lt1"/>
                </a:solidFill>
              </a:rPr>
              <a:t>대명로 대신</a:t>
            </a:r>
            <a:endParaRPr lang="ko-KR" altLang="en-US" sz="1000" b="0">
              <a:solidFill>
                <a:schemeClr val="lt1"/>
              </a:solidFill>
            </a:endParaRPr>
          </a:p>
          <a:p>
            <a:pPr>
              <a:defRPr/>
            </a:pPr>
            <a:r>
              <a:rPr lang="ko-KR" altLang="en-US" sz="1000" b="0">
                <a:solidFill>
                  <a:schemeClr val="lt1"/>
                </a:solidFill>
              </a:rPr>
              <a:t>낙동대로 서대신</a:t>
            </a:r>
            <a:endParaRPr lang="ko-KR" altLang="en-US" sz="1000" b="0">
              <a:solidFill>
                <a:schemeClr val="lt1"/>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chemeClr val="bg1"/>
        </a:solidFill>
      </p:bgPr>
    </p:bg>
    <p:spTree>
      <p:nvGrpSpPr>
        <p:cNvPr id="1" name=""/>
        <p:cNvGrpSpPr/>
        <p:nvPr/>
      </p:nvGrpSpPr>
      <p:grpSpPr>
        <a:xfrm>
          <a:off x="0" y="0"/>
          <a:ext cx="0" cy="0"/>
          <a:chOff x="0" y="0"/>
          <a:chExt cx="0" cy="0"/>
        </a:xfrm>
      </p:grpSpPr>
      <p:sp>
        <p:nvSpPr>
          <p:cNvPr id="4" name="텍스트 개체 틀 3"/>
          <p:cNvSpPr>
            <a:spLocks noGrp="1"/>
          </p:cNvSpPr>
          <p:nvPr>
            <p:ph type="body" sz="quarter" idx="10"/>
          </p:nvPr>
        </p:nvSpPr>
        <p:spPr/>
        <p:txBody>
          <a:bodyPr/>
          <a:lstStyle/>
          <a:p>
            <a:pPr lvl="0">
              <a:defRPr/>
            </a:pPr>
            <a:r>
              <a:rPr lang="ko-KR" altLang="en-US"/>
              <a:t>대시보드</a:t>
            </a:r>
            <a:endParaRPr lang="ko-KR" altLang="en-US"/>
          </a:p>
        </p:txBody>
      </p:sp>
      <p:sp>
        <p:nvSpPr>
          <p:cNvPr id="5" name="텍스트 개체 틀 4"/>
          <p:cNvSpPr>
            <a:spLocks noGrp="1"/>
          </p:cNvSpPr>
          <p:nvPr>
            <p:ph type="body" sz="quarter" idx="11"/>
          </p:nvPr>
        </p:nvSpPr>
        <p:spPr/>
        <p:txBody>
          <a:bodyPr/>
          <a:lstStyle/>
          <a:p>
            <a:pPr lvl="0">
              <a:defRPr/>
            </a:pPr>
            <a:r>
              <a:rPr lang="ko-KR" altLang="en-US"/>
              <a:t>메인</a:t>
            </a:r>
            <a:endParaRPr lang="ko-KR" altLang="en-US"/>
          </a:p>
        </p:txBody>
      </p:sp>
      <p:graphicFrame>
        <p:nvGraphicFramePr>
          <p:cNvPr id="7" name="표 6"/>
          <p:cNvGraphicFramePr>
            <a:graphicFrameLocks noGrp="1"/>
          </p:cNvGraphicFramePr>
          <p:nvPr/>
        </p:nvGraphicFramePr>
        <p:xfrm>
          <a:off x="8688288" y="476672"/>
          <a:ext cx="3376961" cy="5767142"/>
        </p:xfrm>
        <a:graphic>
          <a:graphicData uri="http://schemas.openxmlformats.org/drawingml/2006/table">
            <a:tbl>
              <a:tblPr firstRow="1" bandRow="1">
                <a:tableStyleId>{5C22544A-7EE6-4342-B048-85BDC9FD1C3A}</a:tableStyleId>
              </a:tblPr>
              <a:tblGrid>
                <a:gridCol w="403256"/>
                <a:gridCol w="2973705"/>
              </a:tblGrid>
              <a:tr h="400368">
                <a:tc gridSpan="2">
                  <a:txBody>
                    <a:bodyPr vert="horz" lIns="91440" tIns="45720" rIns="91440" bIns="45720" anchor="ctr" anchorCtr="0"/>
                    <a:p>
                      <a:pPr marL="0" marR="0" lvl="0" indent="0" algn="l" defTabSz="914400" rtl="0" eaLnBrk="1" latinLnBrk="1" hangingPunct="1">
                        <a:lnSpc>
                          <a:spcPct val="100000"/>
                        </a:lnSpc>
                        <a:spcBef>
                          <a:spcPts val="0"/>
                        </a:spcBef>
                        <a:spcAft>
                          <a:spcPts val="0"/>
                        </a:spcAft>
                        <a:buClrTx/>
                        <a:buFontTx/>
                        <a:buNone/>
                        <a:defRPr/>
                      </a:pPr>
                      <a:r>
                        <a:rPr lang="en-US" altLang="ko-KR" sz="900" b="1">
                          <a:solidFill>
                            <a:srgbClr val="4e5263"/>
                          </a:solidFill>
                          <a:latin typeface="+mn-ea"/>
                          <a:ea typeface="+mn-ea"/>
                          <a:sym typeface="맑은 고딕"/>
                        </a:rPr>
                        <a:t>Summery.</a:t>
                      </a:r>
                      <a:endParaRPr lang="en" altLang="ko-KR" sz="900" b="1">
                        <a:solidFill>
                          <a:srgbClr val="4e5263"/>
                        </a:solidFill>
                        <a:latin typeface="+mn-ea"/>
                        <a:ea typeface="+mn-ea"/>
                        <a:sym typeface="맑은 고딕"/>
                      </a:endParaRPr>
                    </a:p>
                  </a:txBody>
                  <a:tcPr marL="91440" marR="91440"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65000"/>
                        </a:schemeClr>
                      </a:solidFill>
                      <a:prstDash val="solid"/>
                      <a:round/>
                      <a:headEnd w="med" len="med"/>
                      <a:tailEnd w="med" len="med"/>
                    </a:lnB>
                    <a:solidFill>
                      <a:schemeClr val="bg1"/>
                    </a:solidFill>
                  </a:tcPr>
                </a:tc>
                <a:tc hMerge="1">
                  <a:txBody>
                    <a:bodyPr/>
                    <a:p>
                      <a:pPr marL="0" marR="0" lvl="0" indent="0" algn="l" defTabSz="914400" rtl="0" eaLnBrk="1" latinLnBrk="1" hangingPunct="1">
                        <a:lnSpc>
                          <a:spcPct val="100000"/>
                        </a:lnSpc>
                        <a:spcBef>
                          <a:spcPts val="0"/>
                        </a:spcBef>
                        <a:spcAft>
                          <a:spcPts val="0"/>
                        </a:spcAft>
                        <a:buClrTx/>
                        <a:buFontTx/>
                        <a:buNone/>
                        <a:defRPr/>
                      </a:pPr>
                      <a:endParaRPr lang="en" altLang="ko-KR" sz="900" b="1">
                        <a:solidFill>
                          <a:srgbClr val="4e5263"/>
                        </a:solidFill>
                        <a:latin typeface="SF Pro Text"/>
                        <a:ea typeface="SF Pro Text"/>
                        <a:sym typeface="맑은 고딕"/>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1216197">
                <a:tc gridSpan="2">
                  <a:txBody>
                    <a:bodyPr vert="horz" lIns="91440" tIns="45720" rIns="91440" bIns="45720" anchor="ctr" anchorCtr="0"/>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1000" b="0">
                          <a:solidFill>
                            <a:schemeClr val="tx1"/>
                          </a:solidFill>
                          <a:latin typeface="+mn-ea"/>
                          <a:ea typeface="+mn-ea"/>
                          <a:sym typeface="맑은 고딕"/>
                        </a:rPr>
                        <a:t>도로 정체 상황 확인</a:t>
                      </a:r>
                      <a:endParaRPr lang="en-US" altLang="ko-KR" sz="10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1000" b="0">
                          <a:solidFill>
                            <a:schemeClr val="tx1"/>
                          </a:solidFill>
                          <a:latin typeface="+mn-ea"/>
                          <a:ea typeface="+mn-ea"/>
                          <a:sym typeface="맑은 고딕"/>
                        </a:rPr>
                        <a:t>교차로 혼잡 상황 확인</a:t>
                      </a:r>
                      <a:endParaRPr lang="ko-KR" altLang="en-US" sz="10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1000" b="0">
                          <a:solidFill>
                            <a:schemeClr val="tx1"/>
                          </a:solidFill>
                          <a:latin typeface="+mn-ea"/>
                          <a:ea typeface="+mn-ea"/>
                          <a:sym typeface="맑은 고딕"/>
                        </a:rPr>
                        <a:t>교차로</a:t>
                      </a:r>
                      <a:r>
                        <a:rPr lang="en-US" altLang="ko-KR" sz="1000" b="0">
                          <a:solidFill>
                            <a:schemeClr val="tx1"/>
                          </a:solidFill>
                          <a:latin typeface="+mn-ea"/>
                          <a:ea typeface="+mn-ea"/>
                          <a:sym typeface="맑은 고딕"/>
                        </a:rPr>
                        <a:t> </a:t>
                      </a:r>
                      <a:r>
                        <a:rPr lang="ko-KR" altLang="en-US" sz="1000" b="0">
                          <a:solidFill>
                            <a:schemeClr val="tx1"/>
                          </a:solidFill>
                          <a:latin typeface="+mn-ea"/>
                          <a:ea typeface="+mn-ea"/>
                          <a:sym typeface="맑은 고딕"/>
                        </a:rPr>
                        <a:t>실시간 상황 영상 확인 가능</a:t>
                      </a:r>
                      <a:endParaRPr lang="ko-KR" altLang="en-US" sz="10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1000" b="0">
                          <a:solidFill>
                            <a:schemeClr val="tx1"/>
                          </a:solidFill>
                          <a:latin typeface="+mn-ea"/>
                          <a:ea typeface="+mn-ea"/>
                          <a:sym typeface="맑은 고딕"/>
                        </a:rPr>
                        <a:t>실시간 신호 상황 확인 가능</a:t>
                      </a:r>
                      <a:endParaRPr lang="ko-KR" altLang="en-US" sz="1000" b="0">
                        <a:solidFill>
                          <a:schemeClr val="tx1"/>
                        </a:solidFill>
                        <a:latin typeface="+mn-ea"/>
                        <a:ea typeface="+mn-ea"/>
                        <a:sym typeface="맑은 고딕"/>
                      </a:endParaRPr>
                    </a:p>
                  </a:txBody>
                  <a:tcPr marL="91440" marR="91440"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65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hMerge="1">
                  <a:txBody>
                    <a:bodyPr/>
                    <a:p>
                      <a:pPr latinLnBrk="1">
                        <a:defRPr/>
                      </a:pPr>
                      <a:endParaRPr lang="ko-KR" altLang="en-US"/>
                    </a:p>
                  </a:txBody>
                  <a:tcPr marL="91440" marR="91440"/>
                </a:tc>
              </a:tr>
              <a:tr h="1202173">
                <a:tc>
                  <a:txBody>
                    <a:bodyPr vert="horz" lIns="91440" tIns="45720" rIns="91440" bIns="45720" anchor="ctr" anchorCtr="0"/>
                    <a:p>
                      <a:pPr algn="ctr" latinLnBrk="1">
                        <a:lnSpc>
                          <a:spcPct val="120000"/>
                        </a:lnSpc>
                        <a:defRPr/>
                      </a:pPr>
                      <a:r>
                        <a:rPr lang="en-US" altLang="ko-KR" sz="1000" b="0">
                          <a:solidFill>
                            <a:schemeClr val="tx1"/>
                          </a:solidFill>
                          <a:latin typeface="+mn-ea"/>
                          <a:ea typeface="+mn-ea"/>
                          <a:cs typeface="+mn-cs"/>
                        </a:rPr>
                        <a:t>1</a:t>
                      </a:r>
                      <a:endParaRPr lang="ko-KR" altLang="en-US" sz="1000" b="0">
                        <a:solidFill>
                          <a:schemeClr val="tx1"/>
                        </a:solidFill>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lvl="0">
                        <a:defRPr/>
                      </a:pPr>
                      <a:r>
                        <a:rPr lang="en-US" altLang="ko-KR" sz="1000"/>
                        <a:t>1. </a:t>
                      </a:r>
                      <a:r>
                        <a:rPr lang="ko-KR" altLang="en-US" sz="1000"/>
                        <a:t>실시간 교통량</a:t>
                      </a:r>
                      <a:endParaRPr lang="ko-KR" altLang="en-US" sz="1000"/>
                    </a:p>
                    <a:p>
                      <a:pPr lvl="0">
                        <a:defRPr/>
                      </a:pPr>
                      <a:r>
                        <a:rPr lang="en-US" altLang="ko-KR" sz="1000"/>
                        <a:t>-</a:t>
                      </a:r>
                      <a:r>
                        <a:rPr lang="ko-KR" altLang="en-US" sz="1000"/>
                        <a:t> 도로 혼잡 정체 현황 </a:t>
                      </a:r>
                      <a:r>
                        <a:rPr lang="en-US" altLang="ko-KR" sz="1000"/>
                        <a:t>(</a:t>
                      </a:r>
                      <a:r>
                        <a:rPr lang="ko-KR" altLang="en-US" sz="1000"/>
                        <a:t>구분 필터 가능</a:t>
                      </a:r>
                      <a:r>
                        <a:rPr lang="en-US" altLang="ko-KR" sz="1000"/>
                        <a:t>)</a:t>
                      </a:r>
                      <a:endParaRPr lang="en-US" altLang="ko-KR" sz="1000"/>
                    </a:p>
                    <a:p>
                      <a:pPr lvl="0">
                        <a:defRPr/>
                      </a:pPr>
                      <a:r>
                        <a:rPr lang="en-US" altLang="ko-KR" sz="1000"/>
                        <a:t>-</a:t>
                      </a:r>
                      <a:r>
                        <a:rPr lang="ko-KR" altLang="en-US" sz="1000"/>
                        <a:t> 교차로 혼잡 현황 </a:t>
                      </a:r>
                      <a:r>
                        <a:rPr lang="en-US" altLang="ko-KR" sz="1000"/>
                        <a:t>(</a:t>
                      </a:r>
                      <a:r>
                        <a:rPr lang="ko-KR" altLang="en-US" sz="1000"/>
                        <a:t>구분 필터 가능</a:t>
                      </a:r>
                      <a:r>
                        <a:rPr lang="en-US" altLang="ko-KR" sz="1000"/>
                        <a:t>)</a:t>
                      </a:r>
                      <a:endParaRPr lang="en-US" altLang="ko-KR" sz="1000"/>
                    </a:p>
                    <a:p>
                      <a:pPr lvl="0">
                        <a:defRPr/>
                      </a:pPr>
                      <a:r>
                        <a:rPr lang="en-US" altLang="ko-KR" sz="1000"/>
                        <a:t>-</a:t>
                      </a:r>
                      <a:r>
                        <a:rPr lang="ko-KR" altLang="en-US" sz="1000"/>
                        <a:t> 혼잡 상황에 따라서 특정 교차로 리스트만 볼 수 있음</a:t>
                      </a:r>
                      <a:endParaRPr lang="ko-KR" altLang="en-US" sz="1000"/>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774930">
                <a:tc>
                  <a:txBody>
                    <a:bodyPr vert="horz" lIns="91440" tIns="45720" rIns="91440" bIns="45720" anchor="ctr" anchorCtr="0"/>
                    <a:p>
                      <a:pPr algn="ctr" latinLnBrk="1">
                        <a:lnSpc>
                          <a:spcPct val="120000"/>
                        </a:lnSpc>
                        <a:defRPr/>
                      </a:pPr>
                      <a:r>
                        <a:rPr lang="en-US" altLang="ko-KR" sz="1000" b="0">
                          <a:latin typeface="+mn-ea"/>
                          <a:ea typeface="+mn-ea"/>
                          <a:cs typeface="+mn-cs"/>
                        </a:rPr>
                        <a:t>2</a:t>
                      </a:r>
                      <a:endParaRPr lang="ko-KR" altLang="en-US" sz="100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lvl="0">
                        <a:defRPr/>
                      </a:pPr>
                      <a:r>
                        <a:rPr lang="en-US" altLang="ko-KR" sz="1000"/>
                        <a:t>2. </a:t>
                      </a:r>
                      <a:r>
                        <a:rPr lang="ko-KR" altLang="en-US" sz="1000"/>
                        <a:t>교차로 실시간 현황 영상</a:t>
                      </a:r>
                      <a:endParaRPr lang="ko-KR" altLang="en-US" sz="1000"/>
                    </a:p>
                    <a:p>
                      <a:pPr lvl="0">
                        <a:defRPr/>
                      </a:pPr>
                      <a:r>
                        <a:rPr lang="en-US" altLang="ko-KR" sz="1000"/>
                        <a:t>-</a:t>
                      </a:r>
                      <a:r>
                        <a:rPr lang="ko-KR" altLang="en-US" sz="1000"/>
                        <a:t> 교차로 클릭 시 영상 확인 가능</a:t>
                      </a:r>
                      <a:endParaRPr lang="ko-KR" altLang="en-US" sz="1000"/>
                    </a:p>
                    <a:p>
                      <a:pPr lvl="0">
                        <a:defRPr/>
                      </a:pPr>
                      <a:r>
                        <a:rPr lang="en-US" altLang="ko-KR" sz="1000"/>
                        <a:t>-</a:t>
                      </a:r>
                      <a:r>
                        <a:rPr lang="ko-KR" altLang="en-US" sz="1000"/>
                        <a:t> 원하는 화면에 띄우기 가능 </a:t>
                      </a:r>
                      <a:r>
                        <a:rPr lang="en-US" altLang="ko-KR" sz="1000"/>
                        <a:t>(PIP</a:t>
                      </a:r>
                      <a:r>
                        <a:rPr lang="ko-KR" altLang="en-US" sz="1000"/>
                        <a:t>모드도 가능</a:t>
                      </a:r>
                      <a:r>
                        <a:rPr lang="en-US" altLang="ko-KR" sz="1000"/>
                        <a:t>)</a:t>
                      </a:r>
                      <a:endParaRPr lang="en-US" altLang="ko-KR" sz="1000"/>
                    </a:p>
                    <a:p>
                      <a:pPr lvl="0">
                        <a:defRPr/>
                      </a:pPr>
                      <a:r>
                        <a:rPr lang="en-US" altLang="ko-KR" sz="1000"/>
                        <a:t>-</a:t>
                      </a:r>
                      <a:r>
                        <a:rPr lang="ko-KR" altLang="en-US" sz="1000"/>
                        <a:t> 선택 교차로 표시</a:t>
                      </a:r>
                      <a:endParaRPr lang="ko-KR" altLang="en-US" sz="1000"/>
                    </a:p>
                    <a:p>
                      <a:pPr lvl="0">
                        <a:defRPr/>
                      </a:pPr>
                      <a:r>
                        <a:rPr lang="en-US" altLang="ko-KR" sz="1000"/>
                        <a:t>-</a:t>
                      </a:r>
                      <a:r>
                        <a:rPr lang="ko-KR" altLang="en-US" sz="1000"/>
                        <a:t> 선택 교차로 이슈 현황 </a:t>
                      </a:r>
                      <a:r>
                        <a:rPr lang="en-US" altLang="ko-KR" sz="1000"/>
                        <a:t>(</a:t>
                      </a:r>
                      <a:r>
                        <a:rPr lang="ko-KR" altLang="en-US" sz="1000"/>
                        <a:t>공사중</a:t>
                      </a:r>
                      <a:r>
                        <a:rPr lang="en-US" altLang="ko-KR" sz="1000"/>
                        <a:t>,</a:t>
                      </a:r>
                      <a:r>
                        <a:rPr lang="ko-KR" altLang="en-US" sz="1000"/>
                        <a:t> 사고발생 등</a:t>
                      </a:r>
                      <a:r>
                        <a:rPr lang="en-US" altLang="ko-KR" sz="1000"/>
                        <a:t>)</a:t>
                      </a:r>
                      <a:endParaRPr lang="en-US" altLang="ko-KR" sz="1000"/>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995917">
                <a:tc>
                  <a:txBody>
                    <a:bodyPr vert="horz" lIns="91440" tIns="45720" rIns="91440" bIns="45720" anchor="ctr" anchorCtr="0"/>
                    <a:p>
                      <a:pPr algn="ctr" latinLnBrk="1">
                        <a:lnSpc>
                          <a:spcPct val="120000"/>
                        </a:lnSpc>
                        <a:defRPr/>
                      </a:pPr>
                      <a:r>
                        <a:rPr lang="en-US" altLang="ko-KR" sz="1000" b="0">
                          <a:latin typeface="+mn-ea"/>
                          <a:ea typeface="+mn-ea"/>
                          <a:cs typeface="+mn-cs"/>
                        </a:rPr>
                        <a:t>3</a:t>
                      </a:r>
                      <a:endParaRPr lang="ko-KR" altLang="en-US" sz="100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lvl="0">
                        <a:defRPr/>
                      </a:pPr>
                      <a:r>
                        <a:rPr lang="en-US" altLang="ko-KR" sz="1000"/>
                        <a:t>3. </a:t>
                      </a:r>
                      <a:r>
                        <a:rPr lang="ko-KR" altLang="en-US" sz="1000"/>
                        <a:t>교차로 신호 현황</a:t>
                      </a:r>
                      <a:endParaRPr lang="ko-KR" altLang="en-US" sz="1000"/>
                    </a:p>
                    <a:p>
                      <a:pPr lvl="0">
                        <a:defRPr/>
                      </a:pPr>
                      <a:r>
                        <a:rPr lang="en-US" altLang="ko-KR" sz="1000"/>
                        <a:t>-</a:t>
                      </a:r>
                      <a:r>
                        <a:rPr lang="ko-KR" altLang="en-US" sz="1000"/>
                        <a:t> 현재 교차로 신호 현황 확인 가능</a:t>
                      </a:r>
                      <a:endParaRPr lang="ko-KR" altLang="en-US" sz="1000"/>
                    </a:p>
                    <a:p>
                      <a:pPr lvl="0">
                        <a:defRPr/>
                      </a:pPr>
                      <a:r>
                        <a:rPr lang="en-US" altLang="ko-KR" sz="1000"/>
                        <a:t>-</a:t>
                      </a:r>
                      <a:r>
                        <a:rPr lang="ko-KR" altLang="en-US" sz="1000"/>
                        <a:t> </a:t>
                      </a:r>
                      <a:r>
                        <a:rPr lang="en-US" altLang="ko-KR" sz="1000"/>
                        <a:t>1</a:t>
                      </a:r>
                      <a:r>
                        <a:rPr lang="ko-KR" altLang="en-US" sz="1000"/>
                        <a:t>번의 교통량 필터 메뉴에 현재 신호 현황 같이 확인 가능</a:t>
                      </a:r>
                      <a:endParaRPr lang="ko-KR" altLang="en-US" sz="1000"/>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1099045">
                <a:tc>
                  <a:txBody>
                    <a:bodyPr vert="horz" lIns="91440" tIns="45720" rIns="91440" bIns="45720" anchor="ctr" anchorCtr="0"/>
                    <a:p>
                      <a:pPr algn="ctr" latinLnBrk="1">
                        <a:lnSpc>
                          <a:spcPct val="120000"/>
                        </a:lnSpc>
                        <a:defRPr/>
                      </a:pPr>
                      <a:r>
                        <a:rPr lang="en-US" altLang="ko-KR" sz="1000" b="0">
                          <a:latin typeface="+mn-ea"/>
                          <a:ea typeface="+mn-ea"/>
                          <a:cs typeface="+mn-cs"/>
                        </a:rPr>
                        <a:t>4</a:t>
                      </a:r>
                      <a:endParaRPr lang="ko-KR" altLang="en-US" sz="100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marL="0" marR="0" lvl="0" indent="0" algn="just" defTabSz="914400" rtl="0" eaLnBrk="1" latinLnBrk="1" hangingPunct="1">
                        <a:lnSpc>
                          <a:spcPct val="120000"/>
                        </a:lnSpc>
                        <a:spcBef>
                          <a:spcPts val="0"/>
                        </a:spcBef>
                        <a:spcAft>
                          <a:spcPts val="0"/>
                        </a:spcAft>
                        <a:buClrTx/>
                        <a:buFontTx/>
                        <a:buNone/>
                        <a:defRPr/>
                      </a:pPr>
                      <a:r>
                        <a:rPr kumimoji="1" lang="en-US" altLang="ko-KR" sz="1000">
                          <a:solidFill>
                            <a:schemeClr val="tx1"/>
                          </a:solidFill>
                          <a:latin typeface="+mn-ea"/>
                        </a:rPr>
                        <a:t>4.</a:t>
                      </a:r>
                      <a:r>
                        <a:rPr kumimoji="1" lang="ko-KR" altLang="en-US" sz="1000">
                          <a:solidFill>
                            <a:schemeClr val="tx1"/>
                          </a:solidFill>
                          <a:latin typeface="+mn-ea"/>
                        </a:rPr>
                        <a:t> 사고 발생 지역 확인</a:t>
                      </a:r>
                      <a:endParaRPr kumimoji="1" lang="ko-KR" altLang="en-US" sz="1000">
                        <a:solidFill>
                          <a:schemeClr val="tx1"/>
                        </a:solidFill>
                        <a:latin typeface="+mn-ea"/>
                      </a:endParaRPr>
                    </a:p>
                    <a:p>
                      <a:pPr marL="0" marR="0" lvl="0" indent="0" algn="just" defTabSz="914400" rtl="0" eaLnBrk="1" latinLnBrk="1" hangingPunct="1">
                        <a:lnSpc>
                          <a:spcPct val="120000"/>
                        </a:lnSpc>
                        <a:spcBef>
                          <a:spcPts val="0"/>
                        </a:spcBef>
                        <a:spcAft>
                          <a:spcPts val="0"/>
                        </a:spcAft>
                        <a:buClrTx/>
                        <a:buFontTx/>
                        <a:buNone/>
                        <a:defRPr/>
                      </a:pPr>
                      <a:r>
                        <a:rPr kumimoji="1" lang="en-US" altLang="ko-KR" sz="1000">
                          <a:solidFill>
                            <a:schemeClr val="tx1"/>
                          </a:solidFill>
                          <a:latin typeface="+mn-ea"/>
                        </a:rPr>
                        <a:t>-</a:t>
                      </a:r>
                      <a:r>
                        <a:rPr kumimoji="1" lang="ko-KR" altLang="en-US" sz="1000">
                          <a:solidFill>
                            <a:schemeClr val="tx1"/>
                          </a:solidFill>
                          <a:latin typeface="+mn-ea"/>
                        </a:rPr>
                        <a:t> 사고 발생 지역만 표시되게 토글 가능</a:t>
                      </a:r>
                      <a:endParaRPr kumimoji="1" lang="ko-KR" altLang="en-US" sz="1000">
                        <a:solidFill>
                          <a:schemeClr val="tx1"/>
                        </a:solidFill>
                        <a:latin typeface="+mn-ea"/>
                      </a:endParaRPr>
                    </a:p>
                    <a:p>
                      <a:pPr marL="0" marR="0" lvl="0" indent="0" algn="just" defTabSz="914400" rtl="0" eaLnBrk="1" latinLnBrk="1" hangingPunct="1">
                        <a:lnSpc>
                          <a:spcPct val="120000"/>
                        </a:lnSpc>
                        <a:spcBef>
                          <a:spcPts val="0"/>
                        </a:spcBef>
                        <a:spcAft>
                          <a:spcPts val="0"/>
                        </a:spcAft>
                        <a:buClrTx/>
                        <a:buFontTx/>
                        <a:buNone/>
                        <a:defRPr/>
                      </a:pPr>
                      <a:r>
                        <a:rPr kumimoji="1" lang="en-US" altLang="ko-KR" sz="1000">
                          <a:solidFill>
                            <a:schemeClr val="tx1"/>
                          </a:solidFill>
                          <a:latin typeface="+mn-ea"/>
                        </a:rPr>
                        <a:t>-</a:t>
                      </a:r>
                      <a:r>
                        <a:rPr kumimoji="1" lang="ko-KR" altLang="en-US" sz="1000">
                          <a:solidFill>
                            <a:schemeClr val="tx1"/>
                          </a:solidFill>
                          <a:latin typeface="+mn-ea"/>
                        </a:rPr>
                        <a:t> 사고 발생 지역이 확인되면 긴급상황 버튼으로 구조대 호출</a:t>
                      </a:r>
                      <a:endParaRPr kumimoji="1" lang="ko-KR" altLang="en-US" sz="1000">
                        <a:solidFill>
                          <a:schemeClr val="tx1"/>
                        </a:solidFill>
                        <a:latin typeface="+mn-ea"/>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bl>
          </a:graphicData>
        </a:graphic>
      </p:graphicFrame>
      <p:sp>
        <p:nvSpPr>
          <p:cNvPr id="8" name="TextBox 7"/>
          <p:cNvSpPr txBox="1"/>
          <p:nvPr/>
        </p:nvSpPr>
        <p:spPr>
          <a:xfrm>
            <a:off x="11780252" y="106980"/>
            <a:ext cx="248786" cy="230832"/>
          </a:xfrm>
          <a:prstGeom prst="rect">
            <a:avLst/>
          </a:prstGeom>
          <a:noFill/>
        </p:spPr>
        <p:txBody>
          <a:bodyPr wrap="none">
            <a:spAutoFit/>
          </a:bodyPr>
          <a:lstStyle/>
          <a:p>
            <a:pPr lvl="0">
              <a:defRPr/>
            </a:pPr>
            <a:fld id="{944918D1-1C8F-48E6-92D4-4089F97E8793}" type="slidenum">
              <a:rPr lang="en-US" altLang="en-US" sz="900"/>
              <a:pPr lvl="0">
                <a:defRPr/>
              </a:pPr>
              <a:t>3</a:t>
            </a:fld>
            <a:endParaRPr lang="en-US" altLang="en-US" sz="900"/>
          </a:p>
        </p:txBody>
      </p:sp>
      <p:pic>
        <p:nvPicPr>
          <p:cNvPr id="12" name=""/>
          <p:cNvPicPr>
            <a:picLocks noChangeAspect="1"/>
          </p:cNvPicPr>
          <p:nvPr/>
        </p:nvPicPr>
        <p:blipFill rotWithShape="1">
          <a:blip r:embed="rId2"/>
          <a:stretch>
            <a:fillRect/>
          </a:stretch>
        </p:blipFill>
        <p:spPr>
          <a:xfrm>
            <a:off x="356733" y="836712"/>
            <a:ext cx="8043522" cy="5184575"/>
          </a:xfrm>
          <a:prstGeom prst="rect">
            <a:avLst/>
          </a:prstGeom>
        </p:spPr>
      </p:pic>
      <p:sp>
        <p:nvSpPr>
          <p:cNvPr id="13" name=""/>
          <p:cNvSpPr/>
          <p:nvPr/>
        </p:nvSpPr>
        <p:spPr>
          <a:xfrm>
            <a:off x="5087888" y="3068960"/>
            <a:ext cx="144016" cy="144015"/>
          </a:xfrm>
          <a:prstGeom prst="ellipse">
            <a:avLst/>
          </a:prstGeom>
          <a:solidFill>
            <a:srgbClr val="ff0000"/>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endParaRPr lang="ko-KR" altLang="en-US"/>
          </a:p>
        </p:txBody>
      </p:sp>
      <p:sp>
        <p:nvSpPr>
          <p:cNvPr id="14" name=""/>
          <p:cNvSpPr/>
          <p:nvPr/>
        </p:nvSpPr>
        <p:spPr>
          <a:xfrm>
            <a:off x="5087888" y="2492896"/>
            <a:ext cx="144016" cy="144015"/>
          </a:xfrm>
          <a:prstGeom prst="ellipse">
            <a:avLst/>
          </a:prstGeom>
          <a:solidFill>
            <a:srgbClr val="ff00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15" name=""/>
          <p:cNvSpPr/>
          <p:nvPr/>
        </p:nvSpPr>
        <p:spPr>
          <a:xfrm>
            <a:off x="5591944" y="4149080"/>
            <a:ext cx="144016" cy="144015"/>
          </a:xfrm>
          <a:prstGeom prst="ellipse">
            <a:avLst/>
          </a:prstGeom>
          <a:solidFill>
            <a:srgbClr val="ff00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16" name=""/>
          <p:cNvSpPr/>
          <p:nvPr/>
        </p:nvSpPr>
        <p:spPr>
          <a:xfrm>
            <a:off x="5087888" y="3645024"/>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17" name=""/>
          <p:cNvSpPr/>
          <p:nvPr/>
        </p:nvSpPr>
        <p:spPr>
          <a:xfrm>
            <a:off x="5735960" y="3140968"/>
            <a:ext cx="144016" cy="144015"/>
          </a:xfrm>
          <a:prstGeom prst="ellipse">
            <a:avLst/>
          </a:prstGeom>
          <a:solidFill>
            <a:srgbClr val="ff00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18" name=""/>
          <p:cNvSpPr/>
          <p:nvPr/>
        </p:nvSpPr>
        <p:spPr>
          <a:xfrm>
            <a:off x="6096000" y="3861048"/>
            <a:ext cx="144016" cy="144015"/>
          </a:xfrm>
          <a:prstGeom prst="ellipse">
            <a:avLst/>
          </a:prstGeom>
          <a:solidFill>
            <a:srgbClr val="ff00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19" name=""/>
          <p:cNvSpPr/>
          <p:nvPr/>
        </p:nvSpPr>
        <p:spPr>
          <a:xfrm>
            <a:off x="7032104" y="3140968"/>
            <a:ext cx="144016" cy="144015"/>
          </a:xfrm>
          <a:prstGeom prst="ellipse">
            <a:avLst/>
          </a:prstGeom>
          <a:solidFill>
            <a:srgbClr val="ff0000">
              <a:alpha val="100000"/>
            </a:srgbClr>
          </a:solidFill>
          <a:ln w="25400" cap="flat" cmpd="sng" algn="ctr">
            <a:solidFill>
              <a:schemeClr val="dk1"/>
            </a:solidFill>
            <a:prstDash val="solid"/>
            <a:round/>
            <a:headEnd w="med" len="med"/>
            <a:tailEnd w="med" len="me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20" name=""/>
          <p:cNvSpPr/>
          <p:nvPr/>
        </p:nvSpPr>
        <p:spPr>
          <a:xfrm>
            <a:off x="6023992" y="3140968"/>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21" name=""/>
          <p:cNvSpPr/>
          <p:nvPr/>
        </p:nvSpPr>
        <p:spPr>
          <a:xfrm>
            <a:off x="6023992" y="3645024"/>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22" name=""/>
          <p:cNvSpPr/>
          <p:nvPr/>
        </p:nvSpPr>
        <p:spPr>
          <a:xfrm>
            <a:off x="6456040" y="3140968"/>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23" name=""/>
          <p:cNvSpPr/>
          <p:nvPr/>
        </p:nvSpPr>
        <p:spPr>
          <a:xfrm>
            <a:off x="1847528" y="4653136"/>
            <a:ext cx="144016" cy="144015"/>
          </a:xfrm>
          <a:prstGeom prst="ellipse">
            <a:avLst/>
          </a:prstGeom>
          <a:solidFill>
            <a:srgbClr val="0080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25" name=""/>
          <p:cNvSpPr/>
          <p:nvPr/>
        </p:nvSpPr>
        <p:spPr>
          <a:xfrm>
            <a:off x="2639616" y="5085184"/>
            <a:ext cx="144016" cy="144015"/>
          </a:xfrm>
          <a:prstGeom prst="ellipse">
            <a:avLst/>
          </a:prstGeom>
          <a:solidFill>
            <a:srgbClr val="0080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26" name=""/>
          <p:cNvSpPr/>
          <p:nvPr/>
        </p:nvSpPr>
        <p:spPr>
          <a:xfrm>
            <a:off x="5303912" y="1916832"/>
            <a:ext cx="144016" cy="144015"/>
          </a:xfrm>
          <a:prstGeom prst="ellipse">
            <a:avLst/>
          </a:prstGeom>
          <a:solidFill>
            <a:srgbClr val="69d8ad">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27" name=""/>
          <p:cNvSpPr/>
          <p:nvPr/>
        </p:nvSpPr>
        <p:spPr>
          <a:xfrm>
            <a:off x="6672064" y="2492896"/>
            <a:ext cx="144016" cy="144015"/>
          </a:xfrm>
          <a:prstGeom prst="ellipse">
            <a:avLst/>
          </a:prstGeom>
          <a:solidFill>
            <a:srgbClr val="69d8ad">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28" name=""/>
          <p:cNvSpPr/>
          <p:nvPr/>
        </p:nvSpPr>
        <p:spPr>
          <a:xfrm>
            <a:off x="6960096" y="3861048"/>
            <a:ext cx="144016" cy="144015"/>
          </a:xfrm>
          <a:prstGeom prst="ellipse">
            <a:avLst/>
          </a:prstGeom>
          <a:solidFill>
            <a:srgbClr val="ff00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29" name=""/>
          <p:cNvSpPr/>
          <p:nvPr/>
        </p:nvSpPr>
        <p:spPr>
          <a:xfrm>
            <a:off x="7176120" y="2276872"/>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30" name=""/>
          <p:cNvSpPr/>
          <p:nvPr/>
        </p:nvSpPr>
        <p:spPr>
          <a:xfrm>
            <a:off x="7248128" y="1844824"/>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31" name=""/>
          <p:cNvSpPr/>
          <p:nvPr/>
        </p:nvSpPr>
        <p:spPr>
          <a:xfrm>
            <a:off x="7464152" y="4725144"/>
            <a:ext cx="144016" cy="144015"/>
          </a:xfrm>
          <a:prstGeom prst="ellipse">
            <a:avLst/>
          </a:prstGeom>
          <a:solidFill>
            <a:srgbClr val="ff00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32" name=""/>
          <p:cNvSpPr/>
          <p:nvPr/>
        </p:nvSpPr>
        <p:spPr>
          <a:xfrm>
            <a:off x="7536160" y="4437112"/>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34" name=""/>
          <p:cNvSpPr/>
          <p:nvPr/>
        </p:nvSpPr>
        <p:spPr>
          <a:xfrm>
            <a:off x="8040216" y="4653136"/>
            <a:ext cx="144016" cy="144015"/>
          </a:xfrm>
          <a:prstGeom prst="ellipse">
            <a:avLst/>
          </a:prstGeom>
          <a:solidFill>
            <a:srgbClr val="ff00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35" name=""/>
          <p:cNvSpPr/>
          <p:nvPr/>
        </p:nvSpPr>
        <p:spPr>
          <a:xfrm>
            <a:off x="7896200" y="5013176"/>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36" name=""/>
          <p:cNvSpPr/>
          <p:nvPr/>
        </p:nvSpPr>
        <p:spPr>
          <a:xfrm>
            <a:off x="3359696" y="5445224"/>
            <a:ext cx="144016" cy="144015"/>
          </a:xfrm>
          <a:prstGeom prst="ellipse">
            <a:avLst/>
          </a:prstGeom>
          <a:solidFill>
            <a:srgbClr val="0080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37" name=""/>
          <p:cNvSpPr/>
          <p:nvPr/>
        </p:nvSpPr>
        <p:spPr>
          <a:xfrm>
            <a:off x="2711624" y="3140968"/>
            <a:ext cx="144016" cy="144015"/>
          </a:xfrm>
          <a:prstGeom prst="ellipse">
            <a:avLst/>
          </a:prstGeom>
          <a:solidFill>
            <a:srgbClr val="69d8ad">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38" name=""/>
          <p:cNvSpPr/>
          <p:nvPr/>
        </p:nvSpPr>
        <p:spPr>
          <a:xfrm>
            <a:off x="1847528" y="3573016"/>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39" name=""/>
          <p:cNvSpPr/>
          <p:nvPr/>
        </p:nvSpPr>
        <p:spPr>
          <a:xfrm>
            <a:off x="1127448" y="3717032"/>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40" name=""/>
          <p:cNvSpPr/>
          <p:nvPr/>
        </p:nvSpPr>
        <p:spPr>
          <a:xfrm>
            <a:off x="4151784" y="1988839"/>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41" name=""/>
          <p:cNvSpPr/>
          <p:nvPr/>
        </p:nvSpPr>
        <p:spPr>
          <a:xfrm>
            <a:off x="4367808" y="1412776"/>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42" name=""/>
          <p:cNvSpPr/>
          <p:nvPr/>
        </p:nvSpPr>
        <p:spPr>
          <a:xfrm>
            <a:off x="4799856" y="1268760"/>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44" name=""/>
          <p:cNvSpPr/>
          <p:nvPr/>
        </p:nvSpPr>
        <p:spPr>
          <a:xfrm>
            <a:off x="7320136" y="5157192"/>
            <a:ext cx="144016" cy="144015"/>
          </a:xfrm>
          <a:prstGeom prst="ellipse">
            <a:avLst/>
          </a:prstGeom>
          <a:solidFill>
            <a:srgbClr val="ff00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45" name=""/>
          <p:cNvSpPr/>
          <p:nvPr/>
        </p:nvSpPr>
        <p:spPr>
          <a:xfrm>
            <a:off x="7608168" y="5661248"/>
            <a:ext cx="144016" cy="144015"/>
          </a:xfrm>
          <a:prstGeom prst="ellipse">
            <a:avLst/>
          </a:prstGeom>
          <a:solidFill>
            <a:srgbClr val="ff00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46" name=""/>
          <p:cNvSpPr/>
          <p:nvPr/>
        </p:nvSpPr>
        <p:spPr>
          <a:xfrm>
            <a:off x="7752184" y="5373216"/>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47" name=""/>
          <p:cNvSpPr/>
          <p:nvPr/>
        </p:nvSpPr>
        <p:spPr>
          <a:xfrm>
            <a:off x="4799856" y="2132856"/>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48" name=""/>
          <p:cNvSpPr/>
          <p:nvPr/>
        </p:nvSpPr>
        <p:spPr>
          <a:xfrm>
            <a:off x="4583832" y="2276872"/>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49" name=""/>
          <p:cNvSpPr/>
          <p:nvPr/>
        </p:nvSpPr>
        <p:spPr>
          <a:xfrm>
            <a:off x="5663952" y="3645024"/>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50" name=""/>
          <p:cNvSpPr/>
          <p:nvPr/>
        </p:nvSpPr>
        <p:spPr>
          <a:xfrm>
            <a:off x="6456040" y="3645024"/>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51" name=""/>
          <p:cNvSpPr/>
          <p:nvPr/>
        </p:nvSpPr>
        <p:spPr>
          <a:xfrm>
            <a:off x="1919536" y="4149080"/>
            <a:ext cx="144016" cy="144015"/>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pic>
        <p:nvPicPr>
          <p:cNvPr id="64" name=""/>
          <p:cNvPicPr>
            <a:picLocks noChangeAspect="1"/>
          </p:cNvPicPr>
          <p:nvPr/>
        </p:nvPicPr>
        <p:blipFill rotWithShape="1">
          <a:blip r:embed="rId3"/>
          <a:stretch>
            <a:fillRect/>
          </a:stretch>
        </p:blipFill>
        <p:spPr>
          <a:xfrm>
            <a:off x="7779568" y="5400600"/>
            <a:ext cx="764704" cy="764704"/>
          </a:xfrm>
          <a:prstGeom prst="rect">
            <a:avLst/>
          </a:prstGeom>
        </p:spPr>
      </p:pic>
      <p:sp>
        <p:nvSpPr>
          <p:cNvPr id="65" name="">
            <a:hlinkClick r:id="" action="ppaction://noaction" highlightClick="1"/>
          </p:cNvPr>
          <p:cNvSpPr/>
          <p:nvPr/>
        </p:nvSpPr>
        <p:spPr>
          <a:xfrm>
            <a:off x="8112220" y="836712"/>
            <a:ext cx="288036" cy="288036"/>
          </a:xfrm>
          <a:prstGeom prst="actionButtonBackPrevious">
            <a:avLst/>
          </a:prstGeom>
          <a:solidFill>
            <a:srgbClr val="ffffff">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70" name=""/>
          <p:cNvSpPr/>
          <p:nvPr/>
        </p:nvSpPr>
        <p:spPr>
          <a:xfrm>
            <a:off x="479376" y="4077072"/>
            <a:ext cx="2520280" cy="288032"/>
          </a:xfrm>
          <a:prstGeom prst="rect">
            <a:avLst/>
          </a:prstGeom>
          <a:solidFill>
            <a:schemeClr val="lt1"/>
          </a:solidFill>
          <a:ln>
            <a:solidFill>
              <a:schemeClr val="dk1"/>
            </a:solidFill>
          </a:ln>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endParaRPr lang="ko-KR" altLang="en-US"/>
          </a:p>
        </p:txBody>
      </p:sp>
      <p:pic>
        <p:nvPicPr>
          <p:cNvPr id="66" name=""/>
          <p:cNvPicPr>
            <a:picLocks noChangeAspect="1"/>
          </p:cNvPicPr>
          <p:nvPr/>
        </p:nvPicPr>
        <p:blipFill rotWithShape="1">
          <a:blip r:embed="rId4"/>
          <a:stretch>
            <a:fillRect/>
          </a:stretch>
        </p:blipFill>
        <p:spPr>
          <a:xfrm>
            <a:off x="479376" y="4293096"/>
            <a:ext cx="2520280" cy="1556713"/>
          </a:xfrm>
          <a:prstGeom prst="rect">
            <a:avLst/>
          </a:prstGeom>
        </p:spPr>
      </p:pic>
      <p:pic>
        <p:nvPicPr>
          <p:cNvPr id="69" name=""/>
          <p:cNvPicPr>
            <a:picLocks noChangeAspect="1"/>
          </p:cNvPicPr>
          <p:nvPr/>
        </p:nvPicPr>
        <p:blipFill rotWithShape="1">
          <a:blip r:embed="rId5"/>
          <a:stretch>
            <a:fillRect/>
          </a:stretch>
        </p:blipFill>
        <p:spPr>
          <a:xfrm>
            <a:off x="2522984" y="4248472"/>
            <a:ext cx="476672" cy="476672"/>
          </a:xfrm>
          <a:prstGeom prst="rect">
            <a:avLst/>
          </a:prstGeom>
        </p:spPr>
      </p:pic>
      <p:sp>
        <p:nvSpPr>
          <p:cNvPr id="71" name=""/>
          <p:cNvSpPr txBox="1"/>
          <p:nvPr/>
        </p:nvSpPr>
        <p:spPr>
          <a:xfrm>
            <a:off x="861184" y="4072472"/>
            <a:ext cx="1640081" cy="221398"/>
          </a:xfrm>
          <a:prstGeom prst="rect">
            <a:avLst/>
          </a:prstGeom>
        </p:spPr>
        <p:txBody>
          <a:bodyPr wrap="none">
            <a:spAutoFit/>
          </a:bodyPr>
          <a:p>
            <a:pPr>
              <a:defRPr/>
            </a:pPr>
            <a:r>
              <a:rPr lang="ko-KR" altLang="en-US" sz="900"/>
              <a:t>중앙대로 </a:t>
            </a:r>
            <a:r>
              <a:rPr lang="en-US" altLang="ko-KR" sz="900"/>
              <a:t>|</a:t>
            </a:r>
            <a:r>
              <a:rPr lang="ko-KR" altLang="en-US" sz="900"/>
              <a:t> 우체국 앞 교차로</a:t>
            </a:r>
            <a:endParaRPr lang="ko-KR" altLang="en-US" sz="900"/>
          </a:p>
        </p:txBody>
      </p:sp>
      <p:sp>
        <p:nvSpPr>
          <p:cNvPr id="72" name=""/>
          <p:cNvSpPr/>
          <p:nvPr/>
        </p:nvSpPr>
        <p:spPr>
          <a:xfrm>
            <a:off x="3215680" y="5229200"/>
            <a:ext cx="504056" cy="432048"/>
          </a:xfrm>
          <a:prstGeom prst="triangle">
            <a:avLst>
              <a:gd name="adj" fmla="val 50000"/>
            </a:avLst>
          </a:prstGeom>
          <a:solidFill>
            <a:srgbClr val="e7e709"/>
          </a:solidFill>
          <a:ln>
            <a:solidFill>
              <a:schemeClr val="dk1"/>
            </a:solidFill>
          </a:ln>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endParaRPr lang="en-US" altLang="ko-KR" b="1">
              <a:latin typeface="HY태백B"/>
              <a:ea typeface="HY태백B"/>
            </a:endParaRPr>
          </a:p>
        </p:txBody>
      </p:sp>
      <p:sp>
        <p:nvSpPr>
          <p:cNvPr id="73" name=""/>
          <p:cNvSpPr txBox="1"/>
          <p:nvPr/>
        </p:nvSpPr>
        <p:spPr>
          <a:xfrm>
            <a:off x="3215680" y="5301208"/>
            <a:ext cx="504056" cy="364262"/>
          </a:xfrm>
          <a:prstGeom prst="rect">
            <a:avLst/>
          </a:prstGeom>
        </p:spPr>
        <p:txBody>
          <a:bodyPr wrap="square">
            <a:spAutoFit/>
          </a:bodyPr>
          <a:p>
            <a:pPr algn="ctr">
              <a:defRPr/>
            </a:pPr>
            <a:r>
              <a:rPr lang="en-US" altLang="ko-KR" b="1">
                <a:latin typeface="HY태백B"/>
                <a:ea typeface="HY태백B"/>
              </a:rPr>
              <a:t>!</a:t>
            </a:r>
            <a:endParaRPr lang="en-US" altLang="ko-KR" b="1">
              <a:latin typeface="HY태백B"/>
              <a:ea typeface="HY태백B"/>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chemeClr val="bg1"/>
        </a:solidFill>
      </p:bgPr>
    </p:bg>
    <p:spTree>
      <p:nvGrpSpPr>
        <p:cNvPr id="1" name=""/>
        <p:cNvGrpSpPr/>
        <p:nvPr/>
      </p:nvGrpSpPr>
      <p:grpSpPr>
        <a:xfrm>
          <a:off x="0" y="0"/>
          <a:ext cx="0" cy="0"/>
          <a:chOff x="0" y="0"/>
          <a:chExt cx="0" cy="0"/>
        </a:xfrm>
      </p:grpSpPr>
      <p:sp>
        <p:nvSpPr>
          <p:cNvPr id="4" name="텍스트 개체 틀 3"/>
          <p:cNvSpPr>
            <a:spLocks noGrp="1"/>
          </p:cNvSpPr>
          <p:nvPr>
            <p:ph type="body" sz="quarter" idx="10"/>
          </p:nvPr>
        </p:nvSpPr>
        <p:spPr/>
        <p:txBody>
          <a:bodyPr/>
          <a:lstStyle/>
          <a:p>
            <a:pPr lvl="0">
              <a:defRPr/>
            </a:pPr>
            <a:r>
              <a:rPr lang="ko-KR" altLang="en-US"/>
              <a:t>대시보드</a:t>
            </a:r>
            <a:endParaRPr lang="ko-KR" altLang="en-US"/>
          </a:p>
        </p:txBody>
      </p:sp>
      <p:sp>
        <p:nvSpPr>
          <p:cNvPr id="5" name="텍스트 개체 틀 4"/>
          <p:cNvSpPr>
            <a:spLocks noGrp="1"/>
          </p:cNvSpPr>
          <p:nvPr>
            <p:ph type="body" sz="quarter" idx="11"/>
          </p:nvPr>
        </p:nvSpPr>
        <p:spPr/>
        <p:txBody>
          <a:bodyPr/>
          <a:lstStyle/>
          <a:p>
            <a:pPr lvl="0">
              <a:defRPr/>
            </a:pPr>
            <a:r>
              <a:rPr lang="ko-KR" altLang="en-US"/>
              <a:t>메인</a:t>
            </a:r>
            <a:endParaRPr lang="ko-KR" altLang="en-US"/>
          </a:p>
        </p:txBody>
      </p:sp>
      <p:graphicFrame>
        <p:nvGraphicFramePr>
          <p:cNvPr id="7" name="표 6"/>
          <p:cNvGraphicFramePr>
            <a:graphicFrameLocks noGrp="1"/>
          </p:cNvGraphicFramePr>
          <p:nvPr/>
        </p:nvGraphicFramePr>
        <p:xfrm>
          <a:off x="8688288" y="476672"/>
          <a:ext cx="3376961" cy="5688632"/>
        </p:xfrm>
        <a:graphic>
          <a:graphicData uri="http://schemas.openxmlformats.org/drawingml/2006/table">
            <a:tbl>
              <a:tblPr firstRow="1" bandRow="1">
                <a:tableStyleId>{5C22544A-7EE6-4342-B048-85BDC9FD1C3A}</a:tableStyleId>
              </a:tblPr>
              <a:tblGrid>
                <a:gridCol w="403256"/>
                <a:gridCol w="2973705"/>
              </a:tblGrid>
              <a:tr h="400368">
                <a:tc gridSpan="2">
                  <a:txBody>
                    <a:bodyPr vert="horz" lIns="91440" tIns="45720" rIns="91440" bIns="45720" anchor="ctr" anchorCtr="0"/>
                    <a:p>
                      <a:pPr marL="0" marR="0" lvl="0" indent="0" algn="l" defTabSz="914400" rtl="0" eaLnBrk="1" latinLnBrk="1" hangingPunct="1">
                        <a:lnSpc>
                          <a:spcPct val="100000"/>
                        </a:lnSpc>
                        <a:spcBef>
                          <a:spcPts val="0"/>
                        </a:spcBef>
                        <a:spcAft>
                          <a:spcPts val="0"/>
                        </a:spcAft>
                        <a:buClrTx/>
                        <a:buFontTx/>
                        <a:buNone/>
                        <a:defRPr/>
                      </a:pPr>
                      <a:r>
                        <a:rPr lang="en-US" altLang="ko-KR" sz="900" b="1">
                          <a:solidFill>
                            <a:srgbClr val="4e5263"/>
                          </a:solidFill>
                          <a:latin typeface="+mn-ea"/>
                          <a:ea typeface="+mn-ea"/>
                          <a:sym typeface="맑은 고딕"/>
                        </a:rPr>
                        <a:t>Summery.</a:t>
                      </a:r>
                      <a:endParaRPr lang="en" altLang="ko-KR" sz="900" b="1">
                        <a:solidFill>
                          <a:srgbClr val="4e5263"/>
                        </a:solidFill>
                        <a:latin typeface="+mn-ea"/>
                        <a:ea typeface="+mn-ea"/>
                        <a:sym typeface="맑은 고딕"/>
                      </a:endParaRPr>
                    </a:p>
                  </a:txBody>
                  <a:tcPr marL="91440" marR="91440" anchor="ctr">
                    <a:lnL w="3175" cap="flat" cmpd="sng" algn="ctr">
                      <a:no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bg1">
                          <a:lumMod val="65000"/>
                        </a:schemeClr>
                      </a:solidFill>
                      <a:prstDash val="solid"/>
                      <a:round/>
                      <a:headEnd w="med" len="med"/>
                      <a:tailEnd w="med" len="med"/>
                    </a:lnB>
                    <a:solidFill>
                      <a:schemeClr val="bg1"/>
                    </a:solidFill>
                  </a:tcPr>
                </a:tc>
                <a:tc hMerge="1">
                  <a:txBody>
                    <a:bodyPr/>
                    <a:p>
                      <a:pPr marL="0" marR="0" lvl="0" indent="0" algn="l" defTabSz="914400" rtl="0" eaLnBrk="1" latinLnBrk="1" hangingPunct="1">
                        <a:lnSpc>
                          <a:spcPct val="100000"/>
                        </a:lnSpc>
                        <a:spcBef>
                          <a:spcPts val="0"/>
                        </a:spcBef>
                        <a:spcAft>
                          <a:spcPts val="0"/>
                        </a:spcAft>
                        <a:buClrTx/>
                        <a:buFontTx/>
                        <a:buNone/>
                        <a:defRPr/>
                      </a:pPr>
                      <a:endParaRPr lang="en" altLang="ko-KR" sz="900" b="1">
                        <a:solidFill>
                          <a:srgbClr val="4e5263"/>
                        </a:solidFill>
                        <a:latin typeface="SF Pro Text"/>
                        <a:ea typeface="SF Pro Text"/>
                        <a:sym typeface="맑은 고딕"/>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no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1216197">
                <a:tc gridSpan="2">
                  <a:txBody>
                    <a:bodyPr vert="horz" lIns="91440" tIns="45720" rIns="91440" bIns="45720" anchor="ctr" anchorCtr="0"/>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1000" b="0">
                          <a:solidFill>
                            <a:schemeClr val="tx1"/>
                          </a:solidFill>
                          <a:latin typeface="+mn-ea"/>
                          <a:ea typeface="+mn-ea"/>
                          <a:sym typeface="맑은 고딕"/>
                        </a:rPr>
                        <a:t>도로 정체 상황 확인</a:t>
                      </a:r>
                      <a:endParaRPr lang="en-US" altLang="ko-KR" sz="10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1000" b="0">
                          <a:solidFill>
                            <a:schemeClr val="tx1"/>
                          </a:solidFill>
                          <a:latin typeface="+mn-ea"/>
                          <a:ea typeface="+mn-ea"/>
                          <a:sym typeface="맑은 고딕"/>
                        </a:rPr>
                        <a:t>교차로 혼잡 상황 확인</a:t>
                      </a:r>
                      <a:endParaRPr lang="ko-KR" altLang="en-US" sz="10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1000" b="0">
                          <a:solidFill>
                            <a:schemeClr val="tx1"/>
                          </a:solidFill>
                          <a:latin typeface="+mn-ea"/>
                          <a:ea typeface="+mn-ea"/>
                          <a:sym typeface="맑은 고딕"/>
                        </a:rPr>
                        <a:t>교차로</a:t>
                      </a:r>
                      <a:r>
                        <a:rPr lang="en-US" altLang="ko-KR" sz="1000" b="0">
                          <a:solidFill>
                            <a:schemeClr val="tx1"/>
                          </a:solidFill>
                          <a:latin typeface="+mn-ea"/>
                          <a:ea typeface="+mn-ea"/>
                          <a:sym typeface="맑은 고딕"/>
                        </a:rPr>
                        <a:t> </a:t>
                      </a:r>
                      <a:r>
                        <a:rPr lang="ko-KR" altLang="en-US" sz="1000" b="0">
                          <a:solidFill>
                            <a:schemeClr val="tx1"/>
                          </a:solidFill>
                          <a:latin typeface="+mn-ea"/>
                          <a:ea typeface="+mn-ea"/>
                          <a:sym typeface="맑은 고딕"/>
                        </a:rPr>
                        <a:t>실시간 상황 영상 확인 가능</a:t>
                      </a:r>
                      <a:endParaRPr lang="ko-KR" altLang="en-US" sz="1000" b="0">
                        <a:solidFill>
                          <a:schemeClr val="tx1"/>
                        </a:solidFill>
                        <a:latin typeface="+mn-ea"/>
                        <a:ea typeface="+mn-ea"/>
                        <a:sym typeface="맑은 고딕"/>
                      </a:endParaRPr>
                    </a:p>
                    <a:p>
                      <a:pPr marL="108000" marR="0" lvl="0" indent="-108000" algn="just" defTabSz="914400" rtl="0" eaLnBrk="1" latinLnBrk="1" hangingPunct="1">
                        <a:lnSpc>
                          <a:spcPct val="120000"/>
                        </a:lnSpc>
                        <a:spcBef>
                          <a:spcPts val="0"/>
                        </a:spcBef>
                        <a:spcAft>
                          <a:spcPts val="0"/>
                        </a:spcAft>
                        <a:buClrTx/>
                        <a:buFont typeface="Arial"/>
                        <a:buChar char="•"/>
                        <a:defRPr/>
                      </a:pPr>
                      <a:r>
                        <a:rPr lang="ko-KR" altLang="en-US" sz="1000" b="0">
                          <a:solidFill>
                            <a:schemeClr val="tx1"/>
                          </a:solidFill>
                          <a:latin typeface="+mn-ea"/>
                          <a:ea typeface="+mn-ea"/>
                          <a:sym typeface="맑은 고딕"/>
                        </a:rPr>
                        <a:t>실시간 신호 상황 확인 가능</a:t>
                      </a:r>
                      <a:endParaRPr lang="ko-KR" altLang="en-US" sz="1000" b="0">
                        <a:solidFill>
                          <a:schemeClr val="tx1"/>
                        </a:solidFill>
                        <a:latin typeface="+mn-ea"/>
                        <a:ea typeface="+mn-ea"/>
                        <a:sym typeface="맑은 고딕"/>
                      </a:endParaRPr>
                    </a:p>
                  </a:txBody>
                  <a:tcPr marL="91440" marR="91440" anchor="ctr">
                    <a:lnL w="3175" cap="flat" cmpd="sng" algn="ctr">
                      <a:noFill/>
                      <a:prstDash val="solid"/>
                      <a:round/>
                      <a:headEnd w="med" len="med"/>
                      <a:tailEnd w="med" len="med"/>
                    </a:lnL>
                    <a:lnR w="3175" cap="flat" cmpd="sng" algn="ctr">
                      <a:noFill/>
                      <a:prstDash val="solid"/>
                      <a:round/>
                      <a:headEnd w="med" len="med"/>
                      <a:tailEnd w="med" len="med"/>
                    </a:lnR>
                    <a:lnT w="3175" cap="flat" cmpd="sng" algn="ctr">
                      <a:solidFill>
                        <a:schemeClr val="bg1">
                          <a:lumMod val="65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hMerge="1">
                  <a:txBody>
                    <a:bodyPr/>
                    <a:p>
                      <a:pPr latinLnBrk="1">
                        <a:defRPr/>
                      </a:pPr>
                      <a:endParaRPr lang="ko-KR" altLang="en-US"/>
                    </a:p>
                  </a:txBody>
                  <a:tcPr marL="91440" marR="91440"/>
                </a:tc>
              </a:tr>
              <a:tr h="1202173">
                <a:tc>
                  <a:txBody>
                    <a:bodyPr vert="horz" lIns="91440" tIns="45720" rIns="91440" bIns="45720" anchor="ctr" anchorCtr="0"/>
                    <a:p>
                      <a:pPr algn="ctr" latinLnBrk="1">
                        <a:lnSpc>
                          <a:spcPct val="120000"/>
                        </a:lnSpc>
                        <a:defRPr/>
                      </a:pPr>
                      <a:r>
                        <a:rPr lang="en-US" altLang="ko-KR" sz="1000" b="0">
                          <a:solidFill>
                            <a:schemeClr val="tx1"/>
                          </a:solidFill>
                          <a:latin typeface="+mn-ea"/>
                          <a:ea typeface="+mn-ea"/>
                          <a:cs typeface="+mn-cs"/>
                        </a:rPr>
                        <a:t>1</a:t>
                      </a:r>
                      <a:endParaRPr lang="ko-KR" altLang="en-US" sz="1000" b="0">
                        <a:solidFill>
                          <a:schemeClr val="tx1"/>
                        </a:solidFill>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lvl="0">
                        <a:defRPr/>
                      </a:pPr>
                      <a:r>
                        <a:rPr lang="en-US" altLang="ko-KR" sz="1000"/>
                        <a:t>1. </a:t>
                      </a:r>
                      <a:r>
                        <a:rPr lang="ko-KR" altLang="en-US" sz="1000"/>
                        <a:t>실시간 교통량</a:t>
                      </a:r>
                      <a:endParaRPr lang="ko-KR" altLang="en-US" sz="1000"/>
                    </a:p>
                    <a:p>
                      <a:pPr lvl="0">
                        <a:defRPr/>
                      </a:pPr>
                      <a:r>
                        <a:rPr lang="en-US" altLang="ko-KR" sz="1000"/>
                        <a:t>-</a:t>
                      </a:r>
                      <a:r>
                        <a:rPr lang="ko-KR" altLang="en-US" sz="1000"/>
                        <a:t> 도로 혼잡 정체 현황 </a:t>
                      </a:r>
                      <a:r>
                        <a:rPr lang="en-US" altLang="ko-KR" sz="1000"/>
                        <a:t>(</a:t>
                      </a:r>
                      <a:r>
                        <a:rPr lang="ko-KR" altLang="en-US" sz="1000"/>
                        <a:t>구분 필터 가능</a:t>
                      </a:r>
                      <a:r>
                        <a:rPr lang="en-US" altLang="ko-KR" sz="1000"/>
                        <a:t>)</a:t>
                      </a:r>
                      <a:endParaRPr lang="en-US" altLang="ko-KR" sz="1000"/>
                    </a:p>
                    <a:p>
                      <a:pPr lvl="0">
                        <a:defRPr/>
                      </a:pPr>
                      <a:r>
                        <a:rPr lang="en-US" altLang="ko-KR" sz="1000"/>
                        <a:t>-</a:t>
                      </a:r>
                      <a:r>
                        <a:rPr lang="ko-KR" altLang="en-US" sz="1000"/>
                        <a:t> 교차로 혼잡 현황 </a:t>
                      </a:r>
                      <a:r>
                        <a:rPr lang="en-US" altLang="ko-KR" sz="1000"/>
                        <a:t>(</a:t>
                      </a:r>
                      <a:r>
                        <a:rPr lang="ko-KR" altLang="en-US" sz="1000"/>
                        <a:t>구분 필터 가능</a:t>
                      </a:r>
                      <a:r>
                        <a:rPr lang="en-US" altLang="ko-KR" sz="1000"/>
                        <a:t>)</a:t>
                      </a:r>
                      <a:endParaRPr lang="en-US" altLang="ko-KR" sz="1000"/>
                    </a:p>
                    <a:p>
                      <a:pPr lvl="0">
                        <a:defRPr/>
                      </a:pPr>
                      <a:r>
                        <a:rPr lang="en-US" altLang="ko-KR" sz="1000"/>
                        <a:t>-</a:t>
                      </a:r>
                      <a:r>
                        <a:rPr lang="ko-KR" altLang="en-US" sz="1000"/>
                        <a:t> 혼잡 상황에 따라서 특정 교차로 리스트만 볼 수 있음</a:t>
                      </a:r>
                      <a:endParaRPr lang="ko-KR" altLang="en-US" sz="1000"/>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774930">
                <a:tc>
                  <a:txBody>
                    <a:bodyPr vert="horz" lIns="91440" tIns="45720" rIns="91440" bIns="45720" anchor="ctr" anchorCtr="0"/>
                    <a:p>
                      <a:pPr algn="ctr" latinLnBrk="1">
                        <a:lnSpc>
                          <a:spcPct val="120000"/>
                        </a:lnSpc>
                        <a:defRPr/>
                      </a:pPr>
                      <a:r>
                        <a:rPr lang="en-US" altLang="ko-KR" sz="1000" b="0">
                          <a:latin typeface="+mn-ea"/>
                          <a:ea typeface="+mn-ea"/>
                          <a:cs typeface="+mn-cs"/>
                        </a:rPr>
                        <a:t>2</a:t>
                      </a:r>
                      <a:endParaRPr lang="ko-KR" altLang="en-US" sz="100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lvl="0">
                        <a:defRPr/>
                      </a:pPr>
                      <a:r>
                        <a:rPr lang="en-US" altLang="ko-KR" sz="1000"/>
                        <a:t>2. </a:t>
                      </a:r>
                      <a:r>
                        <a:rPr lang="ko-KR" altLang="en-US" sz="1000"/>
                        <a:t>교차로 실시간 현황 영상</a:t>
                      </a:r>
                      <a:endParaRPr lang="ko-KR" altLang="en-US" sz="1000"/>
                    </a:p>
                    <a:p>
                      <a:pPr lvl="0">
                        <a:defRPr/>
                      </a:pPr>
                      <a:r>
                        <a:rPr lang="en-US" altLang="ko-KR" sz="1000"/>
                        <a:t>-</a:t>
                      </a:r>
                      <a:r>
                        <a:rPr lang="ko-KR" altLang="en-US" sz="1000"/>
                        <a:t> 교차로 클릭 시 영상 확인 가능</a:t>
                      </a:r>
                      <a:endParaRPr lang="ko-KR" altLang="en-US" sz="1000"/>
                    </a:p>
                    <a:p>
                      <a:pPr lvl="0">
                        <a:defRPr/>
                      </a:pPr>
                      <a:r>
                        <a:rPr lang="en-US" altLang="ko-KR" sz="1000"/>
                        <a:t>-</a:t>
                      </a:r>
                      <a:r>
                        <a:rPr lang="ko-KR" altLang="en-US" sz="1000"/>
                        <a:t> 원하는 화면에 띄우기 가능 </a:t>
                      </a:r>
                      <a:r>
                        <a:rPr lang="en-US" altLang="ko-KR" sz="1000"/>
                        <a:t>(PIP</a:t>
                      </a:r>
                      <a:r>
                        <a:rPr lang="ko-KR" altLang="en-US" sz="1000"/>
                        <a:t>모드도 가능</a:t>
                      </a:r>
                      <a:r>
                        <a:rPr lang="en-US" altLang="ko-KR" sz="1000"/>
                        <a:t>)</a:t>
                      </a:r>
                      <a:endParaRPr lang="en-US" altLang="ko-KR" sz="1000"/>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995917">
                <a:tc>
                  <a:txBody>
                    <a:bodyPr vert="horz" lIns="91440" tIns="45720" rIns="91440" bIns="45720" anchor="ctr" anchorCtr="0"/>
                    <a:p>
                      <a:pPr algn="ctr" latinLnBrk="1">
                        <a:lnSpc>
                          <a:spcPct val="120000"/>
                        </a:lnSpc>
                        <a:defRPr/>
                      </a:pPr>
                      <a:r>
                        <a:rPr lang="en-US" altLang="ko-KR" sz="1000" b="0">
                          <a:latin typeface="+mn-ea"/>
                          <a:ea typeface="+mn-ea"/>
                          <a:cs typeface="+mn-cs"/>
                        </a:rPr>
                        <a:t>3</a:t>
                      </a:r>
                      <a:endParaRPr lang="ko-KR" altLang="en-US" sz="100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lvl="0">
                        <a:defRPr/>
                      </a:pPr>
                      <a:r>
                        <a:rPr lang="en-US" altLang="ko-KR" sz="1000"/>
                        <a:t>3. </a:t>
                      </a:r>
                      <a:r>
                        <a:rPr lang="ko-KR" altLang="en-US" sz="1000"/>
                        <a:t>교차로 신호 현황</a:t>
                      </a:r>
                      <a:endParaRPr lang="ko-KR" altLang="en-US" sz="1000"/>
                    </a:p>
                    <a:p>
                      <a:pPr lvl="0">
                        <a:defRPr/>
                      </a:pPr>
                      <a:r>
                        <a:rPr lang="en-US" altLang="ko-KR" sz="1000"/>
                        <a:t>-</a:t>
                      </a:r>
                      <a:r>
                        <a:rPr lang="ko-KR" altLang="en-US" sz="1000"/>
                        <a:t> 현재 교차로 신호 현황 확인 가능</a:t>
                      </a:r>
                      <a:endParaRPr lang="ko-KR" altLang="en-US" sz="1000"/>
                    </a:p>
                    <a:p>
                      <a:pPr lvl="0">
                        <a:defRPr/>
                      </a:pPr>
                      <a:r>
                        <a:rPr lang="en-US" altLang="ko-KR" sz="1000"/>
                        <a:t>-</a:t>
                      </a:r>
                      <a:r>
                        <a:rPr lang="ko-KR" altLang="en-US" sz="1000"/>
                        <a:t> </a:t>
                      </a:r>
                      <a:r>
                        <a:rPr lang="en-US" altLang="ko-KR" sz="1000"/>
                        <a:t>1</a:t>
                      </a:r>
                      <a:r>
                        <a:rPr lang="ko-KR" altLang="en-US" sz="1000"/>
                        <a:t>번의 교통량 필터 메뉴에 현재 신호 현황 같이 확인 가능</a:t>
                      </a:r>
                      <a:endParaRPr lang="ko-KR" altLang="en-US" sz="1000"/>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r h="1099045">
                <a:tc>
                  <a:txBody>
                    <a:bodyPr vert="horz" lIns="91440" tIns="45720" rIns="91440" bIns="45720" anchor="ctr" anchorCtr="0"/>
                    <a:p>
                      <a:pPr algn="ctr" latinLnBrk="1">
                        <a:lnSpc>
                          <a:spcPct val="120000"/>
                        </a:lnSpc>
                        <a:defRPr/>
                      </a:pPr>
                      <a:r>
                        <a:rPr lang="en-US" altLang="ko-KR" sz="1000" b="0">
                          <a:latin typeface="+mn-ea"/>
                          <a:ea typeface="+mn-ea"/>
                          <a:cs typeface="+mn-cs"/>
                        </a:rPr>
                        <a:t>4</a:t>
                      </a:r>
                      <a:endParaRPr lang="ko-KR" altLang="en-US" sz="1000" b="0">
                        <a:latin typeface="+mn-ea"/>
                        <a:ea typeface="+mn-ea"/>
                        <a:cs typeface="+mn-cs"/>
                      </a:endParaRPr>
                    </a:p>
                  </a:txBody>
                  <a:tcPr marL="91440" marR="91440" anchor="ctr">
                    <a:lnL w="3175" cap="flat" cmpd="sng" algn="ctr">
                      <a:noFill/>
                      <a:prstDash val="solid"/>
                      <a:round/>
                      <a:headEnd w="med" len="med"/>
                      <a:tailEnd w="med" len="med"/>
                    </a:lnL>
                    <a:lnR w="3175" cap="flat" cmpd="sng" algn="ctr">
                      <a:solidFill>
                        <a:schemeClr val="tx1">
                          <a:lumMod val="50000"/>
                          <a:lumOff val="50000"/>
                        </a:schemeClr>
                      </a:solid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c>
                  <a:txBody>
                    <a:bodyPr vert="horz" lIns="91440" tIns="45720" rIns="91440" bIns="45720" anchor="ctr" anchorCtr="0"/>
                    <a:p>
                      <a:pPr marL="0" marR="0" lvl="0" indent="0" algn="just" defTabSz="914400" rtl="0" eaLnBrk="1" latinLnBrk="1" hangingPunct="1">
                        <a:lnSpc>
                          <a:spcPct val="120000"/>
                        </a:lnSpc>
                        <a:spcBef>
                          <a:spcPts val="0"/>
                        </a:spcBef>
                        <a:spcAft>
                          <a:spcPts val="0"/>
                        </a:spcAft>
                        <a:buClrTx/>
                        <a:buFontTx/>
                        <a:buNone/>
                        <a:defRPr/>
                      </a:pPr>
                      <a:r>
                        <a:rPr kumimoji="1" lang="en-US" altLang="ko-KR" sz="1000">
                          <a:solidFill>
                            <a:schemeClr val="tx1"/>
                          </a:solidFill>
                          <a:latin typeface="+mn-ea"/>
                        </a:rPr>
                        <a:t>4.</a:t>
                      </a:r>
                      <a:r>
                        <a:rPr kumimoji="1" lang="ko-KR" altLang="en-US" sz="1000">
                          <a:solidFill>
                            <a:schemeClr val="tx1"/>
                          </a:solidFill>
                          <a:latin typeface="+mn-ea"/>
                        </a:rPr>
                        <a:t> 사고 발생 지역 확인</a:t>
                      </a:r>
                      <a:endParaRPr kumimoji="1" lang="ko-KR" altLang="en-US" sz="1000">
                        <a:solidFill>
                          <a:schemeClr val="tx1"/>
                        </a:solidFill>
                        <a:latin typeface="+mn-ea"/>
                      </a:endParaRPr>
                    </a:p>
                    <a:p>
                      <a:pPr marL="0" marR="0" lvl="0" indent="0" algn="just" defTabSz="914400" rtl="0" eaLnBrk="1" latinLnBrk="1" hangingPunct="1">
                        <a:lnSpc>
                          <a:spcPct val="120000"/>
                        </a:lnSpc>
                        <a:spcBef>
                          <a:spcPts val="0"/>
                        </a:spcBef>
                        <a:spcAft>
                          <a:spcPts val="0"/>
                        </a:spcAft>
                        <a:buClrTx/>
                        <a:buFontTx/>
                        <a:buNone/>
                        <a:defRPr/>
                      </a:pPr>
                      <a:r>
                        <a:rPr kumimoji="1" lang="en-US" altLang="ko-KR" sz="1000">
                          <a:solidFill>
                            <a:schemeClr val="tx1"/>
                          </a:solidFill>
                          <a:latin typeface="+mn-ea"/>
                        </a:rPr>
                        <a:t>-</a:t>
                      </a:r>
                      <a:r>
                        <a:rPr kumimoji="1" lang="ko-KR" altLang="en-US" sz="1000">
                          <a:solidFill>
                            <a:schemeClr val="tx1"/>
                          </a:solidFill>
                          <a:latin typeface="+mn-ea"/>
                        </a:rPr>
                        <a:t> 사고 발생 지역만 표시되게 토글 가능</a:t>
                      </a:r>
                      <a:endParaRPr kumimoji="1" lang="ko-KR" altLang="en-US" sz="1000">
                        <a:solidFill>
                          <a:schemeClr val="tx1"/>
                        </a:solidFill>
                        <a:latin typeface="+mn-ea"/>
                      </a:endParaRPr>
                    </a:p>
                    <a:p>
                      <a:pPr marL="0" marR="0" lvl="0" indent="0" algn="just" defTabSz="914400" rtl="0" eaLnBrk="1" latinLnBrk="1" hangingPunct="1">
                        <a:lnSpc>
                          <a:spcPct val="120000"/>
                        </a:lnSpc>
                        <a:spcBef>
                          <a:spcPts val="0"/>
                        </a:spcBef>
                        <a:spcAft>
                          <a:spcPts val="0"/>
                        </a:spcAft>
                        <a:buClrTx/>
                        <a:buFontTx/>
                        <a:buNone/>
                        <a:defRPr/>
                      </a:pPr>
                      <a:r>
                        <a:rPr kumimoji="1" lang="en-US" altLang="ko-KR" sz="1000">
                          <a:solidFill>
                            <a:schemeClr val="tx1"/>
                          </a:solidFill>
                          <a:latin typeface="+mn-ea"/>
                        </a:rPr>
                        <a:t>-</a:t>
                      </a:r>
                      <a:r>
                        <a:rPr kumimoji="1" lang="ko-KR" altLang="en-US" sz="1000">
                          <a:solidFill>
                            <a:schemeClr val="tx1"/>
                          </a:solidFill>
                          <a:latin typeface="+mn-ea"/>
                        </a:rPr>
                        <a:t> 사고 발생 지역이 확인되면 긴급상황 버튼으로 구조대 호출</a:t>
                      </a:r>
                      <a:endParaRPr kumimoji="1" lang="ko-KR" altLang="en-US" sz="1000">
                        <a:solidFill>
                          <a:schemeClr val="tx1"/>
                        </a:solidFill>
                        <a:latin typeface="+mn-ea"/>
                      </a:endParaRPr>
                    </a:p>
                  </a:txBody>
                  <a:tcPr marL="91440" marR="91440" anchor="ctr">
                    <a:lnL w="3175" cap="flat" cmpd="sng" algn="ctr">
                      <a:solidFill>
                        <a:schemeClr val="tx1">
                          <a:lumMod val="50000"/>
                          <a:lumOff val="50000"/>
                        </a:schemeClr>
                      </a:solidFill>
                      <a:prstDash val="solid"/>
                      <a:round/>
                      <a:headEnd w="med" len="med"/>
                      <a:tailEnd w="med" len="med"/>
                    </a:lnL>
                    <a:lnR w="3175" cap="flat" cmpd="sng" algn="ctr">
                      <a:noFill/>
                      <a:prstDash val="solid"/>
                      <a:round/>
                      <a:headEnd w="med" len="med"/>
                      <a:tailEnd w="med" len="med"/>
                    </a:lnR>
                    <a:lnT w="3175" cap="flat" cmpd="sng" algn="ctr">
                      <a:solidFill>
                        <a:schemeClr val="tx1">
                          <a:lumMod val="50000"/>
                          <a:lumOff val="50000"/>
                        </a:schemeClr>
                      </a:solidFill>
                      <a:prstDash val="solid"/>
                      <a:round/>
                      <a:headEnd w="med" len="med"/>
                      <a:tailEnd w="med" len="med"/>
                    </a:lnT>
                    <a:lnB w="3175" cap="flat" cmpd="sng" algn="ctr">
                      <a:solidFill>
                        <a:schemeClr val="tx1">
                          <a:lumMod val="50000"/>
                          <a:lumOff val="50000"/>
                        </a:schemeClr>
                      </a:solidFill>
                      <a:prstDash val="solid"/>
                      <a:round/>
                      <a:headEnd w="med" len="med"/>
                      <a:tailEnd w="med" len="med"/>
                    </a:lnB>
                    <a:noFill/>
                  </a:tcPr>
                </a:tc>
              </a:tr>
            </a:tbl>
          </a:graphicData>
        </a:graphic>
      </p:graphicFrame>
      <p:sp>
        <p:nvSpPr>
          <p:cNvPr id="8" name="TextBox 7"/>
          <p:cNvSpPr txBox="1"/>
          <p:nvPr/>
        </p:nvSpPr>
        <p:spPr>
          <a:xfrm>
            <a:off x="11780252" y="106980"/>
            <a:ext cx="248786" cy="230832"/>
          </a:xfrm>
          <a:prstGeom prst="rect">
            <a:avLst/>
          </a:prstGeom>
          <a:noFill/>
        </p:spPr>
        <p:txBody>
          <a:bodyPr wrap="none">
            <a:spAutoFit/>
          </a:bodyPr>
          <a:lstStyle/>
          <a:p>
            <a:pPr lvl="0">
              <a:defRPr/>
            </a:pPr>
            <a:fld id="{944918D1-1C8F-48E6-92D4-4089F97E8793}" type="slidenum">
              <a:rPr lang="en-US" altLang="en-US" sz="900"/>
              <a:pPr lvl="0">
                <a:defRPr/>
              </a:pPr>
              <a:t>4</a:t>
            </a:fld>
            <a:endParaRPr lang="en-US" altLang="en-US" sz="900"/>
          </a:p>
        </p:txBody>
      </p:sp>
      <p:pic>
        <p:nvPicPr>
          <p:cNvPr id="12" name=""/>
          <p:cNvPicPr>
            <a:picLocks noChangeAspect="1"/>
          </p:cNvPicPr>
          <p:nvPr/>
        </p:nvPicPr>
        <p:blipFill rotWithShape="1">
          <a:blip r:embed="rId2"/>
          <a:srcRect l="42710" b="37500"/>
          <a:stretch>
            <a:fillRect/>
          </a:stretch>
        </p:blipFill>
        <p:spPr>
          <a:xfrm>
            <a:off x="407367" y="836712"/>
            <a:ext cx="7992888" cy="5619998"/>
          </a:xfrm>
          <a:prstGeom prst="rect">
            <a:avLst/>
          </a:prstGeom>
        </p:spPr>
      </p:pic>
      <p:sp>
        <p:nvSpPr>
          <p:cNvPr id="13" name=""/>
          <p:cNvSpPr/>
          <p:nvPr/>
        </p:nvSpPr>
        <p:spPr>
          <a:xfrm>
            <a:off x="2605862" y="4797152"/>
            <a:ext cx="249777" cy="249777"/>
          </a:xfrm>
          <a:prstGeom prst="ellipse">
            <a:avLst/>
          </a:prstGeom>
          <a:solidFill>
            <a:srgbClr val="ff0000"/>
          </a:solidFill>
          <a:ln>
            <a:noFill/>
          </a:ln>
        </p:spPr>
        <p:style>
          <a:lnRef idx="2">
            <a:schemeClr val="accent1">
              <a:shade val="20000"/>
            </a:schemeClr>
          </a:lnRef>
          <a:fillRef idx="1">
            <a:schemeClr val="accent1"/>
          </a:fillRef>
          <a:effectRef idx="0">
            <a:schemeClr val="accent1"/>
          </a:effectRef>
          <a:fontRef idx="minor">
            <a:schemeClr val="lt1"/>
          </a:fontRef>
        </p:style>
        <p:txBody>
          <a:bodyPr anchor="ctr"/>
          <a:p>
            <a:pPr algn="ctr">
              <a:defRPr/>
            </a:pPr>
            <a:endParaRPr lang="ko-KR" altLang="en-US"/>
          </a:p>
        </p:txBody>
      </p:sp>
      <p:sp>
        <p:nvSpPr>
          <p:cNvPr id="17" name=""/>
          <p:cNvSpPr/>
          <p:nvPr/>
        </p:nvSpPr>
        <p:spPr>
          <a:xfrm>
            <a:off x="3791744" y="4835406"/>
            <a:ext cx="249777" cy="249777"/>
          </a:xfrm>
          <a:prstGeom prst="ellipse">
            <a:avLst/>
          </a:prstGeom>
          <a:solidFill>
            <a:srgbClr val="ff00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18" name=""/>
          <p:cNvSpPr/>
          <p:nvPr/>
        </p:nvSpPr>
        <p:spPr>
          <a:xfrm>
            <a:off x="3902006" y="6275566"/>
            <a:ext cx="249777" cy="249777"/>
          </a:xfrm>
          <a:prstGeom prst="ellipse">
            <a:avLst/>
          </a:prstGeom>
          <a:solidFill>
            <a:srgbClr val="ff00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19" name=""/>
          <p:cNvSpPr/>
          <p:nvPr/>
        </p:nvSpPr>
        <p:spPr>
          <a:xfrm>
            <a:off x="6096000" y="4835406"/>
            <a:ext cx="249777" cy="249777"/>
          </a:xfrm>
          <a:prstGeom prst="ellipse">
            <a:avLst/>
          </a:prstGeom>
          <a:solidFill>
            <a:srgbClr val="ff00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20" name=""/>
          <p:cNvSpPr/>
          <p:nvPr/>
        </p:nvSpPr>
        <p:spPr>
          <a:xfrm>
            <a:off x="4334054" y="4835406"/>
            <a:ext cx="249777" cy="249777"/>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21" name=""/>
          <p:cNvSpPr/>
          <p:nvPr/>
        </p:nvSpPr>
        <p:spPr>
          <a:xfrm>
            <a:off x="4295800" y="5733256"/>
            <a:ext cx="249777" cy="249777"/>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22" name=""/>
          <p:cNvSpPr/>
          <p:nvPr/>
        </p:nvSpPr>
        <p:spPr>
          <a:xfrm>
            <a:off x="4910118" y="4869160"/>
            <a:ext cx="249777" cy="249777"/>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26" name=""/>
          <p:cNvSpPr/>
          <p:nvPr/>
        </p:nvSpPr>
        <p:spPr>
          <a:xfrm rot="1012379">
            <a:off x="3037910" y="2708920"/>
            <a:ext cx="249777" cy="249777"/>
          </a:xfrm>
          <a:prstGeom prst="ellipse">
            <a:avLst/>
          </a:prstGeom>
          <a:solidFill>
            <a:srgbClr val="69d8ad">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27" name=""/>
          <p:cNvSpPr/>
          <p:nvPr/>
        </p:nvSpPr>
        <p:spPr>
          <a:xfrm>
            <a:off x="5702206" y="2531150"/>
            <a:ext cx="249777" cy="249777"/>
          </a:xfrm>
          <a:prstGeom prst="ellipse">
            <a:avLst/>
          </a:prstGeom>
          <a:solidFill>
            <a:srgbClr val="69d8ad">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28" name=""/>
          <p:cNvSpPr/>
          <p:nvPr/>
        </p:nvSpPr>
        <p:spPr>
          <a:xfrm>
            <a:off x="5971111" y="5915526"/>
            <a:ext cx="249777" cy="249777"/>
          </a:xfrm>
          <a:prstGeom prst="ellipse">
            <a:avLst/>
          </a:prstGeom>
          <a:solidFill>
            <a:srgbClr val="ff00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29" name=""/>
          <p:cNvSpPr/>
          <p:nvPr/>
        </p:nvSpPr>
        <p:spPr>
          <a:xfrm>
            <a:off x="6096000" y="3789040"/>
            <a:ext cx="249777" cy="249777"/>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30" name=""/>
          <p:cNvSpPr/>
          <p:nvPr/>
        </p:nvSpPr>
        <p:spPr>
          <a:xfrm>
            <a:off x="6494294" y="2636912"/>
            <a:ext cx="249777" cy="249777"/>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42" name=""/>
          <p:cNvSpPr/>
          <p:nvPr/>
        </p:nvSpPr>
        <p:spPr>
          <a:xfrm>
            <a:off x="2135560" y="1595046"/>
            <a:ext cx="249777" cy="249777"/>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49" name=""/>
          <p:cNvSpPr/>
          <p:nvPr/>
        </p:nvSpPr>
        <p:spPr>
          <a:xfrm>
            <a:off x="3757990" y="5733256"/>
            <a:ext cx="249777" cy="249777"/>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50" name=""/>
          <p:cNvSpPr/>
          <p:nvPr/>
        </p:nvSpPr>
        <p:spPr>
          <a:xfrm>
            <a:off x="4943872" y="5733256"/>
            <a:ext cx="249777" cy="249777"/>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pic>
        <p:nvPicPr>
          <p:cNvPr id="64" name=""/>
          <p:cNvPicPr>
            <a:picLocks noChangeAspect="1"/>
          </p:cNvPicPr>
          <p:nvPr/>
        </p:nvPicPr>
        <p:blipFill rotWithShape="1">
          <a:blip r:embed="rId3"/>
          <a:stretch>
            <a:fillRect/>
          </a:stretch>
        </p:blipFill>
        <p:spPr>
          <a:xfrm>
            <a:off x="7824192" y="5805264"/>
            <a:ext cx="764704" cy="764704"/>
          </a:xfrm>
          <a:prstGeom prst="rect">
            <a:avLst/>
          </a:prstGeom>
        </p:spPr>
      </p:pic>
      <p:sp>
        <p:nvSpPr>
          <p:cNvPr id="65" name="">
            <a:hlinkClick r:id="" action="ppaction://noaction" highlightClick="1"/>
          </p:cNvPr>
          <p:cNvSpPr/>
          <p:nvPr/>
        </p:nvSpPr>
        <p:spPr>
          <a:xfrm>
            <a:off x="8112220" y="836712"/>
            <a:ext cx="288036" cy="288036"/>
          </a:xfrm>
          <a:prstGeom prst="actionButtonBackPrevious">
            <a:avLst/>
          </a:prstGeom>
          <a:solidFill>
            <a:srgbClr val="ffffff">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sp>
        <p:nvSpPr>
          <p:cNvPr id="66" name=""/>
          <p:cNvSpPr/>
          <p:nvPr/>
        </p:nvSpPr>
        <p:spPr>
          <a:xfrm>
            <a:off x="6672064" y="1916832"/>
            <a:ext cx="249777" cy="249777"/>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cxnSp>
        <p:nvCxnSpPr>
          <p:cNvPr id="68" name=""/>
          <p:cNvCxnSpPr>
            <a:stCxn id="26" idx="1"/>
            <a:endCxn id="26" idx="5"/>
          </p:cNvCxnSpPr>
          <p:nvPr/>
        </p:nvCxnSpPr>
        <p:spPr>
          <a:xfrm rot="16200000" flipH="1">
            <a:off x="3052659" y="2774933"/>
            <a:ext cx="220280" cy="117752"/>
          </a:xfrm>
          <a:prstGeom prst="line">
            <a:avLst/>
          </a:prstGeom>
          <a:noFill/>
          <a:ln w="25400" cap="flat" cmpd="sng" algn="ctr">
            <a:solidFill>
              <a:schemeClr val="dk1">
                <a:alpha val="100000"/>
              </a:schemeClr>
            </a:solidFill>
            <a:prstDash val="solid"/>
          </a:ln>
        </p:spPr>
      </p:cxnSp>
      <p:grpSp>
        <p:nvGrpSpPr>
          <p:cNvPr id="92" name=""/>
          <p:cNvGrpSpPr/>
          <p:nvPr/>
        </p:nvGrpSpPr>
        <p:grpSpPr>
          <a:xfrm rot="0">
            <a:off x="2245822" y="3068960"/>
            <a:ext cx="249777" cy="249777"/>
            <a:chOff x="4766102" y="2132856"/>
            <a:chExt cx="249777" cy="249777"/>
          </a:xfrm>
        </p:grpSpPr>
        <p:sp>
          <p:nvSpPr>
            <p:cNvPr id="47" name=""/>
            <p:cNvSpPr/>
            <p:nvPr/>
          </p:nvSpPr>
          <p:spPr>
            <a:xfrm>
              <a:off x="4766102" y="2132856"/>
              <a:ext cx="249777" cy="249777"/>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cxnSp>
          <p:nvCxnSpPr>
            <p:cNvPr id="70" name=""/>
            <p:cNvCxnSpPr>
              <a:stCxn id="47" idx="1"/>
              <a:endCxn id="47" idx="4"/>
            </p:cNvCxnSpPr>
            <p:nvPr/>
          </p:nvCxnSpPr>
          <p:spPr>
            <a:xfrm rot="16200000" flipH="1">
              <a:off x="4740237" y="2231879"/>
              <a:ext cx="213198" cy="88310"/>
            </a:xfrm>
            <a:prstGeom prst="line">
              <a:avLst/>
            </a:prstGeom>
            <a:noFill/>
            <a:ln w="25400" cap="flat" cmpd="sng" algn="ctr">
              <a:solidFill>
                <a:schemeClr val="dk1">
                  <a:alpha val="100000"/>
                </a:schemeClr>
              </a:solidFill>
              <a:prstDash val="solid"/>
            </a:ln>
          </p:spPr>
        </p:cxnSp>
        <p:cxnSp>
          <p:nvCxnSpPr>
            <p:cNvPr id="71" name=""/>
            <p:cNvCxnSpPr>
              <a:stCxn id="47" idx="1"/>
              <a:endCxn id="47" idx="6"/>
            </p:cNvCxnSpPr>
            <p:nvPr/>
          </p:nvCxnSpPr>
          <p:spPr>
            <a:xfrm>
              <a:off x="4802681" y="2169435"/>
              <a:ext cx="213198" cy="88309"/>
            </a:xfrm>
            <a:prstGeom prst="line">
              <a:avLst/>
            </a:prstGeom>
            <a:noFill/>
            <a:ln w="25400" cap="flat" cmpd="sng" algn="ctr">
              <a:solidFill>
                <a:srgbClr val="000000">
                  <a:alpha val="100000"/>
                </a:srgbClr>
              </a:solidFill>
              <a:prstDash val="solid"/>
            </a:ln>
          </p:spPr>
        </p:cxnSp>
      </p:grpSp>
      <p:grpSp>
        <p:nvGrpSpPr>
          <p:cNvPr id="91" name=""/>
          <p:cNvGrpSpPr/>
          <p:nvPr/>
        </p:nvGrpSpPr>
        <p:grpSpPr>
          <a:xfrm rot="0">
            <a:off x="1813774" y="3304111"/>
            <a:ext cx="249777" cy="249777"/>
            <a:chOff x="4478070" y="2276872"/>
            <a:chExt cx="249777" cy="249777"/>
          </a:xfrm>
        </p:grpSpPr>
        <p:sp>
          <p:nvSpPr>
            <p:cNvPr id="48" name=""/>
            <p:cNvSpPr/>
            <p:nvPr/>
          </p:nvSpPr>
          <p:spPr>
            <a:xfrm>
              <a:off x="4478070" y="2276872"/>
              <a:ext cx="249777" cy="249777"/>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cxnSp>
          <p:nvCxnSpPr>
            <p:cNvPr id="74" name=""/>
            <p:cNvCxnSpPr>
              <a:stCxn id="48" idx="2"/>
              <a:endCxn id="48" idx="7"/>
            </p:cNvCxnSpPr>
            <p:nvPr/>
          </p:nvCxnSpPr>
          <p:spPr>
            <a:xfrm flipV="1">
              <a:off x="4478071" y="2313451"/>
              <a:ext cx="213198" cy="88309"/>
            </a:xfrm>
            <a:prstGeom prst="line">
              <a:avLst/>
            </a:prstGeom>
            <a:ln w="25400">
              <a:solidFill>
                <a:schemeClr val="dk1"/>
              </a:solidFill>
            </a:ln>
          </p:spPr>
          <p:style>
            <a:lnRef idx="1">
              <a:schemeClr val="accent1"/>
            </a:lnRef>
            <a:fillRef idx="0">
              <a:schemeClr val="accent1"/>
            </a:fillRef>
            <a:effectRef idx="0">
              <a:schemeClr val="accent1"/>
            </a:effectRef>
            <a:fontRef idx="minor">
              <a:schemeClr val="tx1"/>
            </a:fontRef>
          </p:style>
        </p:cxnSp>
        <p:cxnSp>
          <p:nvCxnSpPr>
            <p:cNvPr id="75" name=""/>
            <p:cNvCxnSpPr>
              <a:stCxn id="48" idx="2"/>
              <a:endCxn id="48" idx="5"/>
            </p:cNvCxnSpPr>
            <p:nvPr/>
          </p:nvCxnSpPr>
          <p:spPr>
            <a:xfrm>
              <a:off x="4478070" y="2401760"/>
              <a:ext cx="213198" cy="88309"/>
            </a:xfrm>
            <a:prstGeom prst="line">
              <a:avLst/>
            </a:prstGeom>
            <a:ln w="25400">
              <a:solidFill>
                <a:schemeClr val="dk1"/>
              </a:solidFill>
            </a:ln>
          </p:spPr>
          <p:style>
            <a:lnRef idx="1">
              <a:schemeClr val="accent1"/>
            </a:lnRef>
            <a:fillRef idx="0">
              <a:schemeClr val="accent1"/>
            </a:fillRef>
            <a:effectRef idx="0">
              <a:schemeClr val="accent1"/>
            </a:effectRef>
            <a:fontRef idx="minor">
              <a:schemeClr val="tx1"/>
            </a:fontRef>
          </p:style>
        </p:cxnSp>
      </p:grpSp>
      <p:grpSp>
        <p:nvGrpSpPr>
          <p:cNvPr id="90" name=""/>
          <p:cNvGrpSpPr/>
          <p:nvPr/>
        </p:nvGrpSpPr>
        <p:grpSpPr>
          <a:xfrm rot="626255">
            <a:off x="1021686" y="2819182"/>
            <a:ext cx="249777" cy="249777"/>
            <a:chOff x="4046022" y="1988839"/>
            <a:chExt cx="249777" cy="249777"/>
          </a:xfrm>
        </p:grpSpPr>
        <p:sp>
          <p:nvSpPr>
            <p:cNvPr id="40" name=""/>
            <p:cNvSpPr/>
            <p:nvPr/>
          </p:nvSpPr>
          <p:spPr>
            <a:xfrm>
              <a:off x="4046022" y="1988839"/>
              <a:ext cx="249777" cy="249777"/>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cxnSp>
          <p:nvCxnSpPr>
            <p:cNvPr id="76" name=""/>
            <p:cNvCxnSpPr>
              <a:stCxn id="40" idx="4"/>
              <a:endCxn id="40" idx="7"/>
            </p:cNvCxnSpPr>
            <p:nvPr/>
          </p:nvCxnSpPr>
          <p:spPr>
            <a:xfrm rot="5400000" flipH="1" flipV="1">
              <a:off x="4108466" y="2087863"/>
              <a:ext cx="213198" cy="88310"/>
            </a:xfrm>
            <a:prstGeom prst="line">
              <a:avLst/>
            </a:prstGeom>
            <a:ln w="25400">
              <a:solidFill>
                <a:schemeClr val="dk1"/>
              </a:solidFill>
            </a:ln>
          </p:spPr>
          <p:style>
            <a:lnRef idx="1">
              <a:schemeClr val="accent1"/>
            </a:lnRef>
            <a:fillRef idx="0">
              <a:schemeClr val="accent1"/>
            </a:fillRef>
            <a:effectRef idx="0">
              <a:schemeClr val="accent1"/>
            </a:effectRef>
            <a:fontRef idx="minor">
              <a:schemeClr val="tx1"/>
            </a:fontRef>
          </p:style>
        </p:cxnSp>
        <p:cxnSp>
          <p:nvCxnSpPr>
            <p:cNvPr id="77" name=""/>
            <p:cNvCxnSpPr>
              <a:stCxn id="40" idx="3"/>
              <a:endCxn id="40" idx="0"/>
            </p:cNvCxnSpPr>
            <p:nvPr/>
          </p:nvCxnSpPr>
          <p:spPr>
            <a:xfrm rot="5400000" flipH="1" flipV="1">
              <a:off x="4020157" y="2051284"/>
              <a:ext cx="213198" cy="88309"/>
            </a:xfrm>
            <a:prstGeom prst="line">
              <a:avLst/>
            </a:prstGeom>
            <a:ln w="25400">
              <a:solidFill>
                <a:schemeClr val="dk1"/>
              </a:solidFill>
            </a:ln>
          </p:spPr>
          <p:style>
            <a:lnRef idx="1">
              <a:schemeClr val="accent1"/>
            </a:lnRef>
            <a:fillRef idx="0">
              <a:schemeClr val="accent1"/>
            </a:fillRef>
            <a:effectRef idx="0">
              <a:schemeClr val="accent1"/>
            </a:effectRef>
            <a:fontRef idx="minor">
              <a:schemeClr val="tx1"/>
            </a:fontRef>
          </p:style>
        </p:cxnSp>
      </p:grpSp>
      <p:grpSp>
        <p:nvGrpSpPr>
          <p:cNvPr id="89" name=""/>
          <p:cNvGrpSpPr/>
          <p:nvPr/>
        </p:nvGrpSpPr>
        <p:grpSpPr>
          <a:xfrm rot="2581488">
            <a:off x="1395097" y="1903460"/>
            <a:ext cx="249777" cy="249777"/>
            <a:chOff x="4262046" y="1412776"/>
            <a:chExt cx="249777" cy="249777"/>
          </a:xfrm>
        </p:grpSpPr>
        <p:sp>
          <p:nvSpPr>
            <p:cNvPr id="41" name=""/>
            <p:cNvSpPr/>
            <p:nvPr/>
          </p:nvSpPr>
          <p:spPr>
            <a:xfrm>
              <a:off x="4262046" y="1412776"/>
              <a:ext cx="249777" cy="249777"/>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cxnSp>
          <p:nvCxnSpPr>
            <p:cNvPr id="78" name=""/>
            <p:cNvCxnSpPr>
              <a:stCxn id="41" idx="1"/>
              <a:endCxn id="41" idx="5"/>
            </p:cNvCxnSpPr>
            <p:nvPr/>
          </p:nvCxnSpPr>
          <p:spPr>
            <a:xfrm>
              <a:off x="4298625" y="1449355"/>
              <a:ext cx="176620" cy="176619"/>
            </a:xfrm>
            <a:prstGeom prst="line">
              <a:avLst/>
            </a:prstGeom>
            <a:ln w="25400">
              <a:solidFill>
                <a:schemeClr val="dk1"/>
              </a:solidFill>
            </a:ln>
          </p:spPr>
          <p:style>
            <a:lnRef idx="1">
              <a:schemeClr val="accent1"/>
            </a:lnRef>
            <a:fillRef idx="0">
              <a:schemeClr val="accent1"/>
            </a:fillRef>
            <a:effectRef idx="0">
              <a:schemeClr val="accent1"/>
            </a:effectRef>
            <a:fontRef idx="minor">
              <a:schemeClr val="tx1"/>
            </a:fontRef>
          </p:style>
        </p:cxnSp>
      </p:grpSp>
      <p:grpSp>
        <p:nvGrpSpPr>
          <p:cNvPr id="93" name=""/>
          <p:cNvGrpSpPr/>
          <p:nvPr/>
        </p:nvGrpSpPr>
        <p:grpSpPr>
          <a:xfrm rot="20511968">
            <a:off x="2711624" y="3717032"/>
            <a:ext cx="249777" cy="249777"/>
            <a:chOff x="4982126" y="2492896"/>
            <a:chExt cx="249777" cy="249777"/>
          </a:xfrm>
        </p:grpSpPr>
        <p:sp>
          <p:nvSpPr>
            <p:cNvPr id="14" name=""/>
            <p:cNvSpPr/>
            <p:nvPr/>
          </p:nvSpPr>
          <p:spPr>
            <a:xfrm>
              <a:off x="4982126" y="2492896"/>
              <a:ext cx="249777" cy="249777"/>
            </a:xfrm>
            <a:prstGeom prst="ellipse">
              <a:avLst/>
            </a:prstGeom>
            <a:solidFill>
              <a:srgbClr val="ff00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cxnSp>
          <p:nvCxnSpPr>
            <p:cNvPr id="83" name=""/>
            <p:cNvCxnSpPr>
              <a:stCxn id="14" idx="0"/>
              <a:endCxn id="14" idx="4"/>
            </p:cNvCxnSpPr>
            <p:nvPr/>
          </p:nvCxnSpPr>
          <p:spPr>
            <a:xfrm rot="16200000" flipH="1">
              <a:off x="4982126" y="2617785"/>
              <a:ext cx="249777" cy="0"/>
            </a:xfrm>
            <a:prstGeom prst="line">
              <a:avLst/>
            </a:prstGeom>
            <a:ln w="25400">
              <a:solidFill>
                <a:schemeClr val="dk1"/>
              </a:solidFill>
            </a:ln>
          </p:spPr>
          <p:style>
            <a:lnRef idx="1">
              <a:schemeClr val="accent1"/>
            </a:lnRef>
            <a:fillRef idx="0">
              <a:schemeClr val="accent1"/>
            </a:fillRef>
            <a:effectRef idx="0">
              <a:schemeClr val="accent1"/>
            </a:effectRef>
            <a:fontRef idx="minor">
              <a:schemeClr val="tx1"/>
            </a:fontRef>
          </p:style>
        </p:cxnSp>
      </p:grpSp>
      <p:cxnSp>
        <p:nvCxnSpPr>
          <p:cNvPr id="84" name=""/>
          <p:cNvCxnSpPr>
            <a:stCxn id="13" idx="6"/>
            <a:endCxn id="13" idx="4"/>
          </p:cNvCxnSpPr>
          <p:nvPr/>
        </p:nvCxnSpPr>
        <p:spPr>
          <a:xfrm rot="10800000" flipV="1">
            <a:off x="2730751" y="4922041"/>
            <a:ext cx="124889" cy="124888"/>
          </a:xfrm>
          <a:prstGeom prst="line">
            <a:avLst/>
          </a:prstGeom>
          <a:ln w="25400">
            <a:solidFill>
              <a:schemeClr val="dk1"/>
            </a:solidFill>
          </a:ln>
        </p:spPr>
        <p:style>
          <a:lnRef idx="1">
            <a:schemeClr val="accent1"/>
          </a:lnRef>
          <a:fillRef idx="0">
            <a:schemeClr val="accent1"/>
          </a:fillRef>
          <a:effectRef idx="0">
            <a:schemeClr val="accent1"/>
          </a:effectRef>
          <a:fontRef idx="minor">
            <a:schemeClr val="tx1"/>
          </a:fontRef>
        </p:style>
      </p:cxnSp>
      <p:cxnSp>
        <p:nvCxnSpPr>
          <p:cNvPr id="85" name=""/>
          <p:cNvCxnSpPr>
            <a:stCxn id="13" idx="2"/>
            <a:endCxn id="13" idx="6"/>
          </p:cNvCxnSpPr>
          <p:nvPr/>
        </p:nvCxnSpPr>
        <p:spPr>
          <a:xfrm>
            <a:off x="2605862" y="4922041"/>
            <a:ext cx="249777" cy="0"/>
          </a:xfrm>
          <a:prstGeom prst="line">
            <a:avLst/>
          </a:prstGeom>
          <a:ln w="25400">
            <a:solidFill>
              <a:schemeClr val="dk1"/>
            </a:solidFill>
          </a:ln>
        </p:spPr>
        <p:style>
          <a:lnRef idx="1">
            <a:schemeClr val="accent1"/>
          </a:lnRef>
          <a:fillRef idx="0">
            <a:schemeClr val="accent1"/>
          </a:fillRef>
          <a:effectRef idx="0">
            <a:schemeClr val="accent1"/>
          </a:effectRef>
          <a:fontRef idx="minor">
            <a:schemeClr val="tx1"/>
          </a:fontRef>
        </p:style>
      </p:cxnSp>
      <p:grpSp>
        <p:nvGrpSpPr>
          <p:cNvPr id="96" name=""/>
          <p:cNvGrpSpPr/>
          <p:nvPr/>
        </p:nvGrpSpPr>
        <p:grpSpPr>
          <a:xfrm rot="0">
            <a:off x="2605862" y="5661248"/>
            <a:ext cx="249777" cy="249777"/>
            <a:chOff x="4982126" y="3645024"/>
            <a:chExt cx="249777" cy="249777"/>
          </a:xfrm>
        </p:grpSpPr>
        <p:sp>
          <p:nvSpPr>
            <p:cNvPr id="16" name=""/>
            <p:cNvSpPr/>
            <p:nvPr/>
          </p:nvSpPr>
          <p:spPr>
            <a:xfrm>
              <a:off x="4982126" y="3645024"/>
              <a:ext cx="249777" cy="249777"/>
            </a:xfrm>
            <a:prstGeom prst="ellipse">
              <a:avLst/>
            </a:prstGeom>
            <a:solidFill>
              <a:srgbClr val="ffff00">
                <a:alpha val="100000"/>
              </a:srgbClr>
            </a:solidFill>
            <a:ln w="25400" cap="flat" cmpd="sng" algn="ctr">
              <a:noFill/>
              <a:prstDash val="solid"/>
            </a:ln>
          </p:spPr>
          <p:txBody>
            <a:bodyPr anchor="ctr"/>
            <a:p>
              <a:pPr marL="0" indent="0" algn="ctr" defTabSz="914400" rtl="0" eaLnBrk="1" latinLnBrk="1" hangingPunct="1">
                <a:lnSpc>
                  <a:spcPct val="100000"/>
                </a:lnSpc>
                <a:spcBef>
                  <a:spcPct val="0"/>
                </a:spcBef>
                <a:spcAft>
                  <a:spcPts val="0"/>
                </a:spcAft>
                <a:buNone/>
                <a:defRPr/>
              </a:pPr>
              <a:endParaRPr xmlns:mc="http://schemas.openxmlformats.org/markup-compatibility/2006" xmlns:hp="http://schemas.haansoft.com/office/presentation/8.0" kumimoji="0" lang="ko-KR" altLang="en-US" sz="1800" b="0" i="0" u="none" strike="noStrike" kern="1200" cap="none" spc="0" normalizeH="0" baseline="0" mc:Ignorable="hp" hp:hslEmbossed="0">
                <a:solidFill>
                  <a:srgbClr val="ffffff"/>
                </a:solidFill>
                <a:latin typeface="맑은 고딕"/>
                <a:ea typeface="맑은 고딕"/>
                <a:cs typeface="맑은 고딕"/>
              </a:endParaRPr>
            </a:p>
          </p:txBody>
        </p:sp>
        <p:cxnSp>
          <p:nvCxnSpPr>
            <p:cNvPr id="86" name=""/>
            <p:cNvCxnSpPr>
              <a:stCxn id="16" idx="2"/>
              <a:endCxn id="16" idx="6"/>
            </p:cNvCxnSpPr>
            <p:nvPr/>
          </p:nvCxnSpPr>
          <p:spPr>
            <a:xfrm>
              <a:off x="4982126" y="3769912"/>
              <a:ext cx="249777" cy="0"/>
            </a:xfrm>
            <a:prstGeom prst="line">
              <a:avLst/>
            </a:prstGeom>
            <a:ln w="25400">
              <a:solidFill>
                <a:schemeClr val="dk1"/>
              </a:solidFill>
            </a:ln>
          </p:spPr>
          <p:style>
            <a:lnRef idx="1">
              <a:schemeClr val="accent1"/>
            </a:lnRef>
            <a:fillRef idx="0">
              <a:schemeClr val="accent1"/>
            </a:fillRef>
            <a:effectRef idx="0">
              <a:schemeClr val="accent1"/>
            </a:effectRef>
            <a:fontRef idx="minor">
              <a:schemeClr val="tx1"/>
            </a:fontRef>
          </p:style>
        </p:cxnSp>
        <p:cxnSp>
          <p:nvCxnSpPr>
            <p:cNvPr id="87" name=""/>
            <p:cNvCxnSpPr>
              <a:stCxn id="16" idx="4"/>
              <a:endCxn id="16" idx="6"/>
            </p:cNvCxnSpPr>
            <p:nvPr/>
          </p:nvCxnSpPr>
          <p:spPr>
            <a:xfrm rot="5400000" flipH="1" flipV="1">
              <a:off x="5107015" y="3769913"/>
              <a:ext cx="124889" cy="124888"/>
            </a:xfrm>
            <a:prstGeom prst="line">
              <a:avLst/>
            </a:prstGeom>
            <a:ln w="25400">
              <a:solidFill>
                <a:schemeClr val="dk1"/>
              </a:solidFill>
            </a:ln>
          </p:spPr>
          <p:style>
            <a:lnRef idx="1">
              <a:schemeClr val="accent1"/>
            </a:lnRef>
            <a:fillRef idx="0">
              <a:schemeClr val="accent1"/>
            </a:fillRef>
            <a:effectRef idx="0">
              <a:schemeClr val="accent1"/>
            </a:effectRef>
            <a:fontRef idx="minor">
              <a:schemeClr val="tx1"/>
            </a:fontRef>
          </p:style>
        </p:cxnSp>
      </p:grpSp>
      <p:cxnSp>
        <p:nvCxnSpPr>
          <p:cNvPr id="88" name=""/>
          <p:cNvCxnSpPr>
            <a:stCxn id="17" idx="2"/>
            <a:endCxn id="17" idx="6"/>
          </p:cNvCxnSpPr>
          <p:nvPr/>
        </p:nvCxnSpPr>
        <p:spPr>
          <a:xfrm>
            <a:off x="3791744" y="4960295"/>
            <a:ext cx="249777" cy="0"/>
          </a:xfrm>
          <a:prstGeom prst="line">
            <a:avLst/>
          </a:prstGeom>
          <a:ln w="25400">
            <a:solidFill>
              <a:schemeClr val="dk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455</ep:Words>
  <ep:PresentationFormat>와이드스크린</ep:PresentationFormat>
  <ep:Paragraphs>27</ep:Paragraphs>
  <ep:Slides>4</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4</vt:i4>
      </vt:variant>
    </vt:vector>
  </ep:HeadingPairs>
  <ep:TitlesOfParts>
    <vt:vector size="5" baseType="lpstr">
      <vt:lpstr>Office 테마</vt:lpstr>
      <vt:lpstr>슬라이드 1</vt:lpstr>
      <vt:lpstr>슬라이드 2</vt:lpstr>
      <vt:lpstr>슬라이드 3</vt:lpstr>
      <vt:lpstr>슬라이드 4</vt:lpstr>
    </vt:vector>
  </ep:TitlesOfParts>
  <ep:HyperlinkBase>http://www.yamestyle.com</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2019-03-11T07:43:12.000</dcterms:created>
  <dc:creator>yamestyle.com</dc:creator>
  <dc:description>본 문서는 공개 배포용으로 작성된 양식으로 저작권 없이 마음껏 사용하실 수 있습니다.</dc:description>
  <cp:keywords>야메군</cp:keywords>
  <cp:lastModifiedBy>User</cp:lastModifiedBy>
  <dcterms:modified xsi:type="dcterms:W3CDTF">2025-07-04T06:55:32.823</dcterms:modified>
  <cp:revision>118</cp:revision>
  <dc:title>화면설계서 양식_v1.0</dc:title>
  <cp:version/>
</cp:coreProperties>
</file>