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5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1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941" y="7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5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7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8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2025-04-15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600" ker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mon몬소리 Black"/>
                  <a:ea typeface="Tmon몬소리 Black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6" y="415387"/>
              <a:ext cx="307421" cy="341120"/>
              <a:chOff x="543379" y="6026135"/>
              <a:chExt cx="369279" cy="40975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052536" y="3037913"/>
            <a:ext cx="6108700" cy="9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1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고객 군집화 모델링 </a:t>
            </a:r>
            <a:r>
              <a:rPr kumimoji="0" lang="en-US" altLang="ko-KR" sz="4000" b="0" i="1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-</a:t>
            </a:r>
            <a:r>
              <a:rPr kumimoji="0" lang="ko-KR" altLang="en-US" sz="4000" b="0" i="1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</a:t>
            </a:r>
            <a:r>
              <a:rPr kumimoji="0" lang="en-US" altLang="ko-KR" sz="4000" b="0" i="1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31</a:t>
            </a:r>
            <a:r>
              <a:rPr kumimoji="0" lang="ko-KR" altLang="en-US" sz="4000" b="0" i="1" u="none" strike="noStrike" kern="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조</a:t>
            </a:r>
          </a:p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9D899-56D8-4B6E-9887-19E74D9C68F0}"/>
              </a:ext>
            </a:extLst>
          </p:cNvPr>
          <p:cNvSpPr txBox="1"/>
          <p:nvPr/>
        </p:nvSpPr>
        <p:spPr>
          <a:xfrm>
            <a:off x="9643460" y="4574395"/>
            <a:ext cx="2000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d076200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김가영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d076183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박지우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d076180 </a:t>
            </a:r>
            <a:r>
              <a:rPr lang="ko-KR" altLang="en-US" sz="1400" kern="0" dirty="0" err="1">
                <a:solidFill>
                  <a:schemeClr val="accent3"/>
                </a:solidFill>
                <a:latin typeface="맑은 고딕"/>
                <a:ea typeface="맑은 고딕"/>
              </a:rPr>
              <a:t>하정명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076198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구자윤</a:t>
            </a:r>
            <a:endParaRPr kumimoji="0" lang="en-US" altLang="ko-KR" sz="1400" b="0" i="0" u="none" strike="noStrike" kern="0" cap="none" spc="0" normalizeH="0" baseline="0" dirty="0">
              <a:solidFill>
                <a:schemeClr val="accent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d076194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이석영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</a:t>
            </a:r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5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박준형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d076187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임채완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d076196</a:t>
            </a:r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최동혁</a:t>
            </a:r>
            <a:endParaRPr kumimoji="0" lang="ko-KR" altLang="en-US" sz="1400" b="0" i="0" u="none" strike="noStrike" kern="0" cap="none" spc="0" normalizeH="0" baseline="0" dirty="0">
              <a:solidFill>
                <a:schemeClr val="accent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63245" y="3429000"/>
            <a:ext cx="4026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WTP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수치 평균이 가장 높음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하지만 낮은 값이 많이 존재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월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납입료가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가장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소득 대비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납입료도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가장 높음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고급차와 스포츠카 비율이 대부분인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인센티브의 비율이 높은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 지불금액이 아주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대리점 판매 비중이 가장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인터넷 비중이 상대적으로 높고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콜센터 비중이 상대적으로 낮음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높은 집단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3102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차에 대한 관심이 아주 큰 집단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취미에 돈을 많이 투자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2851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장기투자형 상품 제안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소득 대비 높은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납입료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),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취미 생활 혜택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 algn="ctr">
              <a:defRPr/>
            </a:pP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원클릭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간단 가입 어필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6</a:t>
            </a:r>
          </a:p>
        </p:txBody>
      </p:sp>
    </p:spTree>
    <p:extLst>
      <p:ext uri="{BB962C8B-B14F-4D97-AF65-F5344CB8AC3E}">
        <p14:creationId xmlns:p14="http://schemas.microsoft.com/office/powerpoint/2010/main" val="3623013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28739"/>
              </p:ext>
            </p:extLst>
          </p:nvPr>
        </p:nvGraphicFramePr>
        <p:xfrm>
          <a:off x="663786" y="880819"/>
          <a:ext cx="11074124" cy="5730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3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나이대가 비교적 정규분포와 비슷함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WTP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평균이 다른 군집보다 조금 높음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상품 가입자만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집단이지만 설계사 개입도 적절히 있는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총지불금액이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상품을 효율적으로 이용하는 집단일 가능성이 높음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할인비중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소득평범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차별화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효율성 마케팅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주 계약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에 특약 추가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연금형 업그레이드 패키지 추가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계약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장년층 이상의 군집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2·30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대가 존재하지 않음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 평균은 평범하나 모두가 소득이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다른 클러스터 대비 갱신인센티브가 없는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포인트와 독려가 할인비율과 비슷하거나 별 차이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안남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전원 고용자인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약간 높은 집단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상대적으로 도심과 시골의 비중이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  안정성을 중요시하는 중년 집단</a:t>
                      </a:r>
                    </a:p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은퇴시기와 보험 만기가 겹치도록 설계 프로그램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 료 반환 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연계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가족 중심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생활밀착형 보장보험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자동차 보험과 연계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3-50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대가 주로 분포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가장 소득이 낮은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대부분이 돈을 안 벌고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미혼의 비율이 기혼을 넘은 유일한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인센티브가 없는 비율이 낮은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대리점 판매 비중이 가장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대부분이 도시 근교인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저소득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미취업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1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인가구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부담 없이 가입할 수 있는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적극적 할인 마케팅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미니 건강보험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월 금액이 낮음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취업시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연계혜택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보장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보험료 전환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0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2·30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대의 비교적 어린 연령의 군집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가장 소득이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모두가 고소득자임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 독려 인센티브의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다른 클러스터 대비 갱신인센티브가 없는 비율이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낮은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전원 고용자인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지역이 고루 분포한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고소득자이나 불안감에 의해 가입하여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본인이 가입한 상품에 대해 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잘 모르는 집단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 관련 교육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상품 소개하며 다른 상품도 유도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불안감을 통한 보험 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3077540785"/>
              </p:ext>
            </p:extLst>
          </p:nvPr>
        </p:nvGraphicFramePr>
        <p:xfrm>
          <a:off x="655160" y="1584007"/>
          <a:ext cx="10864427" cy="39959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9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인센티브와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설계사독려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인센티브의 비율이 균등히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다양한 요인을 받은 중도적 성향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대형 크기의 집에 거주하는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단일 상품 고객이 상대적으로 많은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자사영업 비중이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큰 집에 거주하는 단일 상품의 고객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fontAlgn="ctr"/>
                      <a:r>
                        <a:rPr lang="en-US" altLang="ko-KR" sz="1000" dirty="0">
                          <a:effectLst/>
                        </a:rPr>
                        <a:t> -&gt; </a:t>
                      </a:r>
                      <a:r>
                        <a:rPr lang="ko-KR" altLang="en-US" sz="1000" dirty="0">
                          <a:effectLst/>
                        </a:rPr>
                        <a:t>보수적인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보장 리모델링 혜택 제공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주택 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학력자만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다른 클러스터 대비 갱신인센티브가 없는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인센티브와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설계사독려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인센티브의 비율이 균등히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다양한 요인을 받은 중도적 성향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자사영업 비중이 상대적으로 높은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상대적으로 약간 낮은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고학력 연구원 집단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쪽으로 상품 소개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변액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유니버셜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투자형 상품 설명 시 복리 효과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운용포폴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수치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WTP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수치 평균이 가장 높음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하지만 낮은 값이 많이 존재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월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납입료가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가장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소득 대비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납입료도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가장 높음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고급차와 스포츠카 비율이 대부분인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아주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대리점 판매 비중이 가장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인터넷 비중이 상대적으로 높고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콜센터 비중이 상대적으로 낮음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차에 대한 관심이 아주 큰 집단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취미에 돈을 많이 투자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장기투자형 상품 제안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 대비 높은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납입료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취미 생활 혜택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원클릭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간단 가입 어필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2314" y="3466176"/>
            <a:ext cx="73276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나이대가 비교적 정규분포와 비슷함</a:t>
            </a:r>
            <a:endParaRPr lang="en-US" altLang="ko-KR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en-US" altLang="ko-KR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WTP</a:t>
            </a: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 평균이 다른 군집보다 조금 높음</a:t>
            </a:r>
            <a:endParaRPr lang="en-US" altLang="ko-KR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 상품 가입자만 있음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인센티브의 비율이 높고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설계사 개입도 적절히 있는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총지불금액이 높은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높은 집단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00139" y="3466176"/>
            <a:ext cx="303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바른고딕"/>
              </a:rPr>
              <a:t>고급 상품을 잘 활용하는 집단</a:t>
            </a:r>
            <a:endParaRPr lang="ko-KR" altLang="en-US" sz="1600" b="1" dirty="0">
              <a:effectLst/>
              <a:latin typeface="나눔바른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679389" y="3428999"/>
            <a:ext cx="3964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고급화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차별화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연계되는 추가 특약 상품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연금형</a:t>
            </a:r>
            <a:r>
              <a:rPr lang="en-US" altLang="ko-KR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종신형 업그레이드 패키지 제안</a:t>
            </a:r>
            <a:b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특약 추가</a:t>
            </a:r>
            <a:endParaRPr lang="ko-KR" altLang="en-US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>
                <a:latin typeface="Tmon몬소리 Black"/>
                <a:ea typeface="Tmon몬소리 Black"/>
              </a:rPr>
              <a:t>▶</a:t>
            </a:r>
            <a:r>
              <a:rPr lang="en-US" altLang="ko-KR">
                <a:latin typeface="Tmon몬소리 Black"/>
                <a:ea typeface="Tmon몬소리 Black"/>
              </a:rPr>
              <a:t>   Cluster 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862" y="3570190"/>
            <a:ext cx="5092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장년층 이상의 군집 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2·30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대가 존재하지 않음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</a:t>
            </a:r>
            <a:r>
              <a:rPr lang="ko-KR" altLang="en-US" sz="1400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학력자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없음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소득 평균은 평범하나 모두가 소득이 있음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다른 클러스터 대비 갱신인센티브가 없는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포인트와 독려가 할인비율과 비슷하거나 별 차이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안남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전원 고용자인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약간 높은 집단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상대적으로 도심과 시골의 비중이 높음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421164" y="3428998"/>
            <a:ext cx="337144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effectLst/>
                <a:latin typeface="나눔바른고딕"/>
              </a:rPr>
              <a:t> 안정성을 중요시하는 중년 집단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996353" y="3437163"/>
            <a:ext cx="3840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은퇴시기와 보험 만기가 겹치도록 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설계 프로그램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보험 료 반환 등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연계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가족 중심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생활밀착형 보장보험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자동차 보험과 연계 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ko-KR" altLang="en-US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>
                <a:latin typeface="Tmon몬소리 Black"/>
                <a:ea typeface="Tmon몬소리 Black"/>
              </a:rPr>
              <a:t>▶</a:t>
            </a:r>
            <a:r>
              <a:rPr lang="en-US" altLang="ko-KR">
                <a:latin typeface="Tmon몬소리 Black"/>
                <a:ea typeface="Tmon몬소리 Black"/>
              </a:rPr>
              <a:t>   Cluster 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0797" y="3366700"/>
            <a:ext cx="46578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3-50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대가 주로 분포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</a:t>
            </a:r>
            <a:r>
              <a:rPr lang="ko-KR" altLang="en-US" sz="1400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학력자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없음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가장 소득이 낮은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대부분이 돈을 안 벌고 있음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미혼의 비율이 기혼을 넘은 유일한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인센티브의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인센티브가 없는 비율이 낮은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 지불금액이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대리점 판매 비중이 가장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대부분이 도시 근교인 집단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저소득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미취업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1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인가구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694903" y="3428999"/>
            <a:ext cx="3989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부담 없이 가입할 수 있는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적극적 할인 마케팅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미니 건강보험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월 금액이 낮음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</a:p>
          <a:p>
            <a:pPr algn="ctr">
              <a:defRPr/>
            </a:pP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취업시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연계혜택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보장 범위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보험료 전환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ko-KR" altLang="en-US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2</a:t>
            </a:r>
          </a:p>
        </p:txBody>
      </p:sp>
    </p:spTree>
    <p:extLst>
      <p:ext uri="{BB962C8B-B14F-4D97-AF65-F5344CB8AC3E}">
        <p14:creationId xmlns:p14="http://schemas.microsoft.com/office/powerpoint/2010/main" val="27131461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862" y="3604748"/>
            <a:ext cx="5670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2·30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대의 비교적 어린 연령의 군집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</a:t>
            </a:r>
            <a:r>
              <a:rPr lang="ko-KR" altLang="en-US" sz="1400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학력자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없음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가장 소득이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모두가 고소득자임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설계사 독려 인센티브의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다른 클러스터 대비 갱신인센티브가 없는 비율이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 지불금액이 낮은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전원 고용자인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지역이 고루 분포한 집단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600" b="1" dirty="0">
                <a:effectLst/>
                <a:latin typeface="나눔바른고딕"/>
              </a:rPr>
              <a:t>고소득자이나 불안감에 의해 가입하여</a:t>
            </a:r>
            <a:endParaRPr lang="en-US" altLang="ko-KR" sz="1600" b="1" dirty="0">
              <a:effectLst/>
              <a:latin typeface="나눔바른고딕"/>
            </a:endParaRPr>
          </a:p>
          <a:p>
            <a:pPr algn="ctr" fontAlgn="ctr"/>
            <a:r>
              <a:rPr lang="ko-KR" altLang="en-US" sz="1600" b="1" dirty="0">
                <a:effectLst/>
                <a:latin typeface="나눔바른고딕"/>
              </a:rPr>
              <a:t>본인이 가입한 상품에 대해 </a:t>
            </a:r>
            <a:endParaRPr lang="en-US" altLang="ko-KR" sz="1600" b="1" dirty="0">
              <a:effectLst/>
              <a:latin typeface="나눔바른고딕"/>
            </a:endParaRPr>
          </a:p>
          <a:p>
            <a:pPr algn="ctr" fontAlgn="ctr"/>
            <a:r>
              <a:rPr lang="ko-KR" altLang="en-US" sz="1600" b="1" dirty="0">
                <a:effectLst/>
                <a:latin typeface="나눔바른고딕"/>
              </a:rPr>
              <a:t>잘 모르는 집단</a:t>
            </a:r>
            <a:r>
              <a:rPr lang="en-US" altLang="ko-KR" sz="1600" b="1" dirty="0">
                <a:effectLst/>
                <a:latin typeface="나눔바른고딕"/>
              </a:rPr>
              <a:t>.</a:t>
            </a:r>
            <a:endParaRPr lang="en-US" altLang="ko-KR" sz="1600" b="1" dirty="0">
              <a:solidFill>
                <a:schemeClr val="dk1"/>
              </a:solidFill>
              <a:latin typeface="나눔바른고딕"/>
              <a:ea typeface="나눔바른고딕OTF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3221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보험 관련 교육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소개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상품 소개하며 다른 상품도 유도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불안감을 통한 보험 가입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3</a:t>
            </a:r>
          </a:p>
        </p:txBody>
      </p:sp>
    </p:spTree>
    <p:extLst>
      <p:ext uri="{BB962C8B-B14F-4D97-AF65-F5344CB8AC3E}">
        <p14:creationId xmlns:p14="http://schemas.microsoft.com/office/powerpoint/2010/main" val="30049137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863" y="3497492"/>
            <a:ext cx="41626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인센티브와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설계사독려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인센티브의 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비율이 균등히 높은 집단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다양한 요인을 받은 중도적 성향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대형 크기의 집에 거주하는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단일 상품 고객이 상대적으로 많은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자사영업 비중이 높은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높은 집단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638507" y="3442020"/>
            <a:ext cx="3935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800" b="1" dirty="0">
                <a:effectLst/>
                <a:latin typeface="나눔바른고딕"/>
              </a:rPr>
              <a:t>큰 집에 거주하는 단일 상품의 고객</a:t>
            </a:r>
            <a:endParaRPr lang="en-US" altLang="ko-KR" sz="1800" b="1" dirty="0">
              <a:effectLst/>
              <a:latin typeface="나눔바른고딕"/>
            </a:endParaRPr>
          </a:p>
          <a:p>
            <a:pPr fontAlgn="ctr"/>
            <a:r>
              <a:rPr lang="en-US" altLang="ko-KR" sz="1800" b="1" dirty="0">
                <a:effectLst/>
                <a:latin typeface="나눔바른고딕"/>
              </a:rPr>
              <a:t> -&gt; </a:t>
            </a:r>
            <a:r>
              <a:rPr lang="ko-KR" altLang="en-US" sz="1800" b="1" dirty="0">
                <a:effectLst/>
                <a:latin typeface="나눔바른고딕"/>
              </a:rPr>
              <a:t>보수적인 집단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2851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보장 리모델링 혜택 제공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주택 보험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4</a:t>
            </a:r>
          </a:p>
        </p:txBody>
      </p:sp>
    </p:spTree>
    <p:extLst>
      <p:ext uri="{BB962C8B-B14F-4D97-AF65-F5344CB8AC3E}">
        <p14:creationId xmlns:p14="http://schemas.microsoft.com/office/powerpoint/2010/main" val="39044533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4563" y="3383486"/>
            <a:ext cx="53355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학력자만 있음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다른 클러스터 대비 갱신인센티브가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없는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인센티브와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설계사독려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인센티브의 비율이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균등히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다양한 요인을 받은 중도적 성향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자사영업 비중이 상대적으로 높은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상대적으로 약간 낮은 집단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effectLst/>
                <a:latin typeface="나눔바른고딕"/>
              </a:rPr>
              <a:t>고학력 연구원 집단</a:t>
            </a:r>
            <a:endParaRPr lang="en-US" altLang="ko-KR" sz="1600" b="1" dirty="0">
              <a:solidFill>
                <a:schemeClr val="dk1"/>
              </a:solidFill>
              <a:latin typeface="나눔바른고딕"/>
              <a:ea typeface="나눔바른고딕OTF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2" y="3429000"/>
            <a:ext cx="3153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중급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 쪽으로 상품 소개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변액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유니버셜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보험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투자형 상품 설명 시 복리 효과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운용포폴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수치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5</a:t>
            </a:r>
          </a:p>
        </p:txBody>
      </p:sp>
    </p:spTree>
    <p:extLst>
      <p:ext uri="{BB962C8B-B14F-4D97-AF65-F5344CB8AC3E}">
        <p14:creationId xmlns:p14="http://schemas.microsoft.com/office/powerpoint/2010/main" val="3037349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1359</Words>
  <Application>Microsoft Office PowerPoint</Application>
  <PresentationFormat>와이드스크린</PresentationFormat>
  <Paragraphs>280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Tmon몬소리 Black</vt:lpstr>
      <vt:lpstr>나눔바른고딕</vt:lpstr>
      <vt:lpstr>나눔바른고딕OTF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최동혁</cp:lastModifiedBy>
  <cp:revision>45</cp:revision>
  <dcterms:created xsi:type="dcterms:W3CDTF">2025-02-03T01:21:01Z</dcterms:created>
  <dcterms:modified xsi:type="dcterms:W3CDTF">2025-04-15T02:42:18Z</dcterms:modified>
  <cp:version/>
</cp:coreProperties>
</file>