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5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144" autoAdjust="0"/>
    <p:restoredTop sz="94311" autoAdjust="0"/>
  </p:normalViewPr>
  <p:slideViewPr>
    <p:cSldViewPr snapToGrid="0">
      <p:cViewPr varScale="1">
        <p:scale>
          <a:sx n="100" d="100"/>
          <a:sy n="100" d="100"/>
        </p:scale>
        <p:origin x="180" y="-492"/>
      </p:cViewPr>
      <p:guideLst>
        <p:guide orient="horz" pos="21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4DD5EE2-0F71-437D-9438-13CCE6E2D3A4}" type="datetime1">
              <a:rPr lang="ko-KR" altLang="en-US">
                <a:latin typeface="맑은 고딕"/>
                <a:ea typeface="맑은 고딕"/>
              </a:rPr>
              <a:pPr lvl="0">
                <a:defRPr/>
              </a:pPr>
              <a:t>2025-07-07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35F53A9-D8CC-4D53-A6BF-2C0C2798EC5D}" type="slidenum">
              <a:rPr lang="ko-KR" altLang="en-US">
                <a:latin typeface="맑은 고딕"/>
                <a:ea typeface="맑은 고딕"/>
              </a:rPr>
              <a:pPr lvl="0">
                <a:defRPr/>
              </a:p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Tx/>
              <a:buChar char="-"/>
              <a:defRPr/>
            </a:pPr>
            <a:r>
              <a:rPr lang="ko-KR" altLang="en-US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sym typeface="맑은 고딕"/>
              </a:rPr>
              <a:t/>
            </a:r>
            <a:endParaRPr lang="ko-KR" altLang="en-US" sz="1200" b="0" i="0" u="none" strike="noStrike" cap="none">
              <a:solidFill>
                <a:schemeClr val="dk1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55" name="Google Shape;55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Tx/>
              <a:buChar char="-"/>
              <a:defRPr/>
            </a:pPr>
            <a:r>
              <a:rPr lang="ko-KR" altLang="en-US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sym typeface="맑은 고딕"/>
              </a:rPr>
              <a:t/>
            </a:r>
            <a:endParaRPr lang="ko-KR" altLang="en-US" sz="1200" b="0" i="0" u="none" strike="noStrike" cap="none">
              <a:solidFill>
                <a:schemeClr val="dk1"/>
              </a:solidFill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55" name="Google Shape;55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>
              <a:solidFill>
                <a:srgbClr val="7F7F7F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34" charset="-127"/>
            </a:endParaRPr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1"/>
          <p:cNvSpPr txBox="1"/>
          <p:nvPr/>
        </p:nvSpPr>
        <p:spPr>
          <a:xfrm>
            <a:off x="177762" y="227159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ExtraBold"/>
                <a:ea typeface="나눔스퀘어 ExtraBold"/>
                <a:cs typeface="Arial"/>
                <a:sym typeface="Arial"/>
              </a:rPr>
              <a:t>개인별 과제 정의서</a:t>
            </a:r>
            <a:endParaRPr lang="ko-KR" altLang="en-US" sz="3200" spc="-100">
              <a:solidFill>
                <a:srgbClr val="000000"/>
              </a:solidFill>
              <a:latin typeface="나눔스퀘어 ExtraBold"/>
              <a:ea typeface="나눔스퀘어 ExtraBold"/>
              <a:cs typeface="Arial"/>
              <a:sym typeface="Arial"/>
            </a:endParaRPr>
          </a:p>
        </p:txBody>
      </p:sp>
      <p:graphicFrame>
        <p:nvGraphicFramePr>
          <p:cNvPr id="9" name="Google Shape;516;g1b5d807d25a_29_172"/>
          <p:cNvGraphicFramePr/>
          <p:nvPr/>
        </p:nvGraphicFramePr>
        <p:xfrm>
          <a:off x="177761" y="1148576"/>
          <a:ext cx="11832100" cy="490361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22827"/>
                <a:gridCol w="3293223"/>
                <a:gridCol w="2703667"/>
                <a:gridCol w="3212383"/>
              </a:tblGrid>
              <a:tr h="423884">
                <a:tc>
                  <a:txBody>
                    <a:bodyPr vert="horz" lIns="91450" tIns="41568" rIns="91450" bIns="41568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반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/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조</a:t>
                      </a:r>
                      <a:endParaRPr sz="1500" b="1">
                        <a:solidFill>
                          <a:schemeClr val="tx1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50" tIns="41568" rIns="91450" bIns="41568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[DX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] 11 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반 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26 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/>
                        </a:rPr>
                        <a:t>조</a:t>
                      </a:r>
                      <a:endParaRPr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50" tIns="41568" rIns="91450" bIns="41568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선정 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BM</a:t>
                      </a:r>
                      <a:endParaRPr sz="1500" b="1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50" tIns="41568" rIns="91450" bIns="41568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600"/>
                        <a:t>안전 서비스 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산업안전 등</a:t>
                      </a:r>
                      <a:r>
                        <a:rPr lang="en-US" altLang="ko-KR" sz="1600"/>
                        <a:t>)</a:t>
                      </a:r>
                      <a:endParaRPr sz="1500">
                        <a:solidFill>
                          <a:schemeClr val="tx1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404126">
                <a:tc>
                  <a:txBody>
                    <a:bodyPr vert="horz" lIns="91450" tIns="41568" rIns="91450" bIns="41568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조원 성명</a:t>
                      </a:r>
                      <a:endParaRPr sz="1500" b="1" u="none" strike="noStrike" cap="none">
                        <a:solidFill>
                          <a:schemeClr val="tx1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91450" tIns="45725" rIns="91450" bIns="45725" anchor="ctr" anchorCtr="0"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400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구자윤</a:t>
                      </a:r>
                      <a:endParaRPr sz="1400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04126">
                <a:tc>
                  <a:txBody>
                    <a:bodyPr vert="horz" lIns="91450" tIns="41568" rIns="91450" bIns="41568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과제명</a:t>
                      </a:r>
                      <a:endParaRPr sz="1500" b="1">
                        <a:solidFill>
                          <a:schemeClr val="tx1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91450" tIns="45725" rIns="91450" bIns="45725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/>
                        <a:t>"PressGuard AI": AI </a:t>
                      </a:r>
                      <a:r>
                        <a:rPr lang="ko-KR" altLang="en-US" sz="1400"/>
                        <a:t>비전 기반 예측적 프레스 방호 시스템</a:t>
                      </a:r>
                      <a:endParaRPr lang="ko-KR" altLang="en-US" sz="1400" b="1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400" b="1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400" b="1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25887">
                <a:tc>
                  <a:txBody>
                    <a:bodyPr vert="horz" lIns="91450" tIns="41568" rIns="91450" bIns="41568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주요 서비스 내용</a:t>
                      </a:r>
                      <a:br>
                        <a:rPr lang="ko-KR" altLang="en-US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</a:br>
                      <a:r>
                        <a:rPr lang="en-US" altLang="ko-KR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(</a:t>
                      </a:r>
                      <a:r>
                        <a:rPr lang="ko-KR" altLang="en-US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주요 기능</a:t>
                      </a:r>
                      <a:r>
                        <a:rPr lang="en-US" altLang="ko-KR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, </a:t>
                      </a:r>
                      <a:r>
                        <a:rPr lang="ko-KR" altLang="en-US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기술 포함</a:t>
                      </a:r>
                      <a:r>
                        <a:rPr lang="en-US" altLang="ko-KR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)</a:t>
                      </a:r>
                      <a:endParaRPr lang="ko-KR" altLang="en-US" sz="1500" b="1">
                        <a:solidFill>
                          <a:schemeClr val="tx1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400"/>
                        <a:t>AI </a:t>
                      </a:r>
                      <a:r>
                        <a:rPr lang="ko-KR" altLang="en-US" sz="1400"/>
                        <a:t>비전 기술을 활용하여 기존 </a:t>
                      </a:r>
                      <a:r>
                        <a:rPr lang="en-US" altLang="ko-KR" sz="1400"/>
                        <a:t>CCTV </a:t>
                      </a:r>
                      <a:r>
                        <a:rPr lang="ko-KR" altLang="en-US" sz="1400"/>
                        <a:t>인프라에 연결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프레스 공정의 안전을 획기적으로 개선함</a:t>
                      </a:r>
                      <a:r>
                        <a:rPr lang="en-US" altLang="ko-KR" sz="1400"/>
                        <a:t>.</a:t>
                      </a:r>
                      <a:endParaRPr lang="en-US" altLang="ko-KR"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1400" b="1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/>
                        <a:ea typeface="나눔스퀘어 Bold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400" b="1"/>
                        <a:t>1. </a:t>
                      </a:r>
                      <a:r>
                        <a:rPr lang="ko-KR" altLang="en-US" sz="1400" b="1"/>
                        <a:t>예측적 위험 감지 및 선제적 제어</a:t>
                      </a:r>
                      <a:r>
                        <a:rPr lang="en-US" altLang="ko-KR" sz="1400" b="1"/>
                        <a:t>:</a:t>
                      </a:r>
                      <a:r>
                        <a:rPr lang="ko-KR" altLang="en-US" sz="1400"/>
                        <a:t> 딥러닝 행동 인식 모델이 작업자의 손과 팔의 </a:t>
                      </a:r>
                      <a:r>
                        <a:rPr lang="en-US" altLang="ko-KR" sz="1400"/>
                        <a:t>3</a:t>
                      </a:r>
                      <a:r>
                        <a:rPr lang="ko-KR" altLang="en-US" sz="1400"/>
                        <a:t>차원 궤적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속도를 실시간으로 분석합니다</a:t>
                      </a:r>
                      <a:r>
                        <a:rPr lang="en-US" altLang="ko-KR" sz="1400"/>
                        <a:t>. </a:t>
                      </a:r>
                      <a:r>
                        <a:rPr lang="ko-KR" altLang="en-US" sz="1400"/>
                        <a:t>사고 가능성이 높은 위험 행동 패턴을 사전에 예측하여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위험도에 따라 시청각 경고를 보내고 최종적으로 프레스 기계를 직접 제어하여 급정지시킵니다</a:t>
                      </a:r>
                      <a:r>
                        <a:rPr lang="en-US" altLang="ko-KR" sz="1400"/>
                        <a:t>.</a:t>
                      </a:r>
                      <a:endParaRPr lang="en-US" altLang="ko-KR" sz="1400"/>
                    </a:p>
                    <a:p>
                      <a:pPr lvl="0">
                        <a:defRPr/>
                      </a:pPr>
                      <a:endParaRPr lang="en-US" altLang="ko-KR" sz="1400"/>
                    </a:p>
                    <a:p>
                      <a:pPr lvl="0">
                        <a:defRPr/>
                      </a:pPr>
                      <a:r>
                        <a:rPr lang="en-US" altLang="ko-KR" sz="1400" b="1"/>
                        <a:t>2. </a:t>
                      </a:r>
                      <a:r>
                        <a:rPr lang="ko-KR" altLang="en-US" sz="1400" b="1"/>
                        <a:t>통합 기계</a:t>
                      </a:r>
                      <a:r>
                        <a:rPr lang="en-US" altLang="ko-KR" sz="1400" b="1"/>
                        <a:t>/</a:t>
                      </a:r>
                      <a:r>
                        <a:rPr lang="ko-KR" altLang="en-US" sz="1400" b="1"/>
                        <a:t>환경 이상 징후 모니터링</a:t>
                      </a:r>
                      <a:r>
                        <a:rPr lang="en-US" altLang="ko-KR" sz="1400" b="1"/>
                        <a:t>: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AI</a:t>
                      </a:r>
                      <a:r>
                        <a:rPr lang="ko-KR" altLang="en-US" sz="1400"/>
                        <a:t>가 작업자뿐만 아니라 기계의 미세한 진동 변화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금형 이물질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주변 공구 낙하 등 인간이 놓치기 쉬운 복합적인 이상 징후를 통합 감지하여 대형 사고를 예방합니다</a:t>
                      </a:r>
                      <a:r>
                        <a:rPr lang="en-US" altLang="ko-KR" sz="1400"/>
                        <a:t>.</a:t>
                      </a:r>
                      <a:endParaRPr lang="en-US" altLang="ko-KR" sz="1400"/>
                    </a:p>
                    <a:p>
                      <a:pPr lvl="0">
                        <a:defRPr/>
                      </a:pPr>
                      <a:endParaRPr lang="en-US" altLang="ko-KR" sz="1400" b="1"/>
                    </a:p>
                    <a:p>
                      <a:pPr lvl="0">
                        <a:defRPr/>
                      </a:pPr>
                      <a:r>
                        <a:rPr lang="en-US" altLang="ko-KR" sz="1400" b="1"/>
                        <a:t>3. </a:t>
                      </a:r>
                      <a:r>
                        <a:rPr lang="ko-KR" altLang="en-US" sz="1400" b="1"/>
                        <a:t>자동화된 규제 준수 리포팅</a:t>
                      </a:r>
                      <a:r>
                        <a:rPr lang="en-US" altLang="ko-KR" sz="1400" b="1"/>
                        <a:t>:</a:t>
                      </a:r>
                      <a:r>
                        <a:rPr lang="ko-KR" altLang="en-US" sz="1400"/>
                        <a:t> 위험 감지 이벤트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시스템 개입 기록 등을 영상과 함께 자동으로 저장하고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이를 기반으로 중대재해처벌법에서 요구하는 위험성 평가 보고서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안전일지 등 규제 관련 문서를 자동으로 생성하여 관리자의 행정 업무 부담을 획기적으로 줄여줍니다</a:t>
                      </a:r>
                      <a:endParaRPr lang="ko-KR" altLang="en-US"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b="1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b="1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b="1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04126">
                <a:tc>
                  <a:txBody>
                    <a:bodyPr vert="horz" lIns="91450" tIns="41568" rIns="91450" bIns="41568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목표 고객</a:t>
                      </a:r>
                      <a:r>
                        <a:rPr lang="en-US" altLang="ko-KR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(B2B.B2G </a:t>
                      </a:r>
                      <a:r>
                        <a:rPr lang="ko-KR" altLang="en-US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대상</a:t>
                      </a:r>
                      <a:r>
                        <a:rPr lang="en-US" altLang="ko-KR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)</a:t>
                      </a:r>
                      <a:endParaRPr sz="1500" b="1" u="none" strike="noStrike" cap="none">
                        <a:solidFill>
                          <a:schemeClr val="tx1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B2B</a:t>
                      </a:r>
                      <a:endParaRPr lang="ko-KR" altLang="en-US" sz="1400" b="1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제안사</a:t>
                      </a:r>
                      <a:endParaRPr lang="ko-KR" altLang="en-US" sz="1400" b="1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/>
                        <a:t>AI </a:t>
                      </a:r>
                      <a:r>
                        <a:rPr lang="ko-KR" altLang="en-US" sz="1400"/>
                        <a:t>세이프티 애널리틱스 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가칭</a:t>
                      </a:r>
                      <a:r>
                        <a:rPr lang="en-US" altLang="ko-KR" sz="1400"/>
                        <a:t>)</a:t>
                      </a:r>
                      <a:endParaRPr lang="ko-KR" altLang="en-US" sz="1400" b="1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04126">
                <a:tc>
                  <a:txBody>
                    <a:bodyPr vert="horz" lIns="91450" tIns="41568" rIns="91450" bIns="41568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과제 선정 배경</a:t>
                      </a:r>
                      <a:endParaRPr lang="ko-KR" altLang="en-US" sz="1500" b="1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91450" tIns="45725" rIns="91450" bIns="45725" anchor="ctr" anchorCtr="0"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400"/>
                        <a:t>2022</a:t>
                      </a:r>
                      <a:r>
                        <a:rPr lang="ko-KR" altLang="en-US" sz="1400"/>
                        <a:t>년부터 시행된 중대재해처벌법으로 인해 기업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특히 중소기업의 안전 확보 의무와 경영 리스크가 급증</a:t>
                      </a:r>
                      <a:endParaRPr sz="1400" b="1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b="1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b="1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1"/>
          <p:cNvSpPr txBox="1"/>
          <p:nvPr/>
        </p:nvSpPr>
        <p:spPr>
          <a:xfrm>
            <a:off x="177762" y="227159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ExtraBold"/>
                <a:ea typeface="나눔스퀘어 ExtraBold"/>
                <a:cs typeface="Arial"/>
                <a:sym typeface="Arial"/>
              </a:rPr>
              <a:t>개인별 과제 정의서</a:t>
            </a:r>
            <a:endParaRPr lang="ko-KR" altLang="en-US" sz="3200" spc="-100">
              <a:solidFill>
                <a:srgbClr val="000000"/>
              </a:solidFill>
              <a:latin typeface="나눔스퀘어 ExtraBold"/>
              <a:ea typeface="나눔스퀘어 ExtraBold"/>
              <a:cs typeface="Arial"/>
              <a:sym typeface="Arial"/>
            </a:endParaRPr>
          </a:p>
        </p:txBody>
      </p:sp>
      <p:graphicFrame>
        <p:nvGraphicFramePr>
          <p:cNvPr id="10" name=""/>
          <p:cNvGraphicFramePr/>
          <p:nvPr/>
        </p:nvGraphicFramePr>
        <p:xfrm>
          <a:off x="177761" y="1148576"/>
          <a:ext cx="11832100" cy="3726200"/>
        </p:xfrm>
        <a:graphic>
          <a:graphicData uri="http://schemas.openxmlformats.org/drawingml/2006/table">
            <a:tbl>
              <a:tblPr firstRow="1" bandRow="1"/>
              <a:tblGrid>
                <a:gridCol w="2622827"/>
                <a:gridCol w="3293223"/>
                <a:gridCol w="2703667"/>
                <a:gridCol w="3212383"/>
              </a:tblGrid>
              <a:tr h="404126">
                <a:tc>
                  <a:txBody>
                    <a:bodyPr vert="horz" lIns="91450" tIns="41568" rIns="91450" bIns="41568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활용 데이터</a:t>
                      </a:r>
                      <a:endParaRPr lang="ko-KR" altLang="en-US" sz="1500" b="1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91450" tIns="45725" rIns="91450" bIns="45725" anchor="ctr" anchorCtr="0"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ct val="25000"/>
                        <a:buNone/>
                        <a:defRPr/>
                      </a:pPr>
                      <a:r>
                        <a:rPr lang="ko-KR" altLang="en-US" sz="1400" b="1">
                          <a:highlight>
                            <a:srgbClr val="ffffff"/>
                          </a:highlight>
                        </a:rPr>
                        <a:t>공공 데이터</a:t>
                      </a:r>
                      <a:r>
                        <a:rPr lang="en-US" altLang="ko-KR" sz="1400" b="1">
                          <a:highlight>
                            <a:srgbClr val="ffffff"/>
                          </a:highlight>
                        </a:rPr>
                        <a:t>:</a:t>
                      </a:r>
                      <a:r>
                        <a:rPr lang="ko-KR" altLang="en-US" sz="1400">
                          <a:highlight>
                            <a:srgbClr val="ffffff"/>
                          </a:highlight>
                        </a:rPr>
                        <a:t> 고용노동부</a:t>
                      </a:r>
                      <a:r>
                        <a:rPr lang="en-US" altLang="ko-KR" sz="140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400">
                          <a:highlight>
                            <a:srgbClr val="ffffff"/>
                          </a:highlight>
                        </a:rPr>
                        <a:t>산업안전보건공단 등이 제공하는 산업재해 통계 데이터</a:t>
                      </a:r>
                      <a:r>
                        <a:rPr lang="en-US" altLang="ko-KR" sz="1400"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ko-KR" altLang="en-US" sz="1400">
                          <a:highlight>
                            <a:srgbClr val="ffffff"/>
                          </a:highlight>
                        </a:rPr>
                        <a:t>업종</a:t>
                      </a:r>
                      <a:r>
                        <a:rPr lang="en-US" altLang="ko-KR" sz="140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400">
                          <a:highlight>
                            <a:srgbClr val="ffffff"/>
                          </a:highlight>
                        </a:rPr>
                        <a:t>규모</a:t>
                      </a:r>
                      <a:r>
                        <a:rPr lang="en-US" altLang="ko-KR" sz="140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400">
                          <a:highlight>
                            <a:srgbClr val="ffffff"/>
                          </a:highlight>
                        </a:rPr>
                        <a:t>재해 유형</a:t>
                      </a:r>
                      <a:r>
                        <a:rPr lang="en-US" altLang="ko-KR" sz="140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400">
                          <a:highlight>
                            <a:srgbClr val="ffffff"/>
                          </a:highlight>
                        </a:rPr>
                        <a:t>발생 시기 등</a:t>
                      </a:r>
                      <a:r>
                        <a:rPr lang="en-US" altLang="ko-KR" sz="1400"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ko-KR" altLang="en-US" sz="1400">
                          <a:highlight>
                            <a:srgbClr val="ffffff"/>
                          </a:highlight>
                        </a:rPr>
                        <a:t>를 활용하여 대한민국 제조업 전반의 사고 발생 패턴을 학습한 **</a:t>
                      </a:r>
                      <a:r>
                        <a:rPr lang="en-US" altLang="ko-KR" sz="1400">
                          <a:highlight>
                            <a:srgbClr val="ffffff"/>
                          </a:highlight>
                        </a:rPr>
                        <a:t>'</a:t>
                      </a:r>
                      <a:r>
                        <a:rPr lang="ko-KR" altLang="en-US" sz="1400">
                          <a:highlight>
                            <a:srgbClr val="ffffff"/>
                          </a:highlight>
                        </a:rPr>
                        <a:t>기초 위험 예측 모델</a:t>
                      </a:r>
                      <a:r>
                        <a:rPr lang="en-US" altLang="ko-KR" sz="1400">
                          <a:highlight>
                            <a:srgbClr val="ffffff"/>
                          </a:highlight>
                        </a:rPr>
                        <a:t>'**</a:t>
                      </a:r>
                      <a:r>
                        <a:rPr lang="ko-KR" altLang="en-US" sz="1400">
                          <a:highlight>
                            <a:srgbClr val="ffffff"/>
                          </a:highlight>
                        </a:rPr>
                        <a:t>을 구축함</a:t>
                      </a:r>
                      <a:endParaRPr lang="ko-KR" altLang="en-US" sz="140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ct val="25000"/>
                        <a:buNone/>
                        <a:defRPr/>
                      </a:pPr>
                      <a:r>
                        <a:rPr lang="en-US" altLang="ko-KR" sz="1400" b="1"/>
                        <a:t>'PressGuard AI' </a:t>
                      </a:r>
                      <a:r>
                        <a:rPr lang="ko-KR" altLang="en-US" sz="1400" b="1"/>
                        <a:t>수집 데이터</a:t>
                      </a:r>
                      <a:r>
                        <a:rPr lang="en-US" altLang="ko-KR" sz="1400" b="1"/>
                        <a:t>:</a:t>
                      </a:r>
                      <a:r>
                        <a:rPr lang="ko-KR" altLang="en-US" sz="1400"/>
                        <a:t> 고객사 프레스 공정의 실시간 영상 데이터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작업자 행동 패턴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근접오류</a:t>
                      </a:r>
                      <a:r>
                        <a:rPr lang="en-US" altLang="ko-KR" sz="1400"/>
                        <a:t>(Near-miss) </a:t>
                      </a:r>
                      <a:r>
                        <a:rPr lang="ko-KR" altLang="en-US" sz="1400"/>
                        <a:t>기록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기계 센서</a:t>
                      </a:r>
                      <a:r>
                        <a:rPr lang="en-US" altLang="ko-KR" sz="1400"/>
                        <a:t>(PLC) </a:t>
                      </a:r>
                      <a:r>
                        <a:rPr lang="ko-KR" altLang="en-US" sz="1400"/>
                        <a:t>데이터 등을 직접 수집합니다</a:t>
                      </a:r>
                      <a:r>
                        <a:rPr lang="en-US" altLang="ko-KR" sz="1400"/>
                        <a:t>.</a:t>
                      </a:r>
                      <a:endParaRPr lang="en-US" altLang="ko-KR" sz="14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ct val="25000"/>
                        <a:buNone/>
                        <a:defRPr/>
                      </a:pPr>
                      <a:r>
                        <a:rPr lang="ko-KR" altLang="en-US" sz="1400" b="1">
                          <a:highlight>
                            <a:srgbClr val="ffffff"/>
                          </a:highlight>
                        </a:rPr>
                        <a:t>고객사 보유 데이터</a:t>
                      </a:r>
                      <a:r>
                        <a:rPr lang="en-US" altLang="ko-KR" sz="1400" b="1">
                          <a:highlight>
                            <a:srgbClr val="ffffff"/>
                          </a:highlight>
                        </a:rPr>
                        <a:t>:</a:t>
                      </a:r>
                      <a:r>
                        <a:rPr lang="ko-KR" altLang="en-US" sz="1400">
                          <a:highlight>
                            <a:srgbClr val="ffffff"/>
                          </a:highlight>
                        </a:rPr>
                        <a:t> 과거 사고 이력</a:t>
                      </a:r>
                      <a:r>
                        <a:rPr lang="en-US" altLang="ko-KR" sz="140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400">
                          <a:highlight>
                            <a:srgbClr val="ffffff"/>
                          </a:highlight>
                        </a:rPr>
                        <a:t>설비 유지보수 기록</a:t>
                      </a:r>
                      <a:r>
                        <a:rPr lang="en-US" altLang="ko-KR" sz="140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400">
                          <a:highlight>
                            <a:srgbClr val="ffffff"/>
                          </a:highlight>
                        </a:rPr>
                        <a:t>작업자 정보 등</a:t>
                      </a:r>
                      <a:endParaRPr sz="1400" b="1">
                        <a:solidFill>
                          <a:schemeClr val="bg1">
                            <a:lumMod val="75000"/>
                          </a:schemeClr>
                        </a:solidFill>
                        <a:highlight>
                          <a:srgbClr val="ffffff"/>
                        </a:highlight>
                        <a:latin typeface="나눔스퀘어 Bold"/>
                        <a:ea typeface="나눔스퀘어 Bold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ct val="25000"/>
                        <a:buNone/>
                        <a:defRPr/>
                      </a:pPr>
                      <a:endParaRPr sz="1400" b="1">
                        <a:solidFill>
                          <a:schemeClr val="bg1">
                            <a:lumMod val="75000"/>
                          </a:schemeClr>
                        </a:solidFill>
                        <a:highlight>
                          <a:srgbClr val="ffffff"/>
                        </a:highlight>
                        <a:latin typeface="나눔스퀘어 Bold"/>
                        <a:ea typeface="나눔스퀘어 Bold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ct val="25000"/>
                        <a:buNone/>
                        <a:defRPr/>
                      </a:pPr>
                      <a:endParaRPr sz="1400" b="1">
                        <a:solidFill>
                          <a:schemeClr val="bg1">
                            <a:lumMod val="75000"/>
                          </a:schemeClr>
                        </a:solidFill>
                        <a:highlight>
                          <a:srgbClr val="ffffff"/>
                        </a:highlight>
                        <a:latin typeface="나눔스퀘어 Bold"/>
                        <a:ea typeface="나눔스퀘어 Bold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04126">
                <a:tc>
                  <a:txBody>
                    <a:bodyPr vert="horz" lIns="91450" tIns="41568" rIns="91450" bIns="41568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500" b="1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기대 효과</a:t>
                      </a:r>
                      <a:endParaRPr lang="ko-KR" altLang="en-US" sz="1500" b="1" u="none" strike="noStrike" cap="none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91450" tIns="45725" rIns="91450" bIns="45725" anchor="ctr" anchorCtr="0"/>
                    <a:p>
                      <a:pPr lvl="0">
                        <a:defRPr/>
                      </a:pPr>
                      <a:r>
                        <a:rPr lang="ko-KR" altLang="en-US" sz="1400" b="1"/>
                        <a:t>제조업 </a:t>
                      </a:r>
                      <a:r>
                        <a:rPr lang="en-US" altLang="ko-KR" sz="1400" b="1"/>
                        <a:t>'</a:t>
                      </a:r>
                      <a:r>
                        <a:rPr lang="ko-KR" altLang="en-US" sz="1400" b="1"/>
                        <a:t>끼임</a:t>
                      </a:r>
                      <a:r>
                        <a:rPr lang="en-US" altLang="ko-KR" sz="1400" b="1"/>
                        <a:t>' </a:t>
                      </a:r>
                      <a:r>
                        <a:rPr lang="ko-KR" altLang="en-US" sz="1400" b="1"/>
                        <a:t>사고 발생률 </a:t>
                      </a:r>
                      <a:r>
                        <a:rPr lang="en-US" altLang="ko-KR" sz="1400" b="1"/>
                        <a:t>90% </a:t>
                      </a:r>
                      <a:r>
                        <a:rPr lang="ko-KR" altLang="en-US" sz="1400" b="1"/>
                        <a:t>감소</a:t>
                      </a:r>
                      <a:r>
                        <a:rPr lang="en-US" altLang="ko-KR" sz="1400" b="1"/>
                        <a:t>: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AI</a:t>
                      </a:r>
                      <a:r>
                        <a:rPr lang="ko-KR" altLang="en-US" sz="1400"/>
                        <a:t>의 예측적 위험 감지 및 선제적 기계 제어를 통해 치명적인 인명 사고를 원천적으로 차단합니다</a:t>
                      </a:r>
                      <a:r>
                        <a:rPr lang="en-US" altLang="ko-KR" sz="1400"/>
                        <a:t>.</a:t>
                      </a:r>
                      <a:endParaRPr lang="en-US" altLang="ko-KR" sz="1400"/>
                    </a:p>
                    <a:p>
                      <a:pPr lvl="0">
                        <a:defRPr/>
                      </a:pPr>
                      <a:r>
                        <a:rPr lang="ko-KR" altLang="en-US" sz="1400" b="1"/>
                        <a:t>안전 관련 행정 업무 시간 </a:t>
                      </a:r>
                      <a:r>
                        <a:rPr lang="en-US" altLang="ko-KR" sz="1400" b="1"/>
                        <a:t>80% </a:t>
                      </a:r>
                      <a:r>
                        <a:rPr lang="ko-KR" altLang="en-US" sz="1400" b="1"/>
                        <a:t>단축</a:t>
                      </a:r>
                      <a:r>
                        <a:rPr lang="en-US" altLang="ko-KR" sz="1400" b="1"/>
                        <a:t>:</a:t>
                      </a:r>
                      <a:r>
                        <a:rPr lang="ko-KR" altLang="en-US" sz="1400"/>
                        <a:t> 위험성 평가 보고서 등 규제 관련 문서를 </a:t>
                      </a:r>
                      <a:r>
                        <a:rPr lang="en-US" altLang="ko-KR" sz="1400"/>
                        <a:t>AI</a:t>
                      </a:r>
                      <a:r>
                        <a:rPr lang="ko-KR" altLang="en-US" sz="1400"/>
                        <a:t>가 자동으로 생성하여 관리자의 과도한 서류 작업 부담을 해결합니다</a:t>
                      </a:r>
                      <a:r>
                        <a:rPr lang="en-US" altLang="ko-KR" sz="1400"/>
                        <a:t>.   </a:t>
                      </a:r>
                      <a:endParaRPr lang="en-US" altLang="ko-KR" sz="1400"/>
                    </a:p>
                    <a:p>
                      <a:pPr lvl="0">
                        <a:defRPr/>
                      </a:pPr>
                      <a:r>
                        <a:rPr lang="ko-KR" altLang="en-US" sz="1400" b="1"/>
                        <a:t>불필요한 설비 가동 중지 </a:t>
                      </a:r>
                      <a:r>
                        <a:rPr lang="en-US" altLang="ko-KR" sz="1400" b="1"/>
                        <a:t>70% </a:t>
                      </a:r>
                      <a:r>
                        <a:rPr lang="ko-KR" altLang="en-US" sz="1400" b="1"/>
                        <a:t>감소</a:t>
                      </a:r>
                      <a:r>
                        <a:rPr lang="en-US" altLang="ko-KR" sz="1400" b="1"/>
                        <a:t>:</a:t>
                      </a:r>
                      <a:r>
                        <a:rPr lang="ko-KR" altLang="en-US" sz="1400"/>
                        <a:t> 실제 위험 상황에만 선별적으로 개입하여 생산성 저하를 최소화하고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안전과 생산성을 동시에 달성합니다</a:t>
                      </a:r>
                      <a:r>
                        <a:rPr lang="en-US" altLang="ko-KR" sz="1400"/>
                        <a:t>.</a:t>
                      </a:r>
                      <a:endParaRPr lang="en-US" altLang="ko-KR" sz="1400"/>
                    </a:p>
                    <a:p>
                      <a:pPr lvl="0">
                        <a:defRPr/>
                      </a:pPr>
                      <a:r>
                        <a:rPr lang="ko-KR" altLang="en-US" sz="1400" b="1"/>
                        <a:t>사고 처리 및 예방 관련 비용 </a:t>
                      </a:r>
                      <a:r>
                        <a:rPr lang="en-US" altLang="ko-KR" sz="1400" b="1"/>
                        <a:t>30% </a:t>
                      </a:r>
                      <a:r>
                        <a:rPr lang="ko-KR" altLang="en-US" sz="1400" b="1"/>
                        <a:t>이상 절감</a:t>
                      </a:r>
                      <a:r>
                        <a:rPr lang="en-US" altLang="ko-KR" sz="1400" b="1"/>
                        <a:t>:</a:t>
                      </a:r>
                      <a:r>
                        <a:rPr lang="ko-KR" altLang="en-US" sz="1400"/>
                        <a:t> 사고 감소로 인한 직접적인 손실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산재 처리 비용 등</a:t>
                      </a:r>
                      <a:r>
                        <a:rPr lang="en-US" altLang="ko-KR" sz="1400"/>
                        <a:t>)</a:t>
                      </a:r>
                      <a:r>
                        <a:rPr lang="ko-KR" altLang="en-US" sz="1400"/>
                        <a:t>과 보험료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과징금 등 간접 비용을 줄이고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데이터 기반의 효율적인 자원 배분으로 안전관리 비용을 최적화합니다</a:t>
                      </a:r>
                      <a:r>
                        <a:rPr lang="en-US" altLang="ko-KR" sz="1400"/>
                        <a:t>.</a:t>
                      </a:r>
                      <a:endParaRPr lang="en-US" altLang="ko-KR" sz="140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b="1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marL="0" marR="0" lvl="0" indent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lang="ko-KR" altLang="en-US" sz="1400" b="1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330</ep:Words>
  <ep:PresentationFormat>와이드스크린</ep:PresentationFormat>
  <ep:Paragraphs>2</ep:Paragraphs>
  <ep:Slides>2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테마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User</cp:lastModifiedBy>
  <dcterms:modified xsi:type="dcterms:W3CDTF">2025-07-07T06:16:19.995</dcterms:modified>
  <cp:revision>373</cp:revision>
  <dc:title>PowerPoint 프레젠테이션</dc:title>
  <cp:version/>
</cp:coreProperties>
</file>