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7"/>
  </p:notesMasterIdLst>
  <p:handoutMasterIdLst>
    <p:handoutMasterId r:id="rId8"/>
  </p:handoutMasterIdLst>
  <p:sldIdLst>
    <p:sldId id="3622" r:id="rId5"/>
    <p:sldId id="3624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FF99"/>
    <a:srgbClr val="1F6765"/>
    <a:srgbClr val="E4EFEE"/>
    <a:srgbClr val="F2F2F2"/>
    <a:srgbClr val="FFFFCC"/>
    <a:srgbClr val="E6F2F1"/>
    <a:srgbClr val="AAD7D2"/>
    <a:srgbClr val="D8ECEB"/>
    <a:srgbClr val="F2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A1025B-DC11-4365-8EB9-211FE465BF03}" v="6" dt="2025-06-30T05:50:54.655"/>
  </p1510:revLst>
</p1510:revInfo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4311" autoAdjust="0"/>
  </p:normalViewPr>
  <p:slideViewPr>
    <p:cSldViewPr snapToGrid="0">
      <p:cViewPr varScale="1">
        <p:scale>
          <a:sx n="75" d="100"/>
          <a:sy n="75" d="100"/>
        </p:scale>
        <p:origin x="48" y="26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2025-07-07</a:t>
            </a:fld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>
                <a:latin typeface="맑은 고딕" panose="020B0503020000020004" pitchFamily="34" charset="-127"/>
                <a:ea typeface="맑은 고딕" panose="020B0503020000020004" pitchFamily="34" charset="-127"/>
              </a:rPr>
              <a:t>‹#›</a:t>
            </a:fld>
            <a:endParaRPr lang="ko-KR" altLang="en-US"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endParaRPr lang="en-US" altLang="ko-KR" sz="1200" b="0" i="0" u="none" strike="noStrike" cap="none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202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>
              <a:solidFill>
                <a:srgbClr val="7F7F7F"/>
              </a:solidFill>
              <a:latin typeface="맑은 고딕" panose="020B0503020000020004" pitchFamily="34" charset="-127"/>
              <a:ea typeface="맑은 고딕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34" charset="-127"/>
            </a:endParaRPr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7;p11">
            <a:extLst>
              <a:ext uri="{FF2B5EF4-FFF2-40B4-BE49-F238E27FC236}">
                <a16:creationId xmlns:a16="http://schemas.microsoft.com/office/drawing/2014/main" id="{F3DB9266-1032-4535-A5FC-D4964A5049A9}"/>
              </a:ext>
            </a:extLst>
          </p:cNvPr>
          <p:cNvSpPr txBox="1">
            <a:spLocks/>
          </p:cNvSpPr>
          <p:nvPr/>
        </p:nvSpPr>
        <p:spPr>
          <a:xfrm>
            <a:off x="177762" y="227159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15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ko-KR" altLang="en-US" sz="32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Arial"/>
                <a:sym typeface="Arial"/>
              </a:rPr>
              <a:t>개인별 과제 정의서</a:t>
            </a:r>
          </a:p>
        </p:txBody>
      </p:sp>
    </p:spTree>
    <p:extLst>
      <p:ext uri="{BB962C8B-B14F-4D97-AF65-F5344CB8AC3E}">
        <p14:creationId xmlns:p14="http://schemas.microsoft.com/office/powerpoint/2010/main" val="362492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516;g1b5d807d25a_29_172">
            <a:extLst>
              <a:ext uri="{FF2B5EF4-FFF2-40B4-BE49-F238E27FC236}">
                <a16:creationId xmlns:a16="http://schemas.microsoft.com/office/drawing/2014/main" id="{5DB3BD70-AA16-42AF-B45C-5E4011D9AE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2244372"/>
              </p:ext>
            </p:extLst>
          </p:nvPr>
        </p:nvGraphicFramePr>
        <p:xfrm>
          <a:off x="0" y="-16048"/>
          <a:ext cx="12192000" cy="68900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02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33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5905">
                  <a:extLst>
                    <a:ext uri="{9D8B030D-6E8A-4147-A177-3AD203B41FA5}">
                      <a16:colId xmlns:a16="http://schemas.microsoft.com/office/drawing/2014/main" val="3154290821"/>
                    </a:ext>
                  </a:extLst>
                </a:gridCol>
                <a:gridCol w="3310095">
                  <a:extLst>
                    <a:ext uri="{9D8B030D-6E8A-4147-A177-3AD203B41FA5}">
                      <a16:colId xmlns:a16="http://schemas.microsoft.com/office/drawing/2014/main" val="1597570642"/>
                    </a:ext>
                  </a:extLst>
                </a:gridCol>
              </a:tblGrid>
              <a:tr h="37680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반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조</a:t>
                      </a:r>
                      <a:endParaRPr sz="1200" b="1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나눔스퀘어"/>
                          <a:ea typeface="나눔스퀘어" panose="020B0600000101010101" pitchFamily="50" charset="-127"/>
                        </a:rPr>
                        <a:t>[DX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/>
                          <a:ea typeface="나눔스퀘어" panose="020B0600000101010101" pitchFamily="50" charset="-127"/>
                        </a:rPr>
                        <a:t>] 11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/>
                          <a:ea typeface="나눔스퀘어" panose="020B0600000101010101" pitchFamily="50" charset="-127"/>
                        </a:rPr>
                        <a:t>반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나눔스퀘어"/>
                          <a:ea typeface="나눔스퀘어" panose="020B0600000101010101" pitchFamily="50" charset="-127"/>
                        </a:rPr>
                        <a:t>26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/>
                          <a:ea typeface="나눔스퀘어" panose="020B0600000101010101" pitchFamily="50" charset="-127"/>
                        </a:rPr>
                        <a:t>조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/>
                        <a:ea typeface="나눔스퀘어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선정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BM</a:t>
                      </a:r>
                      <a:endParaRPr sz="1200" b="1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스마트공간</a:t>
                      </a:r>
                      <a:endParaRPr sz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조원 성명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u="none" strike="noStrike" cap="none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김현진</a:t>
                      </a:r>
                      <a:endParaRPr sz="1200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2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과제명</a:t>
                      </a:r>
                      <a:endParaRPr sz="1200" b="1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AI </a:t>
                      </a:r>
                      <a:r>
                        <a:rPr lang="ko-KR" altLang="en-US" sz="1200" dirty="0"/>
                        <a:t>기반 도시 에너지 피크 조절 및 탄소중립 </a:t>
                      </a:r>
                      <a:r>
                        <a:rPr lang="ko-KR" altLang="en-US" sz="1200" dirty="0" err="1"/>
                        <a:t>리밸런싱</a:t>
                      </a:r>
                      <a:r>
                        <a:rPr lang="ko-KR" altLang="en-US" sz="1200" dirty="0"/>
                        <a:t> 플랫폼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644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주요 서비스 내용</a:t>
                      </a:r>
                      <a:br>
                        <a:rPr lang="ko-KR" altLang="en-US" sz="12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</a:br>
                      <a:r>
                        <a:rPr lang="en-US" altLang="ko-KR" sz="12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</a:t>
                      </a:r>
                      <a:r>
                        <a:rPr lang="ko-KR" altLang="en-US" sz="12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주요 기능</a:t>
                      </a:r>
                      <a:r>
                        <a:rPr lang="en-US" altLang="ko-KR" sz="12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2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기술 포함</a:t>
                      </a:r>
                      <a:r>
                        <a:rPr lang="en-US" altLang="ko-KR" sz="12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dirty="0"/>
                        <a:t>１．건물에서 나오는 에너지 데이터를 자동으로 모음</a:t>
                      </a:r>
                      <a:br>
                        <a:rPr lang="ko-KR" altLang="en-US" sz="1200" dirty="0"/>
                      </a:br>
                      <a:r>
                        <a:rPr lang="ko-KR" altLang="en-US" sz="1200" dirty="0"/>
                        <a:t>→ 예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전기 얼마나 쓰는지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지금 실내 환경은 </a:t>
                      </a:r>
                      <a:r>
                        <a:rPr lang="ko-KR" altLang="en-US" sz="1200" dirty="0" err="1"/>
                        <a:t>어떤지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사람이 얼마나 있는지 등을 </a:t>
                      </a:r>
                      <a:r>
                        <a:rPr lang="en-US" altLang="ko-KR" sz="1200" dirty="0"/>
                        <a:t>IoT </a:t>
                      </a:r>
                      <a:r>
                        <a:rPr lang="ko-KR" altLang="en-US" sz="1200" dirty="0"/>
                        <a:t>센서를 통해 수집</a:t>
                      </a:r>
                      <a:br>
                        <a:rPr lang="ko-KR" altLang="en-US" sz="1200" dirty="0"/>
                      </a:br>
                      <a:br>
                        <a:rPr lang="ko-KR" altLang="en-US" sz="1200" dirty="0"/>
                      </a:br>
                      <a:r>
                        <a:rPr lang="ko-KR" altLang="en-US" sz="1200" b="1" dirty="0"/>
                        <a:t>２．</a:t>
                      </a:r>
                      <a:r>
                        <a:rPr lang="en-US" altLang="ko-KR" sz="1200" b="1" dirty="0"/>
                        <a:t>AI</a:t>
                      </a:r>
                      <a:r>
                        <a:rPr lang="ko-KR" altLang="en-US" sz="1200" b="1" dirty="0"/>
                        <a:t>가 데이터를 분석해서 피크 시간대를 예측하고 미리 조절</a:t>
                      </a:r>
                      <a:br>
                        <a:rPr lang="ko-KR" altLang="en-US" sz="1200" dirty="0"/>
                      </a:br>
                      <a:r>
                        <a:rPr lang="ko-KR" altLang="en-US" sz="1200" dirty="0"/>
                        <a:t>→ 에너지 사용이 몰리는 시간대를 미리 예측하고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자동으로 전기 사용을 </a:t>
                      </a:r>
                      <a:r>
                        <a:rPr lang="ko-KR" altLang="en-US" sz="1200" dirty="0" err="1"/>
                        <a:t>조절，이</a:t>
                      </a:r>
                      <a:r>
                        <a:rPr lang="ko-KR" altLang="en-US" sz="1200" dirty="0"/>
                        <a:t> 과정에서 탄소배출량까지 계산해서 관리할 수 있도록 지원함</a:t>
                      </a:r>
                      <a:br>
                        <a:rPr lang="ko-KR" altLang="en-US" sz="1200" dirty="0"/>
                      </a:br>
                      <a:br>
                        <a:rPr lang="ko-KR" altLang="en-US" sz="1200" b="1" dirty="0"/>
                      </a:br>
                      <a:r>
                        <a:rPr lang="en-US" altLang="ko-KR" sz="1200" b="1" dirty="0"/>
                        <a:t>3. </a:t>
                      </a:r>
                      <a:r>
                        <a:rPr lang="ko-KR" altLang="en-US" sz="1200" b="1" dirty="0"/>
                        <a:t>감축한 </a:t>
                      </a:r>
                      <a:r>
                        <a:rPr lang="ko-KR" altLang="en-US" sz="1200" b="1" dirty="0" err="1"/>
                        <a:t>탄소량과</a:t>
                      </a:r>
                      <a:r>
                        <a:rPr lang="ko-KR" altLang="en-US" sz="1200" b="1" dirty="0"/>
                        <a:t> 에너지 절감 효과를 리포트로 생성</a:t>
                      </a:r>
                      <a:br>
                        <a:rPr lang="ko-KR" altLang="en-US" sz="1200" dirty="0"/>
                      </a:br>
                      <a:r>
                        <a:rPr lang="ko-KR" altLang="en-US" sz="1200" dirty="0"/>
                        <a:t>→ 이 리포트는 지자체나 공공기관이 환경정책 실적 보고용으로 제출할 수 있도록 자동 생성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452572"/>
                  </a:ext>
                </a:extLst>
              </a:tr>
              <a:tr h="60329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목표 고객</a:t>
                      </a:r>
                      <a:r>
                        <a:rPr lang="en-US" altLang="ko-KR" sz="12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(B2B.B2G </a:t>
                      </a:r>
                      <a:r>
                        <a:rPr lang="ko-KR" altLang="en-US" sz="12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대상</a:t>
                      </a:r>
                      <a:r>
                        <a:rPr lang="en-US" altLang="ko-KR" sz="12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)</a:t>
                      </a:r>
                      <a:endParaRPr sz="1200" b="1" u="none" strike="noStrike" cap="none" dirty="0">
                        <a:solidFill>
                          <a:schemeClr val="tx1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B2G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（</a:t>
                      </a:r>
                      <a:r>
                        <a:rPr lang="ko-KR" altLang="en-US" sz="1200" dirty="0"/>
                        <a:t>공공기관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지자체 등）</a:t>
                      </a:r>
                      <a:br>
                        <a:rPr lang="en-US" altLang="ko-KR" sz="1200" dirty="0"/>
                      </a:br>
                      <a:r>
                        <a:rPr lang="ko-KR" altLang="en-US" sz="1200" dirty="0"/>
                        <a:t>도시 에너지 관리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탄소중립 정책을 담당하는 부서 대상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제안사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KT</a:t>
                      </a:r>
                      <a:br>
                        <a:rPr lang="en-US" altLang="ko-KR" sz="1200" b="1" dirty="0"/>
                      </a:br>
                      <a:r>
                        <a:rPr lang="ko-KR" altLang="en-US" sz="1200" dirty="0"/>
                        <a:t>통신</a:t>
                      </a:r>
                      <a:r>
                        <a:rPr lang="en-US" altLang="ko-KR" sz="1200" dirty="0"/>
                        <a:t>, IoT, MEC, ESG </a:t>
                      </a:r>
                      <a:r>
                        <a:rPr lang="ko-KR" altLang="en-US" sz="1200" dirty="0"/>
                        <a:t>관련 인프라를 갖춤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56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과제 선정 배경</a:t>
                      </a: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dirty="0"/>
                        <a:t>－국내외적으로 도시 에너지 수요의 급격한 증가와 전력 피크 시간대의 과부하 문제가 부각되고 있으며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이에 따른 경제적 손실 우려도 커지고 있음</a:t>
                      </a:r>
                      <a:endParaRPr lang="en-US" altLang="ko-KR" sz="12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dirty="0"/>
                        <a:t>- </a:t>
                      </a:r>
                      <a:r>
                        <a:rPr lang="ko-KR" altLang="en-US" sz="1200" dirty="0"/>
                        <a:t>또한 정부 및 지자체는 탄소중립 및 </a:t>
                      </a:r>
                      <a:r>
                        <a:rPr lang="en-US" altLang="ko-KR" sz="1200" dirty="0"/>
                        <a:t>ESG </a:t>
                      </a:r>
                      <a:r>
                        <a:rPr lang="ko-KR" altLang="en-US" sz="1200" dirty="0"/>
                        <a:t>정책을 추진 중이나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실제 실행 및 모니터링 수단이 부족하다는 한계가 존재</a:t>
                      </a:r>
                      <a:br>
                        <a:rPr lang="ko-KR" altLang="en-US" sz="1200" dirty="0"/>
                      </a:br>
                      <a:r>
                        <a:rPr lang="en-US" altLang="ko-KR" sz="1200" dirty="0"/>
                        <a:t>- KT</a:t>
                      </a:r>
                      <a:r>
                        <a:rPr lang="ko-KR" altLang="en-US" sz="1200" dirty="0"/>
                        <a:t>는 관련 기술 인프라</a:t>
                      </a:r>
                      <a:r>
                        <a:rPr lang="en-US" altLang="ko-KR" sz="1200" dirty="0"/>
                        <a:t>(IoT, MEC, ESG </a:t>
                      </a:r>
                      <a:r>
                        <a:rPr lang="ko-KR" altLang="en-US" sz="1200" dirty="0"/>
                        <a:t>자동화 리포팅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를 갖추고 있어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공공 수요에 적합한 실증 솔루션으로 제안할 수 있음</a:t>
                      </a:r>
                      <a:endParaRPr sz="1200" b="1" dirty="0">
                        <a:solidFill>
                          <a:schemeClr val="tx1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740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활용 데이터</a:t>
                      </a: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－전력 사용량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실내 온도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·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습도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조도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, CO₂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농도 등 센서 데이터</a:t>
                      </a:r>
                    </a:p>
                    <a:p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－</a:t>
                      </a:r>
                      <a:r>
                        <a:rPr lang="ko-KR" altLang="en-US" sz="1200" dirty="0" err="1">
                          <a:highlight>
                            <a:srgbClr val="FFFFFF"/>
                          </a:highlight>
                        </a:rPr>
                        <a:t>건물별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 점유율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통신망 트래픽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인구 유동 데이터</a:t>
                      </a:r>
                    </a:p>
                    <a:p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－기상 정보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,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시간대별 사용량 패턴</a:t>
                      </a:r>
                    </a:p>
                    <a:p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－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ESG 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정책용 기준 지표 및 기존 에너지 통계 자료 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(KOSIS, </a:t>
                      </a:r>
                      <a:r>
                        <a:rPr lang="ko-KR" altLang="en-US" sz="1200" dirty="0" err="1">
                          <a:highlight>
                            <a:srgbClr val="FFFFFF"/>
                          </a:highlight>
                        </a:rPr>
                        <a:t>지오비전</a:t>
                      </a:r>
                      <a:r>
                        <a:rPr lang="ko-KR" altLang="en-US" sz="1200" dirty="0">
                          <a:highlight>
                            <a:srgbClr val="FFFFFF"/>
                          </a:highlight>
                        </a:rPr>
                        <a:t> 등</a:t>
                      </a:r>
                      <a:r>
                        <a:rPr lang="en-US" altLang="ko-KR" sz="1200" dirty="0">
                          <a:highlight>
                            <a:srgbClr val="FFFFFF"/>
                          </a:highlight>
                        </a:rPr>
                        <a:t>)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1400" b="1" dirty="0">
                        <a:solidFill>
                          <a:schemeClr val="bg1">
                            <a:lumMod val="75000"/>
                          </a:schemeClr>
                        </a:solidFill>
                        <a:highlight>
                          <a:srgbClr val="FFFFFF"/>
                        </a:highlight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endParaRPr sz="1400" b="1" dirty="0">
                        <a:solidFill>
                          <a:schemeClr val="bg1">
                            <a:lumMod val="75000"/>
                          </a:schemeClr>
                        </a:solidFill>
                        <a:highlight>
                          <a:srgbClr val="FFFFFF"/>
                        </a:highlight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559410"/>
                  </a:ext>
                </a:extLst>
              </a:tr>
              <a:tr h="12012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200" b="1" u="none" strike="noStrike" cap="none" dirty="0">
                          <a:solidFill>
                            <a:schemeClr val="tx1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기대 효과</a:t>
                      </a:r>
                    </a:p>
                  </a:txBody>
                  <a:tcPr marL="91450" marR="91450" marT="41568" marB="4156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ko-KR" altLang="en-US" sz="1200" dirty="0"/>
                        <a:t>－도시 전체 에너지 소비량 약 </a:t>
                      </a:r>
                      <a:r>
                        <a:rPr lang="en-US" altLang="ko-KR" sz="1200" b="1" dirty="0"/>
                        <a:t>15~30% </a:t>
                      </a:r>
                      <a:r>
                        <a:rPr lang="ko-KR" altLang="en-US" sz="1200" b="1" dirty="0"/>
                        <a:t>절감</a:t>
                      </a:r>
                      <a:endParaRPr lang="ko-KR" altLang="en-US" sz="1200" dirty="0"/>
                    </a:p>
                    <a:p>
                      <a:r>
                        <a:rPr lang="ko-KR" altLang="en-US" sz="1200" dirty="0"/>
                        <a:t>－피크 시간 분산으로 </a:t>
                      </a:r>
                      <a:r>
                        <a:rPr lang="ko-KR" altLang="en-US" sz="1200" b="1" dirty="0"/>
                        <a:t>전기요금 최대 </a:t>
                      </a:r>
                      <a:r>
                        <a:rPr lang="en-US" altLang="ko-KR" sz="1200" b="1" dirty="0"/>
                        <a:t>20~40% </a:t>
                      </a:r>
                      <a:r>
                        <a:rPr lang="ko-KR" altLang="en-US" sz="1200" b="1" dirty="0"/>
                        <a:t>절감</a:t>
                      </a:r>
                      <a:endParaRPr lang="ko-KR" altLang="en-US" sz="1200" dirty="0"/>
                    </a:p>
                    <a:p>
                      <a:r>
                        <a:rPr lang="ko-KR" altLang="en-US" sz="1200" dirty="0"/>
                        <a:t>－건물 및 도시 단위 </a:t>
                      </a:r>
                      <a:r>
                        <a:rPr lang="ko-KR" altLang="en-US" sz="1200" b="1" dirty="0"/>
                        <a:t>탄소배출량 </a:t>
                      </a:r>
                      <a:r>
                        <a:rPr lang="en-US" altLang="ko-KR" sz="1200" b="1" dirty="0"/>
                        <a:t>8~19% </a:t>
                      </a:r>
                      <a:r>
                        <a:rPr lang="ko-KR" altLang="en-US" sz="1200" b="1" dirty="0"/>
                        <a:t>감소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연간 수십 톤의 </a:t>
                      </a:r>
                      <a:r>
                        <a:rPr lang="en-US" altLang="ko-KR" sz="1200" dirty="0"/>
                        <a:t>CO₂ </a:t>
                      </a:r>
                      <a:r>
                        <a:rPr lang="ko-KR" altLang="en-US" sz="1200" dirty="0"/>
                        <a:t>감축 효과</a:t>
                      </a:r>
                    </a:p>
                    <a:p>
                      <a:r>
                        <a:rPr lang="ko-KR" altLang="en-US" sz="1200" dirty="0"/>
                        <a:t>－</a:t>
                      </a:r>
                      <a:r>
                        <a:rPr lang="en-US" altLang="ko-KR" sz="1200" dirty="0"/>
                        <a:t>ESG </a:t>
                      </a:r>
                      <a:r>
                        <a:rPr lang="ko-KR" altLang="en-US" sz="1200" dirty="0"/>
                        <a:t>리포트 자동화로 정책 대응력 향상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공공 신뢰도 강화</a:t>
                      </a:r>
                    </a:p>
                    <a:p>
                      <a:r>
                        <a:rPr lang="ko-KR" altLang="en-US" sz="1200" dirty="0"/>
                        <a:t>－디지털 트윈 기반의 자동 운영으로 </a:t>
                      </a:r>
                      <a:r>
                        <a:rPr lang="ko-KR" altLang="en-US" sz="1200" b="1" dirty="0"/>
                        <a:t>공공시설 운영비 최대 </a:t>
                      </a:r>
                      <a:r>
                        <a:rPr lang="en-US" altLang="ko-KR" sz="1200" b="1" dirty="0"/>
                        <a:t>63% </a:t>
                      </a:r>
                      <a:r>
                        <a:rPr lang="ko-KR" altLang="en-US" sz="1200" b="1" dirty="0"/>
                        <a:t>절감</a:t>
                      </a:r>
                      <a:r>
                        <a:rPr lang="ko-KR" altLang="en-US" sz="1200" dirty="0"/>
                        <a:t> 가능 </a:t>
                      </a:r>
                      <a:endParaRPr lang="en-US" altLang="ko-KR" sz="1200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>
                            <a:lumMod val="75000"/>
                          </a:schemeClr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680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57932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1FD50E38AF0AC4785451C4F12761FB6" ma:contentTypeVersion="3" ma:contentTypeDescription="새 문서를 만듭니다." ma:contentTypeScope="" ma:versionID="505809da0449f310d42e1c8573577203">
  <xsd:schema xmlns:xsd="http://www.w3.org/2001/XMLSchema" xmlns:xs="http://www.w3.org/2001/XMLSchema" xmlns:p="http://schemas.microsoft.com/office/2006/metadata/properties" xmlns:ns2="83fa82f3-e9ff-4381-8a02-09a021770668" targetNamespace="http://schemas.microsoft.com/office/2006/metadata/properties" ma:root="true" ma:fieldsID="1205a4e3f666aab3e6c3252f9ad3cb27" ns2:_="">
    <xsd:import namespace="83fa82f3-e9ff-4381-8a02-09a0217706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a82f3-e9ff-4381-8a02-09a0217706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74F5F0-E47C-4CD4-9BF1-D80ACD90DC05}">
  <ds:schemaRefs>
    <ds:schemaRef ds:uri="http://schemas.openxmlformats.org/package/2006/metadata/core-properties"/>
    <ds:schemaRef ds:uri="677f369c-0c7e-4879-9dfb-6cea400ef005"/>
    <ds:schemaRef ds:uri="1f1919ae-71d8-4e78-b1bd-1ce78ec43a0b"/>
    <ds:schemaRef ds:uri="http://www.w3.org/XML/1998/namespace"/>
    <ds:schemaRef ds:uri="http://purl.org/dc/terms/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67F0AA-CF39-4730-A6FA-AFAEE763BBE1}"/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354</Words>
  <Application>Microsoft Office PowerPoint</Application>
  <PresentationFormat>와이드스크린</PresentationFormat>
  <Paragraphs>29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Noto Sans Symbols</vt:lpstr>
      <vt:lpstr>나눔스퀘어</vt:lpstr>
      <vt:lpstr>나눔스퀘어 Bold</vt:lpstr>
      <vt:lpstr>나눔스퀘어 ExtraBold</vt:lpstr>
      <vt:lpstr>나눔스퀘어 네오 Heavy</vt:lpstr>
      <vt:lpstr>Malgun Gothic</vt:lpstr>
      <vt:lpstr>Malgun Gothic</vt:lpstr>
      <vt:lpstr>Arial</vt:lpstr>
      <vt:lpstr>Calibri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김현진</cp:lastModifiedBy>
  <cp:revision>375</cp:revision>
  <dcterms:modified xsi:type="dcterms:W3CDTF">2025-07-07T02:00:36Z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0x01010051FD50E38AF0AC4785451C4F12761FB6</vt:lpwstr>
  </property>
  <property fmtid="{D5CDD505-2E9C-101B-9397-08002B2CF9AE}" pid="10" name="MediaServiceImageTags">
    <vt:lpwstr/>
  </property>
</Properties>
</file>