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handoutMasterIdLst>
    <p:handoutMasterId r:id="rId8"/>
  </p:handoutMasterIdLst>
  <p:sldIdLst>
    <p:sldId id="3622" r:id="rId5"/>
    <p:sldId id="362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586" autoAdjust="0"/>
  </p:normalViewPr>
  <p:slideViewPr>
    <p:cSldViewPr snapToGrid="0">
      <p:cViewPr varScale="1">
        <p:scale>
          <a:sx n="107" d="100"/>
          <a:sy n="107" d="100"/>
        </p:scale>
        <p:origin x="12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2025-07-07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현재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핸드사인톡톡이라고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KL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큐브에서 만든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청각장애인분들이 원활한 소통과 사회참여가 가능하도록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공공기관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retendard"/>
              </a:rPr>
              <a:t>,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병원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retendard"/>
              </a:rPr>
              <a:t>,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은행 등 일상생활과 관련된 안내 내용을 </a:t>
            </a:r>
            <a:r>
              <a:rPr lang="ko-KR" altLang="en-US" b="0" i="0" dirty="0" err="1">
                <a:solidFill>
                  <a:srgbClr val="232323"/>
                </a:solidFill>
                <a:effectLst/>
                <a:latin typeface="Pretendard"/>
              </a:rPr>
              <a:t>수어로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 번역해드리는 서비스가 존재함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retendard"/>
              </a:rPr>
              <a:t>/ </a:t>
            </a:r>
            <a:r>
              <a:rPr lang="ko-KR" altLang="en-US" b="0" i="0" dirty="0">
                <a:solidFill>
                  <a:srgbClr val="232323"/>
                </a:solidFill>
                <a:effectLst/>
                <a:latin typeface="Pretendard"/>
              </a:rPr>
              <a:t>그렇지만 </a:t>
            </a:r>
            <a:r>
              <a:rPr lang="ko-KR" altLang="en-US" b="1" i="0" dirty="0">
                <a:solidFill>
                  <a:srgbClr val="232323"/>
                </a:solidFill>
                <a:effectLst/>
                <a:latin typeface="Pretendard"/>
              </a:rPr>
              <a:t>전용 </a:t>
            </a:r>
            <a:r>
              <a:rPr lang="en-US" altLang="ko-KR" b="1" i="0" dirty="0">
                <a:solidFill>
                  <a:srgbClr val="232323"/>
                </a:solidFill>
                <a:effectLst/>
                <a:latin typeface="Pretendard"/>
              </a:rPr>
              <a:t>APP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이 있어야 하는 점이 존재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/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Malgun Gothic"/>
                <a:ea typeface="Malgun Gothic"/>
                <a:sym typeface="Malgun Gothic"/>
              </a:rPr>
              <a:t>아직은 완성되지 않은 걸로 보임</a:t>
            </a:r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Malgun Gothic"/>
              <a:ea typeface="Malgun Gothic"/>
              <a:sym typeface="Malgun Gothic"/>
            </a:endParaRPr>
          </a:p>
          <a:p>
            <a:r>
              <a:rPr lang="ko-KR" altLang="en-US" b="1" dirty="0"/>
              <a:t>주요 기술</a:t>
            </a:r>
            <a:endParaRPr lang="en-US" altLang="ko-KR" b="1" dirty="0"/>
          </a:p>
          <a:p>
            <a:r>
              <a:rPr lang="en-US" altLang="ko-KR" b="1" dirty="0"/>
              <a:t>STT(Speech to Text)</a:t>
            </a:r>
            <a:r>
              <a:rPr lang="ko-KR" altLang="en-US" dirty="0"/>
              <a:t> 기반 음성 인식 </a:t>
            </a:r>
            <a:r>
              <a:rPr lang="en-US" altLang="ko-KR" dirty="0"/>
              <a:t>AI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한국어 발화를 문장 단위로 정확하게 인식 및 처리</a:t>
            </a:r>
          </a:p>
          <a:p>
            <a:r>
              <a:rPr lang="en-US" altLang="ko-KR" b="1" dirty="0"/>
              <a:t>NLP </a:t>
            </a:r>
            <a:r>
              <a:rPr lang="ko-KR" altLang="en-US" b="1" dirty="0"/>
              <a:t>기반 자연어 처리 엔진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문장의 의미</a:t>
            </a:r>
            <a:r>
              <a:rPr lang="en-US" altLang="ko-KR" dirty="0"/>
              <a:t>, </a:t>
            </a:r>
            <a:r>
              <a:rPr lang="ko-KR" altLang="en-US" dirty="0"/>
              <a:t>구문 구조를 분석해 </a:t>
            </a:r>
            <a:r>
              <a:rPr lang="ko-KR" altLang="en-US" dirty="0" err="1"/>
              <a:t>수어</a:t>
            </a:r>
            <a:r>
              <a:rPr lang="ko-KR" altLang="en-US" dirty="0"/>
              <a:t> 문장으로 자연스럽게 전환</a:t>
            </a:r>
          </a:p>
          <a:p>
            <a:r>
              <a:rPr lang="ko-KR" altLang="en-US" b="1" dirty="0" err="1"/>
              <a:t>수어</a:t>
            </a:r>
            <a:r>
              <a:rPr lang="ko-KR" altLang="en-US" b="1" dirty="0"/>
              <a:t> 데이터 매핑 알고리즘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 err="1"/>
              <a:t>국립수어사전</a:t>
            </a:r>
            <a:r>
              <a:rPr lang="ko-KR" altLang="en-US" dirty="0"/>
              <a:t> 기반의 문장</a:t>
            </a:r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ko-KR" altLang="en-US" dirty="0" err="1"/>
              <a:t>매칭을</a:t>
            </a:r>
            <a:r>
              <a:rPr lang="ko-KR" altLang="en-US" dirty="0"/>
              <a:t> 통해 표준화된 </a:t>
            </a:r>
            <a:r>
              <a:rPr lang="ko-KR" altLang="en-US" dirty="0" err="1"/>
              <a:t>수어</a:t>
            </a:r>
            <a:r>
              <a:rPr lang="ko-KR" altLang="en-US" dirty="0"/>
              <a:t> 생성</a:t>
            </a:r>
          </a:p>
          <a:p>
            <a:r>
              <a:rPr lang="en-US" altLang="ko-KR" b="1" dirty="0"/>
              <a:t>3D </a:t>
            </a:r>
            <a:r>
              <a:rPr lang="ko-KR" altLang="en-US" b="1" dirty="0"/>
              <a:t>아바타 모션 합성 기술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손 모양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타이밍 등을 동기화하여 자연스러운 </a:t>
            </a:r>
            <a:r>
              <a:rPr lang="ko-KR" altLang="en-US" dirty="0" err="1"/>
              <a:t>수어</a:t>
            </a:r>
            <a:r>
              <a:rPr lang="ko-KR" altLang="en-US" dirty="0"/>
              <a:t> 표현 구현</a:t>
            </a:r>
          </a:p>
          <a:p>
            <a:r>
              <a:rPr lang="en-US" altLang="ko-KR" b="1" dirty="0"/>
              <a:t>UX </a:t>
            </a:r>
            <a:r>
              <a:rPr lang="ko-KR" altLang="en-US" b="1" dirty="0"/>
              <a:t>기반 사용자 설정 시스템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시청자 반응 데이터 기반 </a:t>
            </a:r>
            <a:r>
              <a:rPr lang="ko-KR" altLang="en-US" dirty="0" err="1"/>
              <a:t>수어</a:t>
            </a:r>
            <a:r>
              <a:rPr lang="ko-KR" altLang="en-US" dirty="0"/>
              <a:t> 스타일 개인화 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표현방식 조정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클라우드 인프라 및 </a:t>
            </a:r>
            <a:r>
              <a:rPr lang="en-US" altLang="ko-KR" b="1" dirty="0"/>
              <a:t>API </a:t>
            </a:r>
            <a:r>
              <a:rPr lang="ko-KR" altLang="en-US" b="1" dirty="0"/>
              <a:t>연동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dirty="0"/>
              <a:t>공공기관 시스템과 연동 가능한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확장 가능한 클라우드 기반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58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849419"/>
              </p:ext>
            </p:extLst>
          </p:nvPr>
        </p:nvGraphicFramePr>
        <p:xfrm>
          <a:off x="177762" y="1145814"/>
          <a:ext cx="11781627" cy="51948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1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133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198680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6946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디지털 컨텐츠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2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박재학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2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AI </a:t>
                      </a:r>
                      <a:r>
                        <a:rPr lang="ko-KR" altLang="en-US" sz="2400" dirty="0"/>
                        <a:t>음성인식 기반 실시간 </a:t>
                      </a:r>
                      <a:r>
                        <a:rPr lang="ko-KR" altLang="en-US" sz="2400" dirty="0" err="1"/>
                        <a:t>수어</a:t>
                      </a:r>
                      <a:r>
                        <a:rPr lang="ko-KR" altLang="en-US" sz="2400" dirty="0"/>
                        <a:t> 변환 콘텐츠 플랫폼</a:t>
                      </a:r>
                      <a:endParaRPr lang="ko-KR" altLang="en-US" sz="2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2400" dirty="0"/>
                        <a:t>1) </a:t>
                      </a:r>
                      <a:r>
                        <a:rPr lang="ko-KR" altLang="en-US" sz="2400" dirty="0"/>
                        <a:t>실시간 음성 인식</a:t>
                      </a:r>
                      <a:r>
                        <a:rPr lang="en-US" altLang="ko-KR" sz="2400" dirty="0"/>
                        <a:t>(STT)</a:t>
                      </a:r>
                    </a:p>
                    <a:p>
                      <a:pPr algn="ctr"/>
                      <a:r>
                        <a:rPr lang="en-US" altLang="ko-KR" sz="2400" dirty="0"/>
                        <a:t>2) </a:t>
                      </a:r>
                      <a:r>
                        <a:rPr lang="ko-KR" altLang="en-US" sz="2400" dirty="0"/>
                        <a:t>문장 구조 분석</a:t>
                      </a:r>
                      <a:r>
                        <a:rPr lang="en-US" altLang="ko-KR" sz="2400" dirty="0"/>
                        <a:t>(NLP </a:t>
                      </a:r>
                      <a:r>
                        <a:rPr lang="ko-KR" altLang="en-US" sz="2400" dirty="0"/>
                        <a:t>기반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algn="ctr"/>
                      <a:r>
                        <a:rPr lang="en-US" altLang="ko-KR" sz="2400" dirty="0"/>
                        <a:t>3) </a:t>
                      </a:r>
                      <a:r>
                        <a:rPr lang="ko-KR" altLang="en-US" sz="2400" dirty="0" err="1"/>
                        <a:t>수어</a:t>
                      </a:r>
                      <a:r>
                        <a:rPr lang="ko-KR" altLang="en-US" sz="2400" dirty="0"/>
                        <a:t> 아바타 모션 생성 </a:t>
                      </a:r>
                      <a:r>
                        <a:rPr lang="en-US" altLang="ko-KR" sz="2400" dirty="0"/>
                        <a:t>(3D </a:t>
                      </a:r>
                      <a:r>
                        <a:rPr lang="ko-KR" altLang="en-US" sz="2400" dirty="0"/>
                        <a:t>표현</a:t>
                      </a:r>
                      <a:r>
                        <a:rPr lang="en-US" altLang="ko-KR" sz="2400" dirty="0"/>
                        <a:t>)</a:t>
                      </a:r>
                    </a:p>
                    <a:p>
                      <a:pPr algn="ctr"/>
                      <a:r>
                        <a:rPr lang="en-US" altLang="ko-KR" sz="2400" dirty="0"/>
                        <a:t>4) </a:t>
                      </a:r>
                      <a:r>
                        <a:rPr lang="ko-KR" altLang="en-US" sz="2400" dirty="0"/>
                        <a:t>사용자 맞춤 </a:t>
                      </a:r>
                      <a:r>
                        <a:rPr lang="ko-KR" altLang="en-US" sz="2400" dirty="0" err="1"/>
                        <a:t>수어</a:t>
                      </a:r>
                      <a:r>
                        <a:rPr lang="ko-KR" altLang="en-US" sz="2400" dirty="0"/>
                        <a:t> 스타일 선택</a:t>
                      </a:r>
                    </a:p>
                    <a:p>
                      <a:pPr algn="ctr"/>
                      <a:r>
                        <a:rPr lang="en-US" altLang="ko-KR" sz="2400" dirty="0"/>
                        <a:t>5) </a:t>
                      </a:r>
                      <a:r>
                        <a:rPr lang="ko-KR" altLang="en-US" sz="2400" dirty="0"/>
                        <a:t>자막 </a:t>
                      </a:r>
                      <a:r>
                        <a:rPr lang="en-US" altLang="ko-KR" sz="2400" dirty="0"/>
                        <a:t>+ </a:t>
                      </a:r>
                      <a:r>
                        <a:rPr lang="ko-KR" altLang="en-US" sz="2400" dirty="0" err="1"/>
                        <a:t>수어</a:t>
                      </a:r>
                      <a:r>
                        <a:rPr lang="ko-KR" altLang="en-US" sz="2400" dirty="0"/>
                        <a:t> 병렬 출력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881862"/>
              </p:ext>
            </p:extLst>
          </p:nvPr>
        </p:nvGraphicFramePr>
        <p:xfrm>
          <a:off x="177762" y="1145813"/>
          <a:ext cx="11965405" cy="5185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5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412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48575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8218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B2G(</a:t>
                      </a:r>
                      <a:r>
                        <a:rPr lang="ko-KR" altLang="en-US" sz="1800" dirty="0"/>
                        <a:t>교육부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시청각 장애인복지센터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방송통신위원회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400" dirty="0"/>
                        <a:t>청각장애인은 국내에 약 </a:t>
                      </a:r>
                      <a:r>
                        <a:rPr lang="en-US" altLang="ko-KR" sz="1400" dirty="0"/>
                        <a:t>41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(2023, KOSIS </a:t>
                      </a:r>
                      <a:r>
                        <a:rPr lang="ko-KR" altLang="en-US" sz="1400" dirty="0"/>
                        <a:t>기준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그중 </a:t>
                      </a:r>
                      <a:r>
                        <a:rPr lang="ko-KR" altLang="en-US" sz="1400" dirty="0" err="1"/>
                        <a:t>수어</a:t>
                      </a:r>
                      <a:r>
                        <a:rPr lang="ko-KR" altLang="en-US" sz="1400" dirty="0"/>
                        <a:t> 사용자는 약 </a:t>
                      </a:r>
                      <a:r>
                        <a:rPr lang="en-US" altLang="ko-KR" sz="1400" dirty="0"/>
                        <a:t>25</a:t>
                      </a:r>
                      <a:r>
                        <a:rPr lang="ko-KR" altLang="en-US" sz="1400" dirty="0"/>
                        <a:t>만 명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/>
                        <a:t>온라인 강의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행정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뉴스 등 </a:t>
                      </a:r>
                      <a:r>
                        <a:rPr lang="ko-KR" altLang="en-US" sz="1400" b="1" dirty="0"/>
                        <a:t>공공 콘텐츠에서 </a:t>
                      </a:r>
                      <a:r>
                        <a:rPr lang="ko-KR" altLang="en-US" sz="1400" b="1" dirty="0" err="1"/>
                        <a:t>수어</a:t>
                      </a:r>
                      <a:r>
                        <a:rPr lang="ko-KR" altLang="en-US" sz="1400" b="1" dirty="0"/>
                        <a:t> 서비스 </a:t>
                      </a:r>
                      <a:r>
                        <a:rPr lang="ko-KR" altLang="en-US" sz="1400" b="1" dirty="0" err="1"/>
                        <a:t>제공률은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10% </a:t>
                      </a:r>
                      <a:r>
                        <a:rPr lang="ko-KR" altLang="en-US" sz="1400" b="1" dirty="0"/>
                        <a:t>미만</a:t>
                      </a:r>
                      <a:endParaRPr lang="ko-KR" altLang="en-US" sz="1400" dirty="0"/>
                    </a:p>
                    <a:p>
                      <a:r>
                        <a:rPr lang="ko-KR" altLang="en-US" sz="1400" dirty="0" err="1"/>
                        <a:t>수어</a:t>
                      </a:r>
                      <a:r>
                        <a:rPr lang="ko-KR" altLang="en-US" sz="1400" dirty="0"/>
                        <a:t> 통역 인력은 매우 제한적이며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영상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건당 제작비가 평균 </a:t>
                      </a:r>
                      <a:r>
                        <a:rPr lang="en-US" altLang="ko-KR" sz="1400" b="1" dirty="0"/>
                        <a:t>80</a:t>
                      </a:r>
                      <a:r>
                        <a:rPr lang="ko-KR" altLang="en-US" sz="1400" b="1" dirty="0"/>
                        <a:t>만</a:t>
                      </a:r>
                      <a:r>
                        <a:rPr lang="en-US" altLang="ko-KR" sz="1400" b="1" dirty="0"/>
                        <a:t>~100</a:t>
                      </a:r>
                      <a:r>
                        <a:rPr lang="ko-KR" altLang="en-US" sz="1400" b="1" dirty="0"/>
                        <a:t>만 원</a:t>
                      </a:r>
                      <a:r>
                        <a:rPr lang="ko-KR" altLang="en-US" sz="1400" dirty="0"/>
                        <a:t> 소요됨</a:t>
                      </a:r>
                    </a:p>
                    <a:p>
                      <a:r>
                        <a:rPr lang="ko-KR" altLang="en-US" sz="1400" dirty="0"/>
                        <a:t>장애인 정보 접근권을 보장하고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공공서비스의 </a:t>
                      </a:r>
                      <a:r>
                        <a:rPr lang="ko-KR" altLang="en-US" sz="1400" b="1" dirty="0"/>
                        <a:t>디지털 포용성</a:t>
                      </a:r>
                      <a:r>
                        <a:rPr lang="ko-KR" altLang="en-US" sz="1400" dirty="0"/>
                        <a:t>을 확대하기 위한 기술적 대안 필요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1) 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공공기관 영상 자막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/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음성 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DB</a:t>
                      </a:r>
                    </a:p>
                    <a:p>
                      <a:pPr algn="ctr"/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2) </a:t>
                      </a:r>
                      <a:r>
                        <a:rPr lang="ko-KR" altLang="en-US" sz="1600" dirty="0" err="1">
                          <a:highlight>
                            <a:srgbClr val="FFFFFF"/>
                          </a:highlight>
                        </a:rPr>
                        <a:t>국립수어사전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 및 </a:t>
                      </a:r>
                      <a:r>
                        <a:rPr lang="ko-KR" altLang="en-US" sz="1600" dirty="0" err="1">
                          <a:highlight>
                            <a:srgbClr val="FFFFFF"/>
                          </a:highlight>
                        </a:rPr>
                        <a:t>수어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 영상 데이터</a:t>
                      </a:r>
                    </a:p>
                    <a:p>
                      <a:pPr algn="ctr"/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3) 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시청자 반응 데이터 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사용성 개선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4) KOSIS 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청각장애인 통계</a:t>
                      </a:r>
                    </a:p>
                    <a:p>
                      <a:pPr algn="ctr"/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5) AI 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성능 평가 지표 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인식률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600" dirty="0" err="1">
                          <a:highlight>
                            <a:srgbClr val="FFFFFF"/>
                          </a:highlight>
                        </a:rPr>
                        <a:t>변환률</a:t>
                      </a:r>
                      <a:r>
                        <a:rPr lang="ko-KR" altLang="en-US" sz="1600" dirty="0">
                          <a:highlight>
                            <a:srgbClr val="FFFFFF"/>
                          </a:highlight>
                        </a:rPr>
                        <a:t> 등</a:t>
                      </a:r>
                      <a:r>
                        <a:rPr lang="en-US" altLang="ko-KR" sz="1600" dirty="0"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63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1) </a:t>
                      </a:r>
                      <a:r>
                        <a:rPr lang="ko-KR" altLang="en-US" sz="1800" dirty="0" err="1"/>
                        <a:t>수어</a:t>
                      </a:r>
                      <a:r>
                        <a:rPr lang="ko-KR" altLang="en-US" sz="1800" dirty="0"/>
                        <a:t> 통역 인력 투입 없이 콘텐츠 자동 생성 → 제작비 </a:t>
                      </a:r>
                      <a:r>
                        <a:rPr lang="en-US" altLang="ko-KR" sz="1800" b="1" dirty="0"/>
                        <a:t>80% </a:t>
                      </a:r>
                      <a:r>
                        <a:rPr lang="ko-KR" altLang="en-US" sz="1800" b="1" dirty="0"/>
                        <a:t>절감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en-US" altLang="ko-KR" sz="1800" dirty="0"/>
                        <a:t>2) </a:t>
                      </a:r>
                      <a:r>
                        <a:rPr lang="ko-KR" altLang="en-US" sz="1800" dirty="0"/>
                        <a:t>청각장애인 콘텐츠 접근성 지수 </a:t>
                      </a:r>
                      <a:r>
                        <a:rPr lang="en-US" altLang="ko-KR" sz="1800" b="1" dirty="0"/>
                        <a:t>45% </a:t>
                      </a:r>
                      <a:r>
                        <a:rPr lang="ko-KR" altLang="en-US" sz="1800" b="1" dirty="0"/>
                        <a:t>향상</a:t>
                      </a:r>
                      <a:endParaRPr lang="en-US" altLang="ko-KR" sz="1800" b="1" dirty="0"/>
                    </a:p>
                    <a:p>
                      <a:pPr algn="ctr"/>
                      <a:r>
                        <a:rPr lang="en-US" altLang="ko-KR" sz="1800" dirty="0"/>
                        <a:t>3) </a:t>
                      </a:r>
                      <a:r>
                        <a:rPr lang="ko-KR" altLang="en-US" sz="1800" dirty="0"/>
                        <a:t>접근성 관련 공공기관 민원발생률 </a:t>
                      </a:r>
                      <a:r>
                        <a:rPr lang="en-US" altLang="ko-KR" sz="1800" b="1" dirty="0"/>
                        <a:t>30</a:t>
                      </a:r>
                      <a:r>
                        <a:rPr lang="en-US" altLang="ko-KR" sz="1800" b="1"/>
                        <a:t>% </a:t>
                      </a:r>
                      <a:r>
                        <a:rPr lang="ko-KR" altLang="en-US" sz="1800" b="1"/>
                        <a:t>감소</a:t>
                      </a:r>
                      <a:endParaRPr lang="en-US" altLang="ko-KR" sz="1800" b="1"/>
                    </a:p>
                    <a:p>
                      <a:pPr algn="ctr"/>
                      <a:r>
                        <a:rPr lang="en-US" altLang="ko-KR" sz="1800" b="0"/>
                        <a:t>4) </a:t>
                      </a:r>
                      <a:r>
                        <a:rPr lang="ko-KR" altLang="en-US" sz="1800"/>
                        <a:t>콘텐츠 제작 시간 연간 </a:t>
                      </a:r>
                      <a:r>
                        <a:rPr lang="en-US" altLang="ko-KR" sz="1800" b="1"/>
                        <a:t>5,000~10,000</a:t>
                      </a:r>
                      <a:r>
                        <a:rPr lang="ko-KR" altLang="en-US" sz="1800" b="1"/>
                        <a:t>시간 절약</a:t>
                      </a:r>
                      <a:endParaRPr lang="ko-KR" altLang="en-US" sz="18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3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B67E04-C58A-405E-89D4-170D84C3C69C}"/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412</Words>
  <Application>Microsoft Office PowerPoint</Application>
  <PresentationFormat>와이드스크린</PresentationFormat>
  <Paragraphs>44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Noto Sans Symbols</vt:lpstr>
      <vt:lpstr>Pretendard</vt:lpstr>
      <vt:lpstr>나눔스퀘어</vt:lpstr>
      <vt:lpstr>나눔스퀘어 Bold</vt:lpstr>
      <vt:lpstr>나눔스퀘어 ExtraBold</vt:lpstr>
      <vt:lpstr>나눔스퀘어 네오 Heavy</vt:lpstr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재학 박</cp:lastModifiedBy>
  <cp:revision>381</cp:revision>
  <dcterms:modified xsi:type="dcterms:W3CDTF">2025-07-07T01:34:10Z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