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6" r:id="rId4"/>
  </p:sldMasterIdLst>
  <p:notesMasterIdLst>
    <p:notesMasterId r:id="rId6"/>
  </p:notesMasterIdLst>
  <p:handoutMasterIdLst>
    <p:handoutMasterId r:id="rId7"/>
  </p:handoutMasterIdLst>
  <p:sldIdLst>
    <p:sldId id="3622" r:id="rId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99"/>
    <a:srgbClr val="FFFF99"/>
    <a:srgbClr val="1F6765"/>
    <a:srgbClr val="E4EFEE"/>
    <a:srgbClr val="F2F2F2"/>
    <a:srgbClr val="FFFFCC"/>
    <a:srgbClr val="E6F2F1"/>
    <a:srgbClr val="AAD7D2"/>
    <a:srgbClr val="D8ECEB"/>
    <a:srgbClr val="F2F9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DA1025B-DC11-4365-8EB9-211FE465BF03}" v="6" dt="2025-06-30T05:50:54.655"/>
  </p1510:revLst>
</p1510:revInfo>
</file>

<file path=ppt/tableStyles.xml><?xml version="1.0" encoding="utf-8"?>
<a:tblStyleLst xmlns:a="http://schemas.openxmlformats.org/drawingml/2006/main" def="{A4739C91-EA2B-441A-B1FC-6100ADDC1FEA}">
  <a:tblStyle styleId="{A4739C91-EA2B-441A-B1FC-6100ADDC1FE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4" autoAdjust="0"/>
    <p:restoredTop sz="94311" autoAdjust="0"/>
  </p:normalViewPr>
  <p:slideViewPr>
    <p:cSldViewPr snapToGrid="0">
      <p:cViewPr varScale="1">
        <p:scale>
          <a:sx n="53" d="100"/>
          <a:sy n="53" d="100"/>
        </p:scale>
        <p:origin x="52" y="1204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DD5EE2-0F71-437D-9438-13CCE6E2D3A4}" type="datetimeFigureOut">
              <a:rPr lang="ko-KR" altLang="en-US" smtClean="0">
                <a:latin typeface="맑은 고딕" panose="020B0503020000020004" pitchFamily="34" charset="-127"/>
                <a:ea typeface="맑은 고딕" panose="020B0503020000020004" pitchFamily="34" charset="-127"/>
              </a:rPr>
              <a:t>2025-07-03</a:t>
            </a:fld>
            <a:endParaRPr lang="ko-KR" altLang="en-US"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5F53A9-D8CC-4D53-A6BF-2C0C2798EC5D}" type="slidenum">
              <a:rPr lang="ko-KR" altLang="en-US" smtClean="0">
                <a:latin typeface="맑은 고딕" panose="020B0503020000020004" pitchFamily="34" charset="-127"/>
                <a:ea typeface="맑은 고딕" panose="020B0503020000020004" pitchFamily="34" charset="-127"/>
              </a:rPr>
              <a:t>‹#›</a:t>
            </a:fld>
            <a:endParaRPr lang="ko-KR" altLang="en-US"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549014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Tx/>
              <a:buChar char="-"/>
            </a:pPr>
            <a:endParaRPr lang="en-US" altLang="ko-KR" sz="1200" b="0" i="0" u="none" strike="noStrike" cap="none" dirty="0">
              <a:solidFill>
                <a:schemeClr val="dk1"/>
              </a:solidFill>
              <a:latin typeface="Malgun Gothic"/>
              <a:ea typeface="Malgun Gothic"/>
              <a:sym typeface="Malgun Gothic"/>
            </a:endParaRPr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1202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사용자 지정 레이아웃">
  <p:cSld name="사용자 지정 레이아웃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그림 22">
            <a:extLst>
              <a:ext uri="{FF2B5EF4-FFF2-40B4-BE49-F238E27FC236}">
                <a16:creationId xmlns:a16="http://schemas.microsoft.com/office/drawing/2014/main" id="{C7CF2056-2E41-4C40-AE19-A9A1125F857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715" b="21945"/>
          <a:stretch/>
        </p:blipFill>
        <p:spPr>
          <a:xfrm>
            <a:off x="0" y="3596531"/>
            <a:ext cx="12192000" cy="2859057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DEA947DF-4474-4457-99B3-14ADC3E3823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552" b="21945"/>
          <a:stretch/>
        </p:blipFill>
        <p:spPr>
          <a:xfrm>
            <a:off x="0" y="0"/>
            <a:ext cx="12192000" cy="3600594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C30C2DB1-E1BF-4A77-BBF7-D6BABA49745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715" b="21945"/>
          <a:stretch/>
        </p:blipFill>
        <p:spPr>
          <a:xfrm>
            <a:off x="0" y="6148873"/>
            <a:ext cx="12192000" cy="709127"/>
          </a:xfrm>
          <a:prstGeom prst="rect">
            <a:avLst/>
          </a:prstGeom>
        </p:spPr>
      </p:pic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532456" y="510866"/>
            <a:ext cx="10821346" cy="59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3446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9pPr>
          </a:lstStyle>
          <a:p>
            <a:endParaRPr/>
          </a:p>
        </p:txBody>
      </p:sp>
      <p:cxnSp>
        <p:nvCxnSpPr>
          <p:cNvPr id="18" name="Google Shape;18;p3"/>
          <p:cNvCxnSpPr>
            <a:cxnSpLocks/>
            <a:stCxn id="22" idx="1"/>
            <a:endCxn id="22" idx="3"/>
          </p:cNvCxnSpPr>
          <p:nvPr/>
        </p:nvCxnSpPr>
        <p:spPr>
          <a:xfrm>
            <a:off x="0" y="6503437"/>
            <a:ext cx="12192000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" name="Google Shape;19;p3"/>
          <p:cNvSpPr txBox="1"/>
          <p:nvPr/>
        </p:nvSpPr>
        <p:spPr>
          <a:xfrm>
            <a:off x="11266756" y="6559088"/>
            <a:ext cx="755737" cy="157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831"/>
              <a:buFont typeface="Arial"/>
              <a:buNone/>
            </a:pPr>
            <a:fld id="{00000000-1234-1234-1234-123412341234}" type="slidenum">
              <a:rPr lang="en-US" altLang="ko-KR" sz="1023" b="0" i="0" u="none" strike="noStrike" cap="none">
                <a:solidFill>
                  <a:srgbClr val="7F7F7F"/>
                </a:solidFill>
                <a:latin typeface="맑은 고딕" panose="020B0503020000020004" pitchFamily="34" charset="-127"/>
                <a:ea typeface="맑은 고딕" panose="020B0503020000020004" pitchFamily="34" charset="-127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ts val="831"/>
                <a:buFont typeface="Arial"/>
                <a:buNone/>
              </a:pPr>
              <a:t>‹#›</a:t>
            </a:fld>
            <a:endParaRPr sz="1023" b="0" i="0" u="none" strike="noStrike" cap="none">
              <a:solidFill>
                <a:srgbClr val="7F7F7F"/>
              </a:solidFill>
              <a:latin typeface="맑은 고딕" panose="020B0503020000020004" pitchFamily="34" charset="-127"/>
              <a:ea typeface="맑은 고딕" panose="020B0503020000020004" pitchFamily="34" charset="-127"/>
              <a:cs typeface="Arial"/>
              <a:sym typeface="Arial"/>
            </a:endParaRPr>
          </a:p>
        </p:txBody>
      </p:sp>
      <p:sp>
        <p:nvSpPr>
          <p:cNvPr id="20" name="Google Shape;20;p3"/>
          <p:cNvSpPr/>
          <p:nvPr/>
        </p:nvSpPr>
        <p:spPr>
          <a:xfrm>
            <a:off x="210470" y="6559088"/>
            <a:ext cx="3556571" cy="161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92" b="1" i="0" u="none" strike="noStrike" cap="none">
                <a:solidFill>
                  <a:srgbClr val="34AEAA"/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  <a:cs typeface="Arial"/>
                <a:sym typeface="Arial"/>
              </a:rPr>
              <a:t>KT AIVLE School</a:t>
            </a:r>
            <a:endParaRPr sz="1723">
              <a:solidFill>
                <a:srgbClr val="34AEAA"/>
              </a:solidFill>
              <a:latin typeface="나눔스퀘어 네오 Heavy" panose="00000A00000000000000" pitchFamily="2" charset="-127"/>
              <a:ea typeface="나눔스퀘어 네오 Heavy" panose="00000A00000000000000" pitchFamily="2" charset="-127"/>
            </a:endParaRPr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553369" y="1338454"/>
            <a:ext cx="10757098" cy="655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562722" marR="0" lvl="0" indent="-468935" algn="l" rtl="0">
              <a:lnSpc>
                <a:spcPct val="90000"/>
              </a:lnSpc>
              <a:spcBef>
                <a:spcPts val="1231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  <a:defRPr sz="2954" b="1" i="0" u="none" strike="noStrike" cap="none">
                <a:solidFill>
                  <a:schemeClr val="dk1"/>
                </a:solidFill>
                <a:latin typeface="맑은 고딕" panose="020B0503020000020004" pitchFamily="34" charset="-127"/>
                <a:ea typeface="맑은 고딕" panose="020B0503020000020004" pitchFamily="34" charset="-127"/>
                <a:cs typeface="Arial"/>
                <a:sym typeface="Arial"/>
              </a:defRPr>
            </a:lvl1pPr>
            <a:lvl2pPr marL="1125444" marR="0" lvl="1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221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688165" marR="0" lvl="2" indent="-406410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96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250887" marR="0" lvl="3" indent="-390779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72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813609" marR="0" lvl="4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376331" marR="0" lvl="5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939052" marR="0" lvl="6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01774" marR="0" lvl="7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064496" marR="0" lvl="8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0DB33C9-9F17-4570-866B-17EF57204CD7}"/>
              </a:ext>
            </a:extLst>
          </p:cNvPr>
          <p:cNvSpPr/>
          <p:nvPr userDrawn="1"/>
        </p:nvSpPr>
        <p:spPr>
          <a:xfrm>
            <a:off x="169507" y="1142862"/>
            <a:ext cx="11852986" cy="52747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34" charset="-127"/>
            </a:endParaRPr>
          </a:p>
        </p:txBody>
      </p:sp>
      <p:cxnSp>
        <p:nvCxnSpPr>
          <p:cNvPr id="12" name="Google Shape;12;p40">
            <a:extLst>
              <a:ext uri="{FF2B5EF4-FFF2-40B4-BE49-F238E27FC236}">
                <a16:creationId xmlns:a16="http://schemas.microsoft.com/office/drawing/2014/main" id="{101F6C97-5613-4029-91DD-AB91A50C6258}"/>
              </a:ext>
            </a:extLst>
          </p:cNvPr>
          <p:cNvCxnSpPr/>
          <p:nvPr userDrawn="1"/>
        </p:nvCxnSpPr>
        <p:spPr>
          <a:xfrm rot="10800000">
            <a:off x="-5" y="1046297"/>
            <a:ext cx="12192005" cy="20820"/>
          </a:xfrm>
          <a:prstGeom prst="straightConnector1">
            <a:avLst/>
          </a:prstGeom>
          <a:noFill/>
          <a:ln w="28575" cap="flat" cmpd="thickThin">
            <a:solidFill>
              <a:srgbClr val="02BDB6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4" name="Google Shape;39;p42">
            <a:extLst>
              <a:ext uri="{FF2B5EF4-FFF2-40B4-BE49-F238E27FC236}">
                <a16:creationId xmlns:a16="http://schemas.microsoft.com/office/drawing/2014/main" id="{CD0CE241-17D8-47FB-BD1F-FE7D316AC62A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10954455" y="126128"/>
            <a:ext cx="1068038" cy="2432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sz="4319" b="0" i="0" u="none" strike="noStrike" cap="none">
                <a:solidFill>
                  <a:schemeClr val="dk1"/>
                </a:solidFill>
                <a:latin typeface="맑은 고딕" panose="020B0503020000020004" pitchFamily="34" charset="-127"/>
                <a:ea typeface="맑은 고딕" panose="020B0503020000020004" pitchFamily="34" charset="-127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sz="43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sz="43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sz="43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sz="43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74"/>
              <a:buFont typeface="Arial"/>
              <a:buNone/>
              <a:defRPr sz="43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74"/>
              <a:buFont typeface="Arial"/>
              <a:buNone/>
              <a:defRPr sz="43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74"/>
              <a:buFont typeface="Arial"/>
              <a:buNone/>
              <a:defRPr sz="43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74"/>
              <a:buFont typeface="Arial"/>
              <a:buNone/>
              <a:defRPr sz="43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565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562722" marR="0" lvl="0" indent="-456586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2242"/>
              <a:buFont typeface="Arial"/>
              <a:buChar char="•"/>
              <a:defRPr sz="2759" b="0" i="0" u="none" strike="noStrike" cap="none">
                <a:solidFill>
                  <a:schemeClr val="dk1"/>
                </a:solidFill>
                <a:latin typeface="맑은 고딕" panose="020B0503020000020004" pitchFamily="34" charset="-127"/>
                <a:ea typeface="맑은 고딕" panose="020B0503020000020004" pitchFamily="34" charset="-127"/>
                <a:cs typeface="Arial"/>
                <a:sym typeface="Arial"/>
              </a:defRPr>
            </a:lvl1pPr>
            <a:lvl2pPr marL="1125444" marR="0" lvl="1" indent="-433765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688165" marR="0" lvl="2" indent="-418524" algn="l" rtl="0">
              <a:lnSpc>
                <a:spcPct val="90000"/>
              </a:lnSpc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1755"/>
              <a:buFont typeface="Arial"/>
              <a:buChar char="•"/>
              <a:defRPr sz="215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250887" marR="0" lvl="3" indent="-403284" algn="l" rtl="0">
              <a:lnSpc>
                <a:spcPct val="90000"/>
              </a:lnSpc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560"/>
              <a:buFont typeface="Arial"/>
              <a:buChar char="–"/>
              <a:defRPr sz="19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813609" marR="0" lvl="4" indent="-403284" algn="l" rtl="0">
              <a:lnSpc>
                <a:spcPct val="90000"/>
              </a:lnSpc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560"/>
              <a:buFont typeface="Arial"/>
              <a:buChar char="»"/>
              <a:defRPr sz="19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376331" marR="0" lvl="5" indent="-40589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93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939052" marR="0" lvl="6" indent="-40589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93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01774" marR="0" lvl="7" indent="-40589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93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064496" marR="0" lvl="8" indent="-40589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93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">
  <p:cSld name="Section Title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269241" y="2084172"/>
            <a:ext cx="11653522" cy="1162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735"/>
              <a:buFont typeface="Calibri"/>
              <a:buNone/>
              <a:defRPr sz="705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5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57;p11">
            <a:extLst>
              <a:ext uri="{FF2B5EF4-FFF2-40B4-BE49-F238E27FC236}">
                <a16:creationId xmlns:a16="http://schemas.microsoft.com/office/drawing/2014/main" id="{F3DB9266-1032-4535-A5FC-D4964A5049A9}"/>
              </a:ext>
            </a:extLst>
          </p:cNvPr>
          <p:cNvSpPr txBox="1">
            <a:spLocks/>
          </p:cNvSpPr>
          <p:nvPr/>
        </p:nvSpPr>
        <p:spPr>
          <a:xfrm>
            <a:off x="177762" y="227159"/>
            <a:ext cx="6808597" cy="628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523" tIns="56246" rIns="112523" bIns="56246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3446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1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1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1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1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1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1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1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1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00000"/>
              </a:lnSpc>
            </a:pPr>
            <a:r>
              <a:rPr lang="ko-KR" altLang="en-US" sz="32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/>
                <a:sym typeface="Arial"/>
              </a:rPr>
              <a:t>개인별 과제 정의서</a:t>
            </a:r>
          </a:p>
        </p:txBody>
      </p:sp>
      <p:graphicFrame>
        <p:nvGraphicFramePr>
          <p:cNvPr id="9" name="Google Shape;516;g1b5d807d25a_29_172">
            <a:extLst>
              <a:ext uri="{FF2B5EF4-FFF2-40B4-BE49-F238E27FC236}">
                <a16:creationId xmlns:a16="http://schemas.microsoft.com/office/drawing/2014/main" id="{21F1DAD8-D08E-426E-93CD-82A61F89C0E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97946858"/>
              </p:ext>
            </p:extLst>
          </p:nvPr>
        </p:nvGraphicFramePr>
        <p:xfrm>
          <a:off x="177761" y="1148576"/>
          <a:ext cx="11832100" cy="554541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6228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932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03667">
                  <a:extLst>
                    <a:ext uri="{9D8B030D-6E8A-4147-A177-3AD203B41FA5}">
                      <a16:colId xmlns:a16="http://schemas.microsoft.com/office/drawing/2014/main" val="3154290821"/>
                    </a:ext>
                  </a:extLst>
                </a:gridCol>
                <a:gridCol w="3212383">
                  <a:extLst>
                    <a:ext uri="{9D8B030D-6E8A-4147-A177-3AD203B41FA5}">
                      <a16:colId xmlns:a16="http://schemas.microsoft.com/office/drawing/2014/main" val="1597570642"/>
                    </a:ext>
                  </a:extLst>
                </a:gridCol>
              </a:tblGrid>
              <a:tr h="42388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1" dirty="0"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반</a:t>
                      </a:r>
                      <a:r>
                        <a:rPr lang="en-US" altLang="ko-KR" sz="1500" b="1" dirty="0"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/</a:t>
                      </a:r>
                      <a:r>
                        <a:rPr lang="ko-KR" altLang="en-US" sz="1500" b="1" dirty="0"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조</a:t>
                      </a:r>
                      <a:endParaRPr sz="1500" b="1" dirty="0">
                        <a:solidFill>
                          <a:schemeClr val="tx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1450" marR="91450" marT="41568" marB="41568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나눔스퀘어"/>
                          <a:ea typeface="나눔스퀘어" panose="020B0600000101010101" pitchFamily="50" charset="-127"/>
                        </a:rPr>
                        <a:t>[DX</a:t>
                      </a:r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나눔스퀘어"/>
                          <a:ea typeface="나눔스퀘어" panose="020B0600000101010101" pitchFamily="50" charset="-127"/>
                        </a:rPr>
                        <a:t>] 11</a:t>
                      </a:r>
                      <a:r>
                        <a:rPr lang="ko-KR" altLang="en-US" sz="1500" dirty="0">
                          <a:solidFill>
                            <a:schemeClr val="tx1"/>
                          </a:solidFill>
                          <a:latin typeface="나눔스퀘어"/>
                          <a:ea typeface="나눔스퀘어" panose="020B0600000101010101" pitchFamily="50" charset="-127"/>
                        </a:rPr>
                        <a:t>반 </a:t>
                      </a:r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나눔스퀘어"/>
                          <a:ea typeface="나눔스퀘어" panose="020B0600000101010101" pitchFamily="50" charset="-127"/>
                        </a:rPr>
                        <a:t>26</a:t>
                      </a:r>
                      <a:r>
                        <a:rPr lang="ko-KR" altLang="en-US" sz="1500" dirty="0">
                          <a:solidFill>
                            <a:schemeClr val="tx1"/>
                          </a:solidFill>
                          <a:latin typeface="나눔스퀘어"/>
                          <a:ea typeface="나눔스퀘어" panose="020B0600000101010101" pitchFamily="50" charset="-127"/>
                        </a:rPr>
                        <a:t>조</a:t>
                      </a:r>
                      <a:endParaRPr sz="1500" dirty="0">
                        <a:solidFill>
                          <a:schemeClr val="tx1"/>
                        </a:solidFill>
                        <a:latin typeface="나눔스퀘어"/>
                        <a:ea typeface="나눔스퀘어" panose="020B0600000101010101" pitchFamily="50" charset="-127"/>
                      </a:endParaRPr>
                    </a:p>
                  </a:txBody>
                  <a:tcPr marL="91450" marR="91450" marT="41568" marB="41568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1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선정 </a:t>
                      </a:r>
                      <a:r>
                        <a:rPr lang="en-US" altLang="ko-KR" sz="1500" b="1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BM</a:t>
                      </a:r>
                      <a:endParaRPr sz="1500" b="1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1450" marR="91450" marT="41568" marB="41568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교육서비스</a:t>
                      </a:r>
                      <a:endParaRPr sz="15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50" marR="91450" marT="41568" marB="41568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4126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1" u="none" strike="noStrike" cap="none" dirty="0"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조원 성명</a:t>
                      </a:r>
                      <a:endParaRPr sz="1500" b="1" u="none" strike="noStrike" cap="none" dirty="0">
                        <a:solidFill>
                          <a:schemeClr val="tx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1450" marR="91450" marT="41568" marB="41568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u="none" strike="noStrike" cap="none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박준형</a:t>
                      </a:r>
                      <a:endParaRPr sz="1400" u="none" strike="noStrike" cap="none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4126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1" u="none" strike="noStrike" cap="none" dirty="0"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과제명</a:t>
                      </a:r>
                      <a:endParaRPr sz="1500" b="1" dirty="0">
                        <a:solidFill>
                          <a:schemeClr val="tx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1450" marR="91450" marT="41568" marB="41568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외국인의 사회통합을 위한 </a:t>
                      </a:r>
                      <a:r>
                        <a:rPr lang="en-US" altLang="ko-KR" sz="1400" dirty="0"/>
                        <a:t>AI </a:t>
                      </a:r>
                      <a:r>
                        <a:rPr lang="ko-KR" altLang="en-US" sz="1400" dirty="0"/>
                        <a:t>기반 지원 플랫폼</a:t>
                      </a:r>
                      <a:endParaRPr lang="ko-KR" altLang="en-US" sz="1400" b="1" dirty="0">
                        <a:solidFill>
                          <a:schemeClr val="bg1">
                            <a:lumMod val="7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ko-KR" altLang="en-US" sz="1400" b="1" dirty="0">
                        <a:solidFill>
                          <a:schemeClr val="bg1">
                            <a:lumMod val="7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ko-KR" altLang="en-US" sz="1400" b="1" dirty="0">
                        <a:solidFill>
                          <a:schemeClr val="bg1">
                            <a:lumMod val="7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25887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1" u="none" strike="noStrike" cap="none" dirty="0"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주요 서비스 내용</a:t>
                      </a:r>
                      <a:br>
                        <a:rPr lang="ko-KR" altLang="en-US" sz="1500" b="1" u="none" strike="noStrike" cap="none" dirty="0"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</a:br>
                      <a:r>
                        <a:rPr lang="en-US" altLang="ko-KR" sz="1500" b="1" u="none" strike="noStrike" cap="none" dirty="0"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(</a:t>
                      </a:r>
                      <a:r>
                        <a:rPr lang="ko-KR" altLang="en-US" sz="1500" b="1" u="none" strike="noStrike" cap="none" dirty="0"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주요 기능</a:t>
                      </a:r>
                      <a:r>
                        <a:rPr lang="en-US" altLang="ko-KR" sz="1500" b="1" u="none" strike="noStrike" cap="none" dirty="0"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, </a:t>
                      </a:r>
                      <a:r>
                        <a:rPr lang="ko-KR" altLang="en-US" sz="1500" b="1" u="none" strike="noStrike" cap="none" dirty="0"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기술 포함</a:t>
                      </a:r>
                      <a:r>
                        <a:rPr lang="en-US" altLang="ko-KR" sz="1500" b="1" u="none" strike="noStrike" cap="none" dirty="0"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)</a:t>
                      </a:r>
                      <a:endParaRPr lang="ko-KR" altLang="en-US" sz="1500" b="1" dirty="0">
                        <a:solidFill>
                          <a:schemeClr val="tx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1450" marR="91450" marT="41568" marB="41568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altLang="ko-KR" sz="1400" dirty="0"/>
                        <a:t>1. LLM </a:t>
                      </a:r>
                      <a:r>
                        <a:rPr lang="ko-KR" altLang="en-US" sz="1400" dirty="0"/>
                        <a:t>기반 다국어 </a:t>
                      </a:r>
                      <a:r>
                        <a:rPr lang="ko-KR" altLang="en-US" sz="1400" dirty="0" err="1"/>
                        <a:t>챗봇을</a:t>
                      </a:r>
                      <a:r>
                        <a:rPr lang="ko-KR" altLang="en-US" sz="1400" dirty="0"/>
                        <a:t> 통해 외국인 근로자에게 직무 매뉴얼과 생활 가이드를 실시간으로 제공하고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초기 진단 설문과 </a:t>
                      </a:r>
                      <a:r>
                        <a:rPr lang="en-US" altLang="ko-KR" sz="1400" dirty="0"/>
                        <a:t>AI </a:t>
                      </a:r>
                      <a:r>
                        <a:rPr lang="ko-KR" altLang="en-US" sz="1400" dirty="0"/>
                        <a:t>추천 로드맵을 활용해 체계적이고 현실적인 한국 문화 학습을 지원하는 플랫폼 </a:t>
                      </a:r>
                      <a:endParaRPr lang="en-US" altLang="ko-KR" sz="1400" dirty="0"/>
                    </a:p>
                    <a:p>
                      <a:r>
                        <a:rPr lang="en-US" altLang="ko-KR" sz="1400" dirty="0"/>
                        <a:t>2. </a:t>
                      </a:r>
                      <a:r>
                        <a:rPr lang="ko-KR" altLang="en-US" sz="1400" dirty="0"/>
                        <a:t>외국인 거주</a:t>
                      </a:r>
                      <a:r>
                        <a:rPr lang="en-US" altLang="ko-KR" sz="1400" dirty="0"/>
                        <a:t>·</a:t>
                      </a:r>
                      <a:r>
                        <a:rPr lang="ko-KR" altLang="en-US" sz="1400" dirty="0"/>
                        <a:t>민원</a:t>
                      </a:r>
                      <a:r>
                        <a:rPr lang="en-US" altLang="ko-KR" sz="1400" dirty="0"/>
                        <a:t>·</a:t>
                      </a:r>
                      <a:r>
                        <a:rPr lang="ko-KR" altLang="en-US" sz="1400" dirty="0"/>
                        <a:t>안전 트렌드를 </a:t>
                      </a:r>
                      <a:r>
                        <a:rPr lang="ko-KR" altLang="en-US" sz="1400" dirty="0" err="1"/>
                        <a:t>시각화하는</a:t>
                      </a:r>
                      <a:r>
                        <a:rPr lang="ko-KR" altLang="en-US" sz="1400" dirty="0"/>
                        <a:t> 지자체용 통합 모니터링 지역 주민의 불안감을 해소하는 기술</a:t>
                      </a:r>
                    </a:p>
                    <a:p>
                      <a:r>
                        <a:rPr lang="en-US" altLang="ko-KR" sz="1400" dirty="0"/>
                        <a:t>3. </a:t>
                      </a:r>
                      <a:r>
                        <a:rPr lang="ko-KR" altLang="en-US" sz="1400" dirty="0"/>
                        <a:t>관심사와 근무지를 기반으로 이웃 매칭 및 문화 교류를 지원하는 커뮤니티 플랫폼과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온라인 게시판</a:t>
                      </a:r>
                      <a:r>
                        <a:rPr lang="en-US" altLang="ko-KR" sz="1400" dirty="0"/>
                        <a:t>·SNS </a:t>
                      </a:r>
                      <a:r>
                        <a:rPr lang="ko-KR" altLang="en-US" sz="1400" dirty="0"/>
                        <a:t>데이터를 </a:t>
                      </a:r>
                      <a:r>
                        <a:rPr lang="en-US" altLang="ko-KR" sz="1400" dirty="0"/>
                        <a:t>AI</a:t>
                      </a:r>
                      <a:r>
                        <a:rPr lang="ko-KR" altLang="en-US" sz="1400" dirty="0"/>
                        <a:t>로 분석해 지역 갈등 및 불안 징후를 사전 경고하는 관리 시스템을 통해 외국인의 스트레스를 관리하고 실질적인 서비스를 제공함으로써 범죄율을 낮추고 한국 생활 만족도를 높이는 솔루션</a:t>
                      </a:r>
                    </a:p>
                    <a:p>
                      <a:r>
                        <a:rPr lang="en-US" altLang="ko-KR" sz="1400" dirty="0"/>
                        <a:t>4. AI </a:t>
                      </a:r>
                      <a:r>
                        <a:rPr lang="ko-KR" altLang="en-US" sz="1400" dirty="0"/>
                        <a:t>기반 맞춤 통합교육 플랫폼으로 언어</a:t>
                      </a:r>
                      <a:r>
                        <a:rPr lang="en-US" altLang="ko-KR" sz="1400" dirty="0"/>
                        <a:t>·</a:t>
                      </a:r>
                      <a:r>
                        <a:rPr lang="ko-KR" altLang="en-US" sz="1400" dirty="0"/>
                        <a:t>문화</a:t>
                      </a:r>
                      <a:r>
                        <a:rPr lang="en-US" altLang="ko-KR" sz="1400" dirty="0"/>
                        <a:t>·</a:t>
                      </a:r>
                      <a:r>
                        <a:rPr lang="ko-KR" altLang="en-US" sz="1400" dirty="0"/>
                        <a:t>진로 적응도를 진단해 개인별 학습 로드맵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한국어</a:t>
                      </a:r>
                      <a:r>
                        <a:rPr lang="en-US" altLang="ko-KR" sz="1400" dirty="0"/>
                        <a:t>·</a:t>
                      </a:r>
                      <a:r>
                        <a:rPr lang="ko-KR" altLang="en-US" sz="1400" dirty="0"/>
                        <a:t>사회문화</a:t>
                      </a:r>
                      <a:r>
                        <a:rPr lang="en-US" altLang="ko-KR" sz="1400" dirty="0"/>
                        <a:t>·</a:t>
                      </a:r>
                      <a:r>
                        <a:rPr lang="ko-KR" altLang="en-US" sz="1400" dirty="0"/>
                        <a:t>직업교육 모듈</a:t>
                      </a:r>
                      <a:r>
                        <a:rPr lang="en-US" altLang="ko-KR" sz="1400" dirty="0"/>
                        <a:t>)</a:t>
                      </a:r>
                      <a:r>
                        <a:rPr lang="ko-KR" altLang="en-US" sz="1400" dirty="0"/>
                        <a:t>을 자동 생성하고</a:t>
                      </a:r>
                      <a:r>
                        <a:rPr lang="en-US" altLang="ko-KR" sz="1400" dirty="0"/>
                        <a:t>, LLM </a:t>
                      </a:r>
                      <a:r>
                        <a:rPr lang="ko-KR" altLang="en-US" sz="1400" dirty="0" err="1"/>
                        <a:t>챗봇으로</a:t>
                      </a:r>
                      <a:r>
                        <a:rPr lang="ko-KR" altLang="en-US" sz="1400" dirty="0"/>
                        <a:t> 실시간 질의응답</a:t>
                      </a:r>
                      <a:r>
                        <a:rPr lang="en-US" altLang="ko-KR" sz="1400" dirty="0"/>
                        <a:t>·</a:t>
                      </a:r>
                      <a:r>
                        <a:rPr lang="ko-KR" altLang="en-US" sz="1400" dirty="0"/>
                        <a:t>멘토링을 제공하며</a:t>
                      </a:r>
                      <a:r>
                        <a:rPr lang="en-US" altLang="ko-KR" sz="1400" dirty="0"/>
                        <a:t>, AI </a:t>
                      </a:r>
                      <a:r>
                        <a:rPr lang="ko-KR" altLang="en-US" sz="1400" dirty="0"/>
                        <a:t>추천을 통해 지역 스터디</a:t>
                      </a:r>
                      <a:r>
                        <a:rPr lang="en-US" altLang="ko-KR" sz="1400" dirty="0"/>
                        <a:t>·</a:t>
                      </a:r>
                      <a:r>
                        <a:rPr lang="ko-KR" altLang="en-US" sz="1400" dirty="0"/>
                        <a:t>버디 매칭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취업 연계</a:t>
                      </a:r>
                      <a:r>
                        <a:rPr lang="en-US" altLang="ko-KR" sz="1400" dirty="0"/>
                        <a:t>·</a:t>
                      </a:r>
                      <a:r>
                        <a:rPr lang="ko-KR" altLang="en-US" sz="1400" dirty="0"/>
                        <a:t>공공서비스 안내까지 지원함으로써 </a:t>
                      </a:r>
                      <a:r>
                        <a:rPr lang="en-US" altLang="ko-KR" sz="1400" dirty="0"/>
                        <a:t>2</a:t>
                      </a:r>
                      <a:r>
                        <a:rPr lang="ko-KR" altLang="en-US" sz="1400" dirty="0"/>
                        <a:t>세 세대의 학교</a:t>
                      </a:r>
                      <a:r>
                        <a:rPr lang="en-US" altLang="ko-KR" sz="1400" dirty="0"/>
                        <a:t>·</a:t>
                      </a:r>
                      <a:r>
                        <a:rPr lang="ko-KR" altLang="en-US" sz="1400" dirty="0"/>
                        <a:t>직장</a:t>
                      </a:r>
                      <a:r>
                        <a:rPr lang="en-US" altLang="ko-KR" sz="1400" dirty="0"/>
                        <a:t>·</a:t>
                      </a:r>
                      <a:r>
                        <a:rPr lang="ko-KR" altLang="en-US" sz="1400" dirty="0"/>
                        <a:t>커뮤니티에서의 소외를 줄이고 완전한 사회 통합을 실현하는 서비스</a:t>
                      </a: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1" u="none" strike="noStrike" cap="none" dirty="0">
                        <a:solidFill>
                          <a:schemeClr val="bg1">
                            <a:lumMod val="7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1" u="none" strike="noStrike" cap="none" dirty="0">
                        <a:solidFill>
                          <a:schemeClr val="bg1">
                            <a:lumMod val="7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5452572"/>
                  </a:ext>
                </a:extLst>
              </a:tr>
              <a:tr h="404126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1" u="none" strike="noStrike" cap="none" dirty="0"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목표 고객</a:t>
                      </a:r>
                      <a:r>
                        <a:rPr lang="en-US" altLang="ko-KR" sz="1500" b="1" u="none" strike="noStrike" cap="none" dirty="0"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(B2B.B2G </a:t>
                      </a:r>
                      <a:r>
                        <a:rPr lang="ko-KR" altLang="en-US" sz="1500" b="1" u="none" strike="noStrike" cap="none" dirty="0"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대상</a:t>
                      </a:r>
                      <a:r>
                        <a:rPr lang="en-US" altLang="ko-KR" sz="1500" b="1" u="none" strike="noStrike" cap="none" dirty="0"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)</a:t>
                      </a:r>
                      <a:endParaRPr sz="1500" b="1" u="none" strike="noStrike" cap="none" dirty="0">
                        <a:solidFill>
                          <a:schemeClr val="tx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1450" marR="91450" marT="41568" marB="41568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지자체</a:t>
                      </a:r>
                      <a:r>
                        <a:rPr lang="en-US" altLang="ko-KR" sz="1400" dirty="0"/>
                        <a:t>·</a:t>
                      </a:r>
                      <a:r>
                        <a:rPr lang="ko-KR" altLang="en-US" sz="1400" dirty="0"/>
                        <a:t>교육청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학교</a:t>
                      </a:r>
                      <a:r>
                        <a:rPr lang="en-US" altLang="ko-KR" sz="1400" dirty="0"/>
                        <a:t>·</a:t>
                      </a:r>
                      <a:r>
                        <a:rPr lang="ko-KR" altLang="en-US" sz="1400" dirty="0"/>
                        <a:t>지역 </a:t>
                      </a:r>
                      <a:r>
                        <a:rPr lang="en-US" altLang="ko-KR" sz="1400" dirty="0"/>
                        <a:t>NGO·</a:t>
                      </a:r>
                      <a:r>
                        <a:rPr lang="ko-KR" altLang="en-US" sz="1400" dirty="0"/>
                        <a:t>청소년센터</a:t>
                      </a:r>
                      <a:endParaRPr lang="ko-KR" altLang="en-US" sz="1400" b="1" dirty="0">
                        <a:solidFill>
                          <a:schemeClr val="bg1">
                            <a:lumMod val="7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400" b="1" u="none" strike="noStrike" cap="none" dirty="0"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제안사</a:t>
                      </a: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KT -AI/DX</a:t>
                      </a:r>
                      <a:r>
                        <a:rPr lang="ko-KR" altLang="en-US" sz="1400" dirty="0"/>
                        <a:t>융합사업단</a:t>
                      </a:r>
                      <a:r>
                        <a:rPr lang="en-US" altLang="ko-KR" sz="1400" dirty="0"/>
                        <a:t>,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-</a:t>
                      </a:r>
                      <a:r>
                        <a:rPr lang="ko-KR" altLang="en-US" sz="1400" dirty="0"/>
                        <a:t>공공</a:t>
                      </a:r>
                      <a:r>
                        <a:rPr lang="en-US" altLang="ko-KR" sz="1400" dirty="0"/>
                        <a:t>/ESG</a:t>
                      </a:r>
                      <a:r>
                        <a:rPr lang="ko-KR" altLang="en-US" sz="1400" dirty="0"/>
                        <a:t>사업본부</a:t>
                      </a:r>
                      <a:endParaRPr lang="ko-KR" altLang="en-US" sz="1400" b="1" dirty="0">
                        <a:solidFill>
                          <a:schemeClr val="bg1">
                            <a:lumMod val="7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412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500" b="1" u="none" strike="noStrike" cap="none" dirty="0"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과제 선정 배경</a:t>
                      </a:r>
                    </a:p>
                  </a:txBody>
                  <a:tcPr marL="91450" marR="91450" marT="41568" marB="41568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외국인 노동자 지속적 증가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, </a:t>
                      </a:r>
                      <a:r>
                        <a:rPr lang="ko-KR" altLang="en-US" sz="1400" b="0" dirty="0"/>
                        <a:t>외국인 밀집 지역에서 치안 불안감을 느낀다는 주민 비율</a:t>
                      </a:r>
                      <a:r>
                        <a:rPr lang="en-US" altLang="ko-KR" sz="1400" b="0" dirty="0"/>
                        <a:t>: 48.5%</a:t>
                      </a:r>
                      <a:r>
                        <a:rPr lang="ko-KR" altLang="en-US" sz="1400" b="0" dirty="0"/>
                        <a:t> </a:t>
                      </a:r>
                      <a:endParaRPr sz="1400" b="0" dirty="0">
                        <a:solidFill>
                          <a:schemeClr val="bg1">
                            <a:lumMod val="7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1" dirty="0">
                        <a:solidFill>
                          <a:schemeClr val="bg1">
                            <a:lumMod val="7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1" dirty="0">
                        <a:solidFill>
                          <a:schemeClr val="bg1">
                            <a:lumMod val="7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412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500" b="1" u="none" strike="noStrike" cap="none" dirty="0"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활용 데이터</a:t>
                      </a:r>
                    </a:p>
                  </a:txBody>
                  <a:tcPr marL="91450" marR="91450" marT="41568" marB="41568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240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ko-KR" altLang="en-US" sz="1400" dirty="0">
                          <a:highlight>
                            <a:srgbClr val="FFFFFF"/>
                          </a:highlight>
                        </a:rPr>
                        <a:t>지자체 외국인 주민 등록 데이터</a:t>
                      </a:r>
                      <a:r>
                        <a:rPr lang="en-US" altLang="ko-KR" sz="1400" dirty="0">
                          <a:highlight>
                            <a:srgbClr val="FFFFFF"/>
                          </a:highlight>
                        </a:rPr>
                        <a:t>, </a:t>
                      </a:r>
                      <a:r>
                        <a:rPr lang="ko-KR" altLang="en-US" sz="1400" dirty="0">
                          <a:highlight>
                            <a:srgbClr val="FFFFFF"/>
                          </a:highlight>
                        </a:rPr>
                        <a:t>교육 콘텐츠 및 문화정보 데이터</a:t>
                      </a:r>
                      <a:endParaRPr sz="1400" b="1" dirty="0">
                        <a:solidFill>
                          <a:schemeClr val="bg1">
                            <a:lumMod val="75000"/>
                          </a:schemeClr>
                        </a:solidFill>
                        <a:highlight>
                          <a:srgbClr val="FFFFFF"/>
                        </a:highlight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240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endParaRPr sz="1400" b="1" dirty="0">
                        <a:solidFill>
                          <a:schemeClr val="bg1">
                            <a:lumMod val="75000"/>
                          </a:schemeClr>
                        </a:solidFill>
                        <a:highlight>
                          <a:srgbClr val="FFFFFF"/>
                        </a:highlight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240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endParaRPr sz="1400" b="1" dirty="0">
                        <a:solidFill>
                          <a:schemeClr val="bg1">
                            <a:lumMod val="75000"/>
                          </a:schemeClr>
                        </a:solidFill>
                        <a:highlight>
                          <a:srgbClr val="FFFFFF"/>
                        </a:highlight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8559410"/>
                  </a:ext>
                </a:extLst>
              </a:tr>
              <a:tr h="40412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500" b="1" u="none" strike="noStrike" cap="none" dirty="0"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기대 효과</a:t>
                      </a:r>
                    </a:p>
                  </a:txBody>
                  <a:tcPr marL="91450" marR="91450" marT="41568" marB="41568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24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지역사회 갈등 민원 건수 </a:t>
                      </a:r>
                      <a:r>
                        <a:rPr lang="en-US" altLang="ko-KR" sz="1400" dirty="0"/>
                        <a:t>100</a:t>
                      </a:r>
                      <a:r>
                        <a:rPr lang="ko-KR" altLang="en-US" sz="1400" dirty="0"/>
                        <a:t>건 → </a:t>
                      </a:r>
                      <a:r>
                        <a:rPr lang="en-US" altLang="ko-KR" sz="1400" dirty="0"/>
                        <a:t>70</a:t>
                      </a:r>
                      <a:r>
                        <a:rPr lang="ko-KR" altLang="en-US" sz="1400" dirty="0"/>
                        <a:t>건으로 </a:t>
                      </a:r>
                      <a:r>
                        <a:rPr lang="en-US" altLang="ko-KR" sz="1400" dirty="0"/>
                        <a:t>30% </a:t>
                      </a:r>
                      <a:r>
                        <a:rPr lang="ko-KR" altLang="en-US" sz="1400" dirty="0"/>
                        <a:t>감소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불안</a:t>
                      </a:r>
                      <a:r>
                        <a:rPr lang="en-US" altLang="ko-KR" sz="1400" dirty="0"/>
                        <a:t>·</a:t>
                      </a:r>
                      <a:r>
                        <a:rPr lang="ko-KR" altLang="en-US" sz="1400" dirty="0"/>
                        <a:t>치안 관련 민원 월평균 </a:t>
                      </a:r>
                      <a:r>
                        <a:rPr lang="en-US" altLang="ko-KR" sz="1400" dirty="0"/>
                        <a:t>100</a:t>
                      </a:r>
                      <a:r>
                        <a:rPr lang="ko-KR" altLang="en-US" sz="1400" dirty="0"/>
                        <a:t>건 → </a:t>
                      </a:r>
                      <a:r>
                        <a:rPr lang="en-US" altLang="ko-KR" sz="1400" dirty="0"/>
                        <a:t>70</a:t>
                      </a:r>
                      <a:r>
                        <a:rPr lang="ko-KR" altLang="en-US" sz="1400" dirty="0"/>
                        <a:t>건 </a:t>
                      </a:r>
                      <a:r>
                        <a:rPr lang="en-US" altLang="ko-KR" sz="1400" dirty="0"/>
                        <a:t>(30% </a:t>
                      </a:r>
                      <a:r>
                        <a:rPr lang="ko-KR" altLang="en-US" sz="1400" dirty="0"/>
                        <a:t>감소</a:t>
                      </a:r>
                      <a:r>
                        <a:rPr lang="en-US" altLang="ko-KR" sz="1400" dirty="0"/>
                        <a:t>), </a:t>
                      </a:r>
                      <a:r>
                        <a:rPr lang="ko-KR" altLang="en-US" sz="1400" dirty="0"/>
                        <a:t>지역 주민 치안 불안 지수 </a:t>
                      </a:r>
                      <a:r>
                        <a:rPr lang="en-US" altLang="ko-KR" sz="1400" dirty="0"/>
                        <a:t>48.5% → 20.0% (58% </a:t>
                      </a:r>
                      <a:r>
                        <a:rPr lang="ko-KR" altLang="en-US" sz="1400" dirty="0"/>
                        <a:t>감소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b="1" dirty="0">
                        <a:solidFill>
                          <a:schemeClr val="bg1">
                            <a:lumMod val="75000"/>
                          </a:schemeClr>
                        </a:solidFill>
                        <a:latin typeface="나눔스퀘어 Bold" panose="020B0600000101010101" pitchFamily="50" charset="-127"/>
                        <a:ea typeface="나눔스퀘어 Bold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24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endParaRPr lang="ko-KR" altLang="en-US" sz="1400" b="1" dirty="0">
                        <a:solidFill>
                          <a:schemeClr val="bg1">
                            <a:lumMod val="7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24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endParaRPr lang="ko-KR" altLang="en-US" sz="1400" b="1" dirty="0">
                        <a:solidFill>
                          <a:schemeClr val="bg1">
                            <a:lumMod val="7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66808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49262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파랑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51FD50E38AF0AC4785451C4F12761FB6" ma:contentTypeVersion="3" ma:contentTypeDescription="새 문서를 만듭니다." ma:contentTypeScope="" ma:versionID="505809da0449f310d42e1c8573577203">
  <xsd:schema xmlns:xsd="http://www.w3.org/2001/XMLSchema" xmlns:xs="http://www.w3.org/2001/XMLSchema" xmlns:p="http://schemas.microsoft.com/office/2006/metadata/properties" xmlns:ns2="83fa82f3-e9ff-4381-8a02-09a021770668" targetNamespace="http://schemas.microsoft.com/office/2006/metadata/properties" ma:root="true" ma:fieldsID="1205a4e3f666aab3e6c3252f9ad3cb27" ns2:_="">
    <xsd:import namespace="83fa82f3-e9ff-4381-8a02-09a02177066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fa82f3-e9ff-4381-8a02-09a02177066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FED446F-70F2-44A8-8FF0-5FEE12ACA7E4}"/>
</file>

<file path=customXml/itemProps2.xml><?xml version="1.0" encoding="utf-8"?>
<ds:datastoreItem xmlns:ds="http://schemas.openxmlformats.org/officeDocument/2006/customXml" ds:itemID="{EB6E4AB4-6812-4825-A477-08F4E470421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474F5F0-E47C-4CD4-9BF1-D80ACD90DC05}">
  <ds:schemaRefs>
    <ds:schemaRef ds:uri="http://schemas.openxmlformats.org/package/2006/metadata/core-properties"/>
    <ds:schemaRef ds:uri="677f369c-0c7e-4879-9dfb-6cea400ef005"/>
    <ds:schemaRef ds:uri="1f1919ae-71d8-4e78-b1bd-1ce78ec43a0b"/>
    <ds:schemaRef ds:uri="http://www.w3.org/XML/1998/namespace"/>
    <ds:schemaRef ds:uri="http://purl.org/dc/terms/"/>
    <ds:schemaRef ds:uri="http://schemas.microsoft.com/office/2006/metadata/properties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957</TotalTime>
  <Words>307</Words>
  <Application>Microsoft Office PowerPoint</Application>
  <PresentationFormat>와이드스크린</PresentationFormat>
  <Paragraphs>25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11" baseType="lpstr">
      <vt:lpstr>Noto Sans Symbols</vt:lpstr>
      <vt:lpstr>나눔스퀘어</vt:lpstr>
      <vt:lpstr>나눔스퀘어 Bold</vt:lpstr>
      <vt:lpstr>나눔스퀘어 ExtraBold</vt:lpstr>
      <vt:lpstr>나눔스퀘어 네오 Heavy</vt:lpstr>
      <vt:lpstr>Malgun Gothic</vt:lpstr>
      <vt:lpstr>Malgun Gothic</vt:lpstr>
      <vt:lpstr>Arial</vt:lpstr>
      <vt:lpstr>Calibri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준형 박</cp:lastModifiedBy>
  <cp:revision>371</cp:revision>
  <dcterms:modified xsi:type="dcterms:W3CDTF">2025-07-03T13:26:57Z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16c548c-0cd3-4220-987a-a58bfd9a89d4_Enabled">
    <vt:lpwstr>true</vt:lpwstr>
  </property>
  <property fmtid="{D5CDD505-2E9C-101B-9397-08002B2CF9AE}" pid="3" name="MSIP_Label_b16c548c-0cd3-4220-987a-a58bfd9a89d4_SetDate">
    <vt:lpwstr>2022-01-28T12:25:58Z</vt:lpwstr>
  </property>
  <property fmtid="{D5CDD505-2E9C-101B-9397-08002B2CF9AE}" pid="4" name="MSIP_Label_b16c548c-0cd3-4220-987a-a58bfd9a89d4_Method">
    <vt:lpwstr>Privileged</vt:lpwstr>
  </property>
  <property fmtid="{D5CDD505-2E9C-101B-9397-08002B2CF9AE}" pid="5" name="MSIP_Label_b16c548c-0cd3-4220-987a-a58bfd9a89d4_Name">
    <vt:lpwstr>b16c548c-0cd3-4220-987a-a58bfd9a89d4</vt:lpwstr>
  </property>
  <property fmtid="{D5CDD505-2E9C-101B-9397-08002B2CF9AE}" pid="6" name="MSIP_Label_b16c548c-0cd3-4220-987a-a58bfd9a89d4_SiteId">
    <vt:lpwstr>522a0f89-ae58-43b6-821b-2b06cecc7d8a</vt:lpwstr>
  </property>
  <property fmtid="{D5CDD505-2E9C-101B-9397-08002B2CF9AE}" pid="7" name="MSIP_Label_b16c548c-0cd3-4220-987a-a58bfd9a89d4_ActionId">
    <vt:lpwstr>0e831c6a-4daf-459e-a66c-38ad3bcc73cf</vt:lpwstr>
  </property>
  <property fmtid="{D5CDD505-2E9C-101B-9397-08002B2CF9AE}" pid="8" name="MSIP_Label_b16c548c-0cd3-4220-987a-a58bfd9a89d4_ContentBits">
    <vt:lpwstr>0</vt:lpwstr>
  </property>
  <property fmtid="{D5CDD505-2E9C-101B-9397-08002B2CF9AE}" pid="9" name="ContentTypeId">
    <vt:lpwstr>0x01010051FD50E38AF0AC4785451C4F12761FB6</vt:lpwstr>
  </property>
  <property fmtid="{D5CDD505-2E9C-101B-9397-08002B2CF9AE}" pid="10" name="MediaServiceImageTags">
    <vt:lpwstr/>
  </property>
</Properties>
</file>