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7"/>
  </p:notesMasterIdLst>
  <p:handoutMasterIdLst>
    <p:handoutMasterId r:id="rId8"/>
  </p:handoutMasterIdLst>
  <p:sldIdLst>
    <p:sldId id="3622" r:id="rId5"/>
    <p:sldId id="3623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1025B-DC11-4365-8EB9-211FE465BF03}" v="6" dt="2025-06-30T05:50:54.655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311" autoAdjust="0"/>
  </p:normalViewPr>
  <p:slideViewPr>
    <p:cSldViewPr snapToGrid="0">
      <p:cViewPr>
        <p:scale>
          <a:sx n="100" d="100"/>
          <a:sy n="100" d="100"/>
        </p:scale>
        <p:origin x="392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2025-07-07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81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  <p:graphicFrame>
        <p:nvGraphicFramePr>
          <p:cNvPr id="9" name="Google Shape;516;g1b5d807d25a_29_172">
            <a:extLst>
              <a:ext uri="{FF2B5EF4-FFF2-40B4-BE49-F238E27FC236}">
                <a16:creationId xmlns:a16="http://schemas.microsoft.com/office/drawing/2014/main" id="{21F1DAD8-D08E-426E-93CD-82A61F89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633364"/>
              </p:ext>
            </p:extLst>
          </p:nvPr>
        </p:nvGraphicFramePr>
        <p:xfrm>
          <a:off x="177761" y="1148576"/>
          <a:ext cx="11832100" cy="5712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3667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212383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238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[DX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] 11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반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26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조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sz="15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안전 서비스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박준형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홈캠을</a:t>
                      </a:r>
                      <a:r>
                        <a:rPr lang="ko-KR" altLang="en-US" sz="1400" dirty="0"/>
                        <a:t> 활용한 노약자 및 어린아이 화재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안전 통합 시스템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9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200" b="1" dirty="0"/>
                        <a:t>1. </a:t>
                      </a:r>
                      <a:r>
                        <a:rPr lang="ko-KR" altLang="en-US" sz="1200" b="1" dirty="0"/>
                        <a:t>일상 편의 및 상시 돌봄 기능</a:t>
                      </a:r>
                      <a:endParaRPr lang="ko-KR" altLang="en-US" sz="1200" dirty="0"/>
                    </a:p>
                    <a:p>
                      <a:r>
                        <a:rPr lang="ko-KR" altLang="en-US" sz="1200" b="1" dirty="0" err="1"/>
                        <a:t>홈캠</a:t>
                      </a:r>
                      <a:r>
                        <a:rPr lang="ko-KR" altLang="en-US" sz="1200" b="1" dirty="0"/>
                        <a:t> 기반 인터페이스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노약자 및 어린아이와의 상호작용을 위한 교육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말벗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음악 감상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동화 </a:t>
                      </a:r>
                      <a:r>
                        <a:rPr lang="ko-KR" altLang="en-US" sz="1200" dirty="0" err="1"/>
                        <a:t>읽어주기</a:t>
                      </a:r>
                      <a:r>
                        <a:rPr lang="ko-KR" altLang="en-US" sz="1200" dirty="0"/>
                        <a:t> 등 일상적인 콘텐츠 제공</a:t>
                      </a:r>
                    </a:p>
                    <a:p>
                      <a:r>
                        <a:rPr lang="ko-KR" altLang="en-US" sz="1200" b="1" dirty="0"/>
                        <a:t>개인화된 콘텐츠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ko-KR" altLang="en-US" sz="1200" b="1" dirty="0"/>
                        <a:t>노약자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건강 상태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관심사에 맞는 맞춤형 교육 및 여가 콘텐츠 제공</a:t>
                      </a:r>
                    </a:p>
                    <a:p>
                      <a:pPr lvl="1"/>
                      <a:r>
                        <a:rPr lang="ko-KR" altLang="en-US" sz="1200" b="1" dirty="0"/>
                        <a:t>어린아이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연령별 발달 단계에 맞는 교육 콘텐츠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창의력 증진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놀이 콘텐츠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안전 교육 애니메이션 등 제공</a:t>
                      </a:r>
                    </a:p>
                    <a:p>
                      <a:r>
                        <a:rPr lang="en-US" altLang="ko-KR" sz="1200" b="1" dirty="0"/>
                        <a:t>AI </a:t>
                      </a:r>
                      <a:r>
                        <a:rPr lang="ko-KR" altLang="en-US" sz="1200" b="1" dirty="0"/>
                        <a:t>기반 말벗 고도화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단순 대화를 넘어 감성 교류 및 심리적 안정 제공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규칙적인 안부 확인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노약자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및 정서적 교감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어린아이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을 통한 상태 변화 감지</a:t>
                      </a:r>
                    </a:p>
                    <a:p>
                      <a:r>
                        <a:rPr lang="en-US" altLang="ko-KR" sz="1200" b="1" dirty="0"/>
                        <a:t>2. </a:t>
                      </a:r>
                      <a:r>
                        <a:rPr lang="ko-KR" altLang="en-US" sz="1200" b="1" dirty="0"/>
                        <a:t>지능형 화재 감지 및 비상 대응 시스템</a:t>
                      </a:r>
                      <a:endParaRPr lang="ko-KR" altLang="en-US" sz="1200" dirty="0"/>
                    </a:p>
                    <a:p>
                      <a:r>
                        <a:rPr lang="ko-KR" altLang="en-US" sz="1200" b="1" dirty="0"/>
                        <a:t>복합 센싱 및 </a:t>
                      </a:r>
                      <a:r>
                        <a:rPr lang="en-US" altLang="ko-KR" sz="1200" b="1" dirty="0"/>
                        <a:t>AI </a:t>
                      </a:r>
                      <a:r>
                        <a:rPr lang="ko-KR" altLang="en-US" sz="1200" b="1" dirty="0"/>
                        <a:t>분석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 err="1"/>
                        <a:t>홈캠의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b="1" dirty="0"/>
                        <a:t>이상 온도 감지</a:t>
                      </a:r>
                      <a:r>
                        <a:rPr lang="ko-KR" altLang="en-US" sz="1200" dirty="0"/>
                        <a:t> 기능 외 </a:t>
                      </a:r>
                      <a:r>
                        <a:rPr lang="ko-KR" altLang="en-US" sz="1200" b="1" dirty="0"/>
                        <a:t>연기 감지 센서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유해가스</a:t>
                      </a:r>
                      <a:r>
                        <a:rPr lang="en-US" altLang="ko-KR" sz="1200" b="1" dirty="0"/>
                        <a:t>(CO) </a:t>
                      </a:r>
                      <a:r>
                        <a:rPr lang="ko-KR" altLang="en-US" sz="1200" b="1" dirty="0"/>
                        <a:t>감지 센서</a:t>
                      </a:r>
                      <a:r>
                        <a:rPr lang="ko-KR" altLang="en-US" sz="1200" dirty="0"/>
                        <a:t> 연동</a:t>
                      </a:r>
                    </a:p>
                    <a:p>
                      <a:pPr lvl="1"/>
                      <a:r>
                        <a:rPr lang="en-US" altLang="ko-KR" sz="1200" b="1" dirty="0"/>
                        <a:t>AI </a:t>
                      </a:r>
                      <a:r>
                        <a:rPr lang="ko-KR" altLang="en-US" sz="1200" b="1" dirty="0"/>
                        <a:t>영상 분석</a:t>
                      </a:r>
                      <a:r>
                        <a:rPr lang="ko-KR" altLang="en-US" sz="1200" dirty="0"/>
                        <a:t>을 통해 불꽃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연기 등 시각적 화재 식별 및 오작동 최소화</a:t>
                      </a:r>
                    </a:p>
                    <a:p>
                      <a:r>
                        <a:rPr lang="ko-KR" altLang="en-US" sz="1200" b="1" dirty="0"/>
                        <a:t>자동 비상 연락 체계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ko-KR" altLang="en-US" sz="1200" dirty="0"/>
                        <a:t>화재 식별 시 </a:t>
                      </a:r>
                      <a:r>
                        <a:rPr lang="en-US" altLang="ko-KR" sz="1200" b="1" dirty="0"/>
                        <a:t>119 </a:t>
                      </a:r>
                      <a:r>
                        <a:rPr lang="ko-KR" altLang="en-US" sz="1200" b="1" dirty="0"/>
                        <a:t>자동 신고 및 구조대원과 양방향 통화 연결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홈캠</a:t>
                      </a:r>
                      <a:r>
                        <a:rPr lang="ko-KR" altLang="en-US" sz="1200" dirty="0"/>
                        <a:t> 통한 음성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영상 상황 전달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보호자 및 주거지 관리실에 화재 상황 동시 알림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문자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앱 푸시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전화 등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r>
                        <a:rPr lang="ko-KR" altLang="en-US" sz="1200" b="1" dirty="0"/>
                        <a:t>비상 대처 안내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ko-KR" altLang="en-US" sz="1200" dirty="0" err="1"/>
                        <a:t>홈캠</a:t>
                      </a:r>
                      <a:r>
                        <a:rPr lang="ko-KR" altLang="en-US" sz="1200" dirty="0"/>
                        <a:t> 스피커를 통한 노약자 및 어린아이를 위한 </a:t>
                      </a:r>
                      <a:r>
                        <a:rPr lang="ko-KR" altLang="en-US" sz="1200" b="1" dirty="0"/>
                        <a:t>맞춤형 음성 피난 지시 및 대피 경로 안내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노약자에게는 차분하고 명확하게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어린아이에게는 친근한 목소리로 지시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r>
                        <a:rPr lang="en-US" altLang="ko-KR" sz="1200" b="1" dirty="0"/>
                        <a:t>3. AI </a:t>
                      </a:r>
                      <a:r>
                        <a:rPr lang="ko-KR" altLang="en-US" sz="1200" b="1" dirty="0"/>
                        <a:t>기반 화재 예방 및 데이터 활용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ko-KR" altLang="en-US" sz="1200" b="1" dirty="0"/>
                        <a:t>사고 데이터 학습 및 업데이트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과거 화재 사고 데이터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원인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대처 사례 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가 지속적으로 수집 및 분석하여 시스템 업데이트 </a:t>
                      </a:r>
                      <a:r>
                        <a:rPr lang="ko-KR" altLang="en-US" sz="1200" b="1" dirty="0"/>
                        <a:t>맞춤형 예방 정보 제공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학습 데이터를 기반으로 주거 환경 및 사용자에 맞는 </a:t>
                      </a:r>
                      <a:r>
                        <a:rPr lang="ko-KR" altLang="en-US" sz="1200" b="1" dirty="0"/>
                        <a:t>개인화된 화재 예방 수칙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음성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영상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그림 등 다양한 형태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주기적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b="1" dirty="0"/>
                        <a:t>노약자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가스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전기 제품 안전 사용법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비상시 대처 요령 등</a:t>
                      </a:r>
                    </a:p>
                    <a:p>
                      <a:pPr lvl="1"/>
                      <a:r>
                        <a:rPr lang="ko-KR" altLang="en-US" sz="1200" b="1" dirty="0"/>
                        <a:t>어린아이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불 조심 교육 애니메이션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전기 안전 수칙 동요 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b="1" dirty="0"/>
                        <a:t>예방 행동 유도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안전 수칙 점검 및 실천을 유도하는 상호작용형 알림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"</a:t>
                      </a:r>
                      <a:r>
                        <a:rPr lang="ko-KR" altLang="en-US" sz="1200" dirty="0"/>
                        <a:t>가스밸브 </a:t>
                      </a:r>
                      <a:r>
                        <a:rPr lang="ko-KR" altLang="en-US" sz="1200" dirty="0" err="1"/>
                        <a:t>잠그셨나요</a:t>
                      </a:r>
                      <a:r>
                        <a:rPr lang="en-US" altLang="ko-KR" sz="1200" dirty="0"/>
                        <a:t>?", "</a:t>
                      </a:r>
                      <a:r>
                        <a:rPr lang="ko-KR" altLang="en-US" sz="1200" dirty="0"/>
                        <a:t>외출 전에 전기 플러그는 </a:t>
                      </a:r>
                      <a:r>
                        <a:rPr lang="ko-KR" altLang="en-US" sz="1200" dirty="0" err="1"/>
                        <a:t>뽑았니</a:t>
                      </a:r>
                      <a:r>
                        <a:rPr lang="en-US" altLang="ko-KR" sz="1200" dirty="0"/>
                        <a:t>?")</a:t>
                      </a:r>
                    </a:p>
                    <a:p>
                      <a:r>
                        <a:rPr lang="en-US" altLang="ko-KR" sz="1200" b="1" dirty="0"/>
                        <a:t>4. </a:t>
                      </a:r>
                      <a:r>
                        <a:rPr lang="ko-KR" altLang="en-US" sz="1200" b="1" dirty="0"/>
                        <a:t>확장된 안전 및 편의 기능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추가 발전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dirty="0"/>
                    </a:p>
                    <a:p>
                      <a:r>
                        <a:rPr lang="ko-KR" altLang="en-US" sz="1200" b="1" dirty="0"/>
                        <a:t>활동량 분석</a:t>
                      </a:r>
                      <a:r>
                        <a:rPr lang="en-US" altLang="ko-KR" sz="1200" b="1" dirty="0"/>
                        <a:t>:</a:t>
                      </a:r>
                      <a:endParaRPr lang="ko-KR" altLang="en-US" sz="1200" dirty="0"/>
                    </a:p>
                    <a:p>
                      <a:pPr lvl="1"/>
                      <a:r>
                        <a:rPr lang="ko-KR" altLang="en-US" sz="1200" b="1" dirty="0"/>
                        <a:t>노약자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평소 활동 패턴 학습을 통한 비정상 패턴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장시간 움직임 없음 등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감지 및 보호자 알림</a:t>
                      </a:r>
                    </a:p>
                    <a:p>
                      <a:r>
                        <a:rPr lang="en-US" altLang="ko-KR" sz="1200" b="1" dirty="0" err="1"/>
                        <a:t>iot</a:t>
                      </a:r>
                      <a:r>
                        <a:rPr lang="ko-KR" altLang="en-US" sz="1200" b="1" dirty="0"/>
                        <a:t> 홈 연동</a:t>
                      </a:r>
                      <a:r>
                        <a:rPr lang="en-US" altLang="ko-KR" sz="1200" b="1" dirty="0"/>
                        <a:t>:</a:t>
                      </a:r>
                      <a:r>
                        <a:rPr lang="ko-KR" altLang="en-US" sz="1200" dirty="0"/>
                        <a:t> 타 스마트 센서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문 열림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누수 등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및 기기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스마트 플러그 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와의 연동을 통한 통합 안전 관리 플랫폼 구축</a:t>
                      </a:r>
                    </a:p>
                    <a:p>
                      <a:endParaRPr lang="en-US" altLang="ko-KR" sz="1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  <p:graphicFrame>
        <p:nvGraphicFramePr>
          <p:cNvPr id="9" name="Google Shape;516;g1b5d807d25a_29_172">
            <a:extLst>
              <a:ext uri="{FF2B5EF4-FFF2-40B4-BE49-F238E27FC236}">
                <a16:creationId xmlns:a16="http://schemas.microsoft.com/office/drawing/2014/main" id="{21F1DAD8-D08E-426E-93CD-82A61F89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864990"/>
              </p:ext>
            </p:extLst>
          </p:nvPr>
        </p:nvGraphicFramePr>
        <p:xfrm>
          <a:off x="177761" y="1148576"/>
          <a:ext cx="11832100" cy="22147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3667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212383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B2B(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실버타운 복지관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B2G(LH)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/>
                        <a:t>아동 화재 피해자의 </a:t>
                      </a:r>
                      <a:r>
                        <a:rPr lang="en-US" altLang="ko-KR" sz="1400" b="1" dirty="0"/>
                        <a:t>71%</a:t>
                      </a:r>
                      <a:r>
                        <a:rPr lang="ko-KR" altLang="en-US" sz="1400" b="1" dirty="0"/>
                        <a:t>가 집에서 발생</a:t>
                      </a:r>
                      <a:r>
                        <a:rPr lang="ko-KR" altLang="en-US" sz="1400" dirty="0"/>
                        <a:t>했으며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사망자의 경우 </a:t>
                      </a:r>
                      <a:r>
                        <a:rPr lang="en-US" altLang="ko-KR" sz="1400" b="1" dirty="0"/>
                        <a:t>30</a:t>
                      </a:r>
                      <a:r>
                        <a:rPr lang="ko-KR" altLang="en-US" sz="1400" b="1" dirty="0"/>
                        <a:t>명 모두 집에서 희생</a:t>
                      </a:r>
                      <a:endParaRPr lang="en-US" altLang="ko-KR" sz="1400" b="1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/>
                        <a:t>고령자 안전사고 발생 장소 중 </a:t>
                      </a:r>
                      <a:r>
                        <a:rPr lang="ko-KR" altLang="en-US" sz="1400" b="1" dirty="0"/>
                        <a:t>가정에서 발생하는 비율이 </a:t>
                      </a:r>
                      <a:r>
                        <a:rPr lang="en-US" altLang="ko-KR" sz="1400" b="1" dirty="0"/>
                        <a:t>48.8%</a:t>
                      </a:r>
                      <a:r>
                        <a:rPr lang="ko-KR" altLang="en-US" sz="1400" b="1" dirty="0"/>
                        <a:t>로 가장 높게 나옴</a:t>
                      </a:r>
                      <a:endParaRPr lang="en-US" altLang="ko-KR" sz="1400" b="1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400" dirty="0" err="1">
                          <a:highlight>
                            <a:srgbClr val="FFFFFF"/>
                          </a:highlight>
                        </a:rPr>
                        <a:t>홈캠</a:t>
                      </a:r>
                      <a:r>
                        <a:rPr lang="ko-KR" altLang="en-US" sz="1400" dirty="0">
                          <a:highlight>
                            <a:srgbClr val="FFFFFF"/>
                          </a:highlight>
                        </a:rPr>
                        <a:t> 센서 데이터 </a:t>
                      </a:r>
                      <a:r>
                        <a:rPr lang="en-US" altLang="ko-KR" sz="1400" dirty="0"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ko-KR" altLang="en-US" sz="1400" dirty="0">
                          <a:highlight>
                            <a:srgbClr val="FFFFFF"/>
                          </a:highlight>
                        </a:rPr>
                        <a:t>온도</a:t>
                      </a:r>
                      <a:r>
                        <a:rPr lang="en-US" altLang="ko-KR" sz="14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 dirty="0">
                          <a:highlight>
                            <a:srgbClr val="FFFFFF"/>
                          </a:highlight>
                        </a:rPr>
                        <a:t>움직임</a:t>
                      </a:r>
                      <a:r>
                        <a:rPr lang="en-US" altLang="ko-KR" sz="14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 dirty="0">
                          <a:highlight>
                            <a:srgbClr val="FFFFFF"/>
                          </a:highlight>
                        </a:rPr>
                        <a:t>소리</a:t>
                      </a:r>
                      <a:r>
                        <a:rPr lang="en-US" altLang="ko-KR" sz="14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 dirty="0">
                          <a:highlight>
                            <a:srgbClr val="FFFFFF"/>
                          </a:highlight>
                        </a:rPr>
                        <a:t>음성 등</a:t>
                      </a:r>
                      <a:r>
                        <a:rPr lang="en-US" altLang="ko-KR" sz="1400" dirty="0">
                          <a:highlight>
                            <a:srgbClr val="FFFFFF"/>
                          </a:highlight>
                        </a:rPr>
                        <a:t>), </a:t>
                      </a:r>
                      <a:r>
                        <a:rPr lang="ko-KR" altLang="en-US" sz="1400" dirty="0"/>
                        <a:t>과거 화재 사고 통계 및 사례 데이터</a:t>
                      </a:r>
                      <a:r>
                        <a:rPr lang="en-US" altLang="ko-KR" sz="1400" dirty="0"/>
                        <a:t>, AI </a:t>
                      </a:r>
                      <a:r>
                        <a:rPr lang="ko-KR" altLang="en-US" sz="1400" dirty="0"/>
                        <a:t>학습용 화재 관련 영상 및 이미지 데이터</a:t>
                      </a:r>
                      <a:endParaRPr lang="en-US" altLang="ko-KR"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시스템 보급 후 </a:t>
                      </a:r>
                      <a:r>
                        <a:rPr lang="ko-KR" altLang="en-US" sz="1400" b="1" dirty="0"/>
                        <a:t>관련 대상 가구의 화재 사망률 </a:t>
                      </a:r>
                      <a:r>
                        <a:rPr lang="en-US" altLang="ko-KR" sz="1400" b="1" dirty="0"/>
                        <a:t>10% ~ 20% </a:t>
                      </a:r>
                      <a:r>
                        <a:rPr lang="ko-KR" altLang="en-US" sz="1400" b="1" dirty="0"/>
                        <a:t>감소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복합 센싱 및 영상 분석을 통해 </a:t>
                      </a:r>
                      <a:r>
                        <a:rPr lang="ko-KR" altLang="en-US" sz="1400" b="1" dirty="0"/>
                        <a:t>오인 </a:t>
                      </a:r>
                      <a:r>
                        <a:rPr lang="ko-KR" altLang="en-US" sz="1400" b="1" dirty="0" err="1"/>
                        <a:t>출동률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10% ~ 30% </a:t>
                      </a:r>
                      <a:r>
                        <a:rPr lang="ko-KR" altLang="en-US" sz="1400" b="1" dirty="0"/>
                        <a:t>감소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화재 당 평균 재산 피해액 </a:t>
                      </a:r>
                      <a:r>
                        <a:rPr lang="en-US" altLang="ko-KR" sz="1400" b="1" dirty="0"/>
                        <a:t>5% ~ 15% </a:t>
                      </a:r>
                      <a:r>
                        <a:rPr lang="ko-KR" altLang="en-US" sz="1400" b="1" dirty="0"/>
                        <a:t>감소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dirty="0"/>
                        <a:t>시스템 만족도 </a:t>
                      </a:r>
                      <a:r>
                        <a:rPr lang="en-US" altLang="ko-KR" sz="1400" dirty="0"/>
                        <a:t>85% </a:t>
                      </a:r>
                      <a:r>
                        <a:rPr lang="ko-KR" altLang="en-US" sz="1400" dirty="0"/>
                        <a:t>이상 달성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보호자 심리적 만족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노인 </a:t>
                      </a:r>
                      <a:r>
                        <a:rPr lang="ko-KR" altLang="en-US" sz="1400" dirty="0" err="1"/>
                        <a:t>고립감</a:t>
                      </a:r>
                      <a:r>
                        <a:rPr lang="ko-KR" altLang="en-US" sz="1400" dirty="0"/>
                        <a:t> 감소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아동 학습 참여율 및 컨텐츠 이용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3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1FD50E38AF0AC4785451C4F12761FB6" ma:contentTypeVersion="3" ma:contentTypeDescription="새 문서를 만듭니다." ma:contentTypeScope="" ma:versionID="505809da0449f310d42e1c8573577203">
  <xsd:schema xmlns:xsd="http://www.w3.org/2001/XMLSchema" xmlns:xs="http://www.w3.org/2001/XMLSchema" xmlns:p="http://schemas.microsoft.com/office/2006/metadata/properties" xmlns:ns2="83fa82f3-e9ff-4381-8a02-09a021770668" targetNamespace="http://schemas.microsoft.com/office/2006/metadata/properties" ma:root="true" ma:fieldsID="1205a4e3f666aab3e6c3252f9ad3cb27" ns2:_="">
    <xsd:import namespace="83fa82f3-e9ff-4381-8a02-09a0217706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a82f3-e9ff-4381-8a02-09a0217706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B839B4-FD52-43BE-B8DF-3C19F4FD3C0C}"/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677f369c-0c7e-4879-9dfb-6cea400ef005"/>
    <ds:schemaRef ds:uri="1f1919ae-71d8-4e78-b1bd-1ce78ec43a0b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597</Words>
  <Application>Microsoft Office PowerPoint</Application>
  <PresentationFormat>와이드스크린</PresentationFormat>
  <Paragraphs>38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Noto Sans Symbols</vt:lpstr>
      <vt:lpstr>나눔스퀘어</vt:lpstr>
      <vt:lpstr>나눔스퀘어 Bold</vt:lpstr>
      <vt:lpstr>나눔스퀘어 ExtraBold</vt:lpstr>
      <vt:lpstr>나눔스퀘어 네오 Heavy</vt:lpstr>
      <vt:lpstr>Malgun Gothic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준형 박</cp:lastModifiedBy>
  <cp:revision>367</cp:revision>
  <dcterms:modified xsi:type="dcterms:W3CDTF">2025-07-06T23:43:08Z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0x01010051FD50E38AF0AC4785451C4F12761FB6</vt:lpwstr>
  </property>
  <property fmtid="{D5CDD505-2E9C-101B-9397-08002B2CF9AE}" pid="10" name="MediaServiceImageTags">
    <vt:lpwstr/>
  </property>
</Properties>
</file>