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7"/>
  </p:notesMasterIdLst>
  <p:handoutMasterIdLst>
    <p:handoutMasterId r:id="rId8"/>
  </p:handoutMasterIdLst>
  <p:sldIdLst>
    <p:sldId id="3622" r:id="rId5"/>
    <p:sldId id="3623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F2505-8DD6-0923-12A3-4F466D2DA82A}" v="713" dt="2025-07-07T01:45:24.4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예림" userId="S::d076188@aivle.kt.co.kr::0d6327b0-0c9c-457a-a4f2-76dec536b793" providerId="AD" clId="Web-{6CFF2505-8DD6-0923-12A3-4F466D2DA82A}"/>
    <pc:docChg chg="addSld modSld">
      <pc:chgData name="양예림" userId="S::d076188@aivle.kt.co.kr::0d6327b0-0c9c-457a-a4f2-76dec536b793" providerId="AD" clId="Web-{6CFF2505-8DD6-0923-12A3-4F466D2DA82A}" dt="2025-07-07T01:45:24.455" v="414" actId="1076"/>
      <pc:docMkLst>
        <pc:docMk/>
      </pc:docMkLst>
      <pc:sldChg chg="addSp delSp modSp new">
        <pc:chgData name="양예림" userId="S::d076188@aivle.kt.co.kr::0d6327b0-0c9c-457a-a4f2-76dec536b793" providerId="AD" clId="Web-{6CFF2505-8DD6-0923-12A3-4F466D2DA82A}" dt="2025-07-07T01:45:24.455" v="414" actId="1076"/>
        <pc:sldMkLst>
          <pc:docMk/>
          <pc:sldMk cId="1067498618" sldId="3623"/>
        </pc:sldMkLst>
        <pc:spChg chg="del mod">
          <ac:chgData name="양예림" userId="S::d076188@aivle.kt.co.kr::0d6327b0-0c9c-457a-a4f2-76dec536b793" providerId="AD" clId="Web-{6CFF2505-8DD6-0923-12A3-4F466D2DA82A}" dt="2025-07-07T01:18:25.960" v="3"/>
          <ac:spMkLst>
            <pc:docMk/>
            <pc:sldMk cId="1067498618" sldId="3623"/>
            <ac:spMk id="2" creationId="{76F74D5D-487B-2846-2039-94E77C775A70}"/>
          </ac:spMkLst>
        </pc:spChg>
        <pc:spChg chg="del">
          <ac:chgData name="양예림" userId="S::d076188@aivle.kt.co.kr::0d6327b0-0c9c-457a-a4f2-76dec536b793" providerId="AD" clId="Web-{6CFF2505-8DD6-0923-12A3-4F466D2DA82A}" dt="2025-07-07T01:18:19.616" v="1"/>
          <ac:spMkLst>
            <pc:docMk/>
            <pc:sldMk cId="1067498618" sldId="3623"/>
            <ac:spMk id="3" creationId="{8DB51575-2C4C-1AD5-6943-D61BD6D3672A}"/>
          </ac:spMkLst>
        </pc:spChg>
        <pc:spChg chg="add mod">
          <ac:chgData name="양예림" userId="S::d076188@aivle.kt.co.kr::0d6327b0-0c9c-457a-a4f2-76dec536b793" providerId="AD" clId="Web-{6CFF2505-8DD6-0923-12A3-4F466D2DA82A}" dt="2025-07-07T01:27:00.994" v="115" actId="14100"/>
          <ac:spMkLst>
            <pc:docMk/>
            <pc:sldMk cId="1067498618" sldId="3623"/>
            <ac:spMk id="4" creationId="{B32EFA33-9E79-C123-1611-8757CC55B5D1}"/>
          </ac:spMkLst>
        </pc:spChg>
        <pc:spChg chg="add mod">
          <ac:chgData name="양예림" userId="S::d076188@aivle.kt.co.kr::0d6327b0-0c9c-457a-a4f2-76dec536b793" providerId="AD" clId="Web-{6CFF2505-8DD6-0923-12A3-4F466D2DA82A}" dt="2025-07-07T01:38:43.754" v="257" actId="1076"/>
          <ac:spMkLst>
            <pc:docMk/>
            <pc:sldMk cId="1067498618" sldId="3623"/>
            <ac:spMk id="6" creationId="{FFCF6FEC-5D8F-E7CF-C88C-1630FF484F85}"/>
          </ac:spMkLst>
        </pc:spChg>
        <pc:spChg chg="add mod">
          <ac:chgData name="양예림" userId="S::d076188@aivle.kt.co.kr::0d6327b0-0c9c-457a-a4f2-76dec536b793" providerId="AD" clId="Web-{6CFF2505-8DD6-0923-12A3-4F466D2DA82A}" dt="2025-07-07T01:38:43.785" v="258" actId="1076"/>
          <ac:spMkLst>
            <pc:docMk/>
            <pc:sldMk cId="1067498618" sldId="3623"/>
            <ac:spMk id="7" creationId="{67ED32EE-98B1-EDAC-EE3B-84B180F16C22}"/>
          </ac:spMkLst>
        </pc:spChg>
        <pc:spChg chg="add mod">
          <ac:chgData name="양예림" userId="S::d076188@aivle.kt.co.kr::0d6327b0-0c9c-457a-a4f2-76dec536b793" providerId="AD" clId="Web-{6CFF2505-8DD6-0923-12A3-4F466D2DA82A}" dt="2025-07-07T01:43:53.530" v="409" actId="20577"/>
          <ac:spMkLst>
            <pc:docMk/>
            <pc:sldMk cId="1067498618" sldId="3623"/>
            <ac:spMk id="8" creationId="{7AB5E7D4-F2C7-D264-E537-451A7E311803}"/>
          </ac:spMkLst>
        </pc:spChg>
        <pc:spChg chg="add mod">
          <ac:chgData name="양예림" userId="S::d076188@aivle.kt.co.kr::0d6327b0-0c9c-457a-a4f2-76dec536b793" providerId="AD" clId="Web-{6CFF2505-8DD6-0923-12A3-4F466D2DA82A}" dt="2025-07-07T01:43:33.295" v="405" actId="1076"/>
          <ac:spMkLst>
            <pc:docMk/>
            <pc:sldMk cId="1067498618" sldId="3623"/>
            <ac:spMk id="11" creationId="{C890FF04-78FA-83F9-84BE-8D6B4FE18F51}"/>
          </ac:spMkLst>
        </pc:spChg>
        <pc:spChg chg="add mod">
          <ac:chgData name="양예림" userId="S::d076188@aivle.kt.co.kr::0d6327b0-0c9c-457a-a4f2-76dec536b793" providerId="AD" clId="Web-{6CFF2505-8DD6-0923-12A3-4F466D2DA82A}" dt="2025-07-07T01:40:40.555" v="319" actId="1076"/>
          <ac:spMkLst>
            <pc:docMk/>
            <pc:sldMk cId="1067498618" sldId="3623"/>
            <ac:spMk id="12" creationId="{16EDF0F3-8E33-27DC-DC75-AB8A8DC768F3}"/>
          </ac:spMkLst>
        </pc:spChg>
        <pc:spChg chg="add mod">
          <ac:chgData name="양예림" userId="S::d076188@aivle.kt.co.kr::0d6327b0-0c9c-457a-a4f2-76dec536b793" providerId="AD" clId="Web-{6CFF2505-8DD6-0923-12A3-4F466D2DA82A}" dt="2025-07-07T01:40:37.883" v="318" actId="1076"/>
          <ac:spMkLst>
            <pc:docMk/>
            <pc:sldMk cId="1067498618" sldId="3623"/>
            <ac:spMk id="13" creationId="{7D0FC29F-BD86-C365-23CA-B70ECFE01D72}"/>
          </ac:spMkLst>
        </pc:spChg>
        <pc:picChg chg="add mod">
          <ac:chgData name="양예림" userId="S::d076188@aivle.kt.co.kr::0d6327b0-0c9c-457a-a4f2-76dec536b793" providerId="AD" clId="Web-{6CFF2505-8DD6-0923-12A3-4F466D2DA82A}" dt="2025-07-07T01:45:20.393" v="412" actId="1076"/>
          <ac:picMkLst>
            <pc:docMk/>
            <pc:sldMk cId="1067498618" sldId="3623"/>
            <ac:picMk id="5" creationId="{5AEFA25A-164A-755B-17A8-651837AF2AFA}"/>
          </ac:picMkLst>
        </pc:picChg>
        <pc:picChg chg="add mod">
          <ac:chgData name="양예림" userId="S::d076188@aivle.kt.co.kr::0d6327b0-0c9c-457a-a4f2-76dec536b793" providerId="AD" clId="Web-{6CFF2505-8DD6-0923-12A3-4F466D2DA82A}" dt="2025-07-07T01:45:24.408" v="413" actId="1076"/>
          <ac:picMkLst>
            <pc:docMk/>
            <pc:sldMk cId="1067498618" sldId="3623"/>
            <ac:picMk id="9" creationId="{7781B932-99C7-C2F8-E5C7-81CA042196B0}"/>
          </ac:picMkLst>
        </pc:picChg>
        <pc:picChg chg="add mod">
          <ac:chgData name="양예림" userId="S::d076188@aivle.kt.co.kr::0d6327b0-0c9c-457a-a4f2-76dec536b793" providerId="AD" clId="Web-{6CFF2505-8DD6-0923-12A3-4F466D2DA82A}" dt="2025-07-07T01:45:24.455" v="414" actId="1076"/>
          <ac:picMkLst>
            <pc:docMk/>
            <pc:sldMk cId="1067498618" sldId="3623"/>
            <ac:picMk id="10" creationId="{468CAFF9-3C38-8046-98A6-D663815EAF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2025-07-06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.seoul.go.kr/welfare/archives/559727" TargetMode="External"/><Relationship Id="rId3" Type="http://schemas.openxmlformats.org/officeDocument/2006/relationships/hyperlink" Target="https://library.geumjeong.go.kr/index.geumj?menuCd=DOM_000000503004003000" TargetMode="External"/><Relationship Id="rId7" Type="http://schemas.openxmlformats.org/officeDocument/2006/relationships/hyperlink" Target="https://www.dementianews.co.kr/news/articleView.html?idxno=708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mohw.go.kr/board.es?mid=a10402000000&amp;bid=0009&amp;act=view&amp;list_no=375851&amp;tag=&amp;nPag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  <p:graphicFrame>
        <p:nvGraphicFramePr>
          <p:cNvPr id="9" name="Google Shape;516;g1b5d807d25a_29_172">
            <a:extLst>
              <a:ext uri="{FF2B5EF4-FFF2-40B4-BE49-F238E27FC236}">
                <a16:creationId xmlns:a16="http://schemas.microsoft.com/office/drawing/2014/main" id="{21F1DAD8-D08E-426E-93CD-82A61F89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489789"/>
              </p:ext>
            </p:extLst>
          </p:nvPr>
        </p:nvGraphicFramePr>
        <p:xfrm>
          <a:off x="177761" y="1148576"/>
          <a:ext cx="11832100" cy="527452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2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3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3667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212383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238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반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/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조</a:t>
                      </a:r>
                      <a:endParaRPr sz="1500" b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 Bold" panose="020B0600000101010101"/>
                        </a:rPr>
                        <a:t>[DX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나눔스퀘어"/>
                          <a:ea typeface="나눔스퀘어 Bold" panose="020B0600000101010101"/>
                        </a:rPr>
                        <a:t>] 11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 Bold" panose="020B0600000101010101"/>
                        </a:rPr>
                        <a:t>반 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나눔스퀘어"/>
                          <a:ea typeface="나눔스퀘어 Bold" panose="020B0600000101010101"/>
                        </a:rPr>
                        <a:t>26</a:t>
                      </a: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/>
                          <a:ea typeface="나눔스퀘어 Bold" panose="020B0600000101010101"/>
                        </a:rPr>
                        <a:t>조</a:t>
                      </a:r>
                      <a:endParaRPr sz="1500" b="0">
                        <a:solidFill>
                          <a:schemeClr val="tx1"/>
                        </a:solidFill>
                        <a:latin typeface="나눔스퀘어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선정 </a:t>
                      </a:r>
                      <a:r>
                        <a:rPr lang="en-US" altLang="ko-KR" sz="15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BM</a:t>
                      </a:r>
                      <a:endParaRPr sz="1500" b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 Bold" panose="020B0600000101010101"/>
                        </a:rPr>
                        <a:t>헬스케어</a:t>
                      </a:r>
                      <a:endParaRPr sz="1500" b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조원 성명</a:t>
                      </a:r>
                      <a:endParaRPr sz="1500" b="0" u="none" strike="noStrike" cap="non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양예림</a:t>
                      </a:r>
                      <a:endParaRPr sz="1400" b="0" u="none" strike="noStrike" cap="none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과제명</a:t>
                      </a:r>
                      <a:endParaRPr sz="1500" b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AI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기반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독거노인 실시간 돌봄 서비스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58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주요 서비스 내용</a:t>
                      </a:r>
                      <a:b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(</a:t>
                      </a: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주요 기능</a:t>
                      </a:r>
                      <a:r>
                        <a:rPr lang="en-US" altLang="ko-KR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기술 포함</a:t>
                      </a:r>
                      <a:r>
                        <a:rPr lang="en-US" altLang="ko-KR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)</a:t>
                      </a:r>
                      <a:endParaRPr lang="ko-KR" altLang="en-US" sz="1500" b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sz="1400" b="0" u="none" strike="noStrike" cap="none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목표 고객</a:t>
                      </a:r>
                      <a:r>
                        <a:rPr lang="en-US" altLang="ko-KR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(B2B.B2G </a:t>
                      </a: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대상</a:t>
                      </a:r>
                      <a:r>
                        <a:rPr lang="en-US" altLang="ko-KR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)</a:t>
                      </a:r>
                      <a:endParaRPr sz="1500" b="0" u="none" strike="noStrike" cap="none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보건복지부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행정안전부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KT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최근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5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년간 고독사 발생률이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40%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이상 증가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-&gt;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특히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50·60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대 </a:t>
                      </a:r>
                      <a:r>
                        <a:rPr lang="ko-KR" altLang="en-US" sz="1400" b="0" err="1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중장년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ea typeface="나눔스퀘어 Bold" panose="020B0600000101010101"/>
                        </a:rPr>
                        <a:t> 남성이 전체의 절반 이상을 차지하는 사회 문제</a:t>
                      </a:r>
                      <a:endParaRPr sz="1400" b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/>
                          <a:cs typeface="Arial"/>
                          <a:sym typeface="Arial"/>
                        </a:rPr>
                        <a:t>고령자 사고 유형 및 시기별 통계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/>
                          <a:cs typeface="Arial"/>
                          <a:sym typeface="Arial"/>
                        </a:rPr>
                        <a:t>음성 학습 데이터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/>
                          <a:cs typeface="Arial"/>
                          <a:sym typeface="Arial"/>
                        </a:rPr>
                        <a:t>센서 로그 및 행동 패턴 데이터</a:t>
                      </a:r>
                      <a:endParaRPr sz="1400" b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404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위기 상황 조기 인지하여 응급 구조 </a:t>
                      </a:r>
                      <a:r>
                        <a:rPr lang="ko-KR" altLang="en-US" sz="1400" b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골든타임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 확보 가능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, AI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/>
                        </a:rPr>
                        <a:t> 관리로 지자체 국가 돌봄 부담 경감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270B841-4029-48D9-A33C-C418C19AF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297161"/>
              </p:ext>
            </p:extLst>
          </p:nvPr>
        </p:nvGraphicFramePr>
        <p:xfrm>
          <a:off x="3118597" y="2374392"/>
          <a:ext cx="8128000" cy="2448129"/>
        </p:xfrm>
        <a:graphic>
          <a:graphicData uri="http://schemas.openxmlformats.org/drawingml/2006/table">
            <a:tbl>
              <a:tblPr firstRow="1" bandRow="1">
                <a:tableStyleId>{A4739C91-EA2B-441A-B1FC-6100ADDC1FEA}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12696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6130312"/>
                    </a:ext>
                  </a:extLst>
                </a:gridCol>
              </a:tblGrid>
              <a:tr h="2448129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일상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모니터링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(IoT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센서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, </a:t>
                      </a:r>
                      <a:r>
                        <a:rPr lang="ko-KR" altLang="en-US" sz="1400" b="0" u="none" strike="noStrike" cap="none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엣지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 컴퓨팅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)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 움직임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/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출입 감지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활동량 분석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일정 시간 이상 무반응시 이상탐지</a:t>
                      </a:r>
                      <a:endParaRPr lang="en-US" altLang="ko-KR" sz="1400" b="0" u="none" strike="noStrike" cap="none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음성 기반 응급호출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(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음성인식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키워드 감지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)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 ‘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도와줘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’, ‘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넘어졌어요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‘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등 음성 키워드 인식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 AI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스피커를 통한 비상 호출</a:t>
                      </a:r>
                      <a:endParaRPr lang="en-US" altLang="ko-KR" sz="1400" b="0" u="none" strike="noStrike" cap="none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정서 교감 기능 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(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대화형 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AI)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말벗 대화</a:t>
                      </a:r>
                      <a:b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</a:b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- 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생활 알림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*</a:t>
                      </a: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약 복용 등</a:t>
                      </a:r>
                      <a:r>
                        <a:rPr lang="en-US" altLang="ko-KR" sz="1400" b="0" u="none" strike="noStrike" cap="none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/>
                        </a:rPr>
                        <a:t>)</a:t>
                      </a:r>
                    </a:p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4. </a:t>
                      </a:r>
                      <a:r>
                        <a:rPr lang="ko-KR" altLang="en-US" sz="1400"/>
                        <a:t>보호자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관제 알람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 -    </a:t>
                      </a:r>
                      <a:r>
                        <a:rPr lang="ko-KR" altLang="en-US" sz="1400"/>
                        <a:t>이상 시 가족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 err="1"/>
                        <a:t>지차체</a:t>
                      </a:r>
                      <a:r>
                        <a:rPr lang="en-US" altLang="ko-KR" sz="1400"/>
                        <a:t>,119 </a:t>
                      </a:r>
                      <a:r>
                        <a:rPr lang="ko-KR" altLang="en-US" sz="1400"/>
                        <a:t>알림</a:t>
                      </a:r>
                      <a:endParaRPr lang="en-US" altLang="ko-KR" sz="140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보호자 전용 앱 연동</a:t>
                      </a:r>
                      <a:endParaRPr lang="en-US" altLang="ko-KR" sz="140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/>
                        <a:t>5. </a:t>
                      </a:r>
                      <a:r>
                        <a:rPr lang="ko-KR" altLang="en-US" sz="1400"/>
                        <a:t>데이터 기반 예측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이상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탐지 모델</a:t>
                      </a:r>
                      <a:r>
                        <a:rPr lang="en-US" altLang="ko-KR" sz="1400"/>
                        <a:t>)</a:t>
                      </a:r>
                      <a:br>
                        <a:rPr lang="en-US" altLang="ko-KR" sz="1400"/>
                      </a:br>
                      <a:r>
                        <a:rPr lang="en-US" altLang="ko-KR" sz="1400"/>
                        <a:t>-    </a:t>
                      </a:r>
                      <a:r>
                        <a:rPr lang="ko-KR" altLang="en-US" sz="1400"/>
                        <a:t>행동 패턴 분석</a:t>
                      </a:r>
                      <a:endParaRPr lang="en-US" altLang="ko-KR" sz="140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이상 징후 예측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우선순위 대응</a:t>
                      </a:r>
                      <a:endParaRPr lang="en-US" altLang="ko-KR" sz="140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/>
                        <a:t>6. </a:t>
                      </a:r>
                      <a:r>
                        <a:rPr lang="ko-KR" altLang="en-US" sz="1400"/>
                        <a:t>방문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상황 연계 시스템</a:t>
                      </a:r>
                      <a:endParaRPr lang="en-US" altLang="ko-KR" sz="140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돌봄 인력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 err="1"/>
                        <a:t>복지사</a:t>
                      </a:r>
                      <a:r>
                        <a:rPr lang="en-US" altLang="ko-KR" sz="1400"/>
                        <a:t>,</a:t>
                      </a:r>
                      <a:r>
                        <a:rPr lang="ko-KR" altLang="en-US" sz="1400"/>
                        <a:t>요양기관 자동 연계</a:t>
                      </a:r>
                      <a:endParaRPr lang="en-US" altLang="ko-KR" sz="140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실시간 대응 후 보고</a:t>
                      </a:r>
                      <a:endParaRPr lang="en-US" altLang="ko-KR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22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EFA33-9E79-C123-1611-8757CC55B5D1}"/>
              </a:ext>
            </a:extLst>
          </p:cNvPr>
          <p:cNvSpPr txBox="1"/>
          <p:nvPr/>
        </p:nvSpPr>
        <p:spPr>
          <a:xfrm>
            <a:off x="6031925" y="332883"/>
            <a:ext cx="586245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현재 존재하는 노인 대상 </a:t>
            </a:r>
            <a:r>
              <a:rPr lang="ko-KR" altLang="en-US" err="1"/>
              <a:t>iot</a:t>
            </a:r>
            <a:r>
              <a:rPr lang="ko-KR" altLang="en-US"/>
              <a:t> 서비스 (보건복지부)</a:t>
            </a:r>
            <a:endParaRPr lang="en-US"/>
          </a:p>
          <a:p>
            <a:r>
              <a:rPr lang="ko-KR" altLang="en-US"/>
              <a:t>주요 목표 : 생활습관 개선, 질병 예방</a:t>
            </a:r>
          </a:p>
          <a:p>
            <a:r>
              <a:rPr lang="ko-KR" altLang="en-US"/>
              <a:t>앱 : 오늘 건강</a:t>
            </a:r>
          </a:p>
          <a:p>
            <a:r>
              <a:rPr lang="ko-KR" altLang="en-US"/>
              <a:t>기술 : 웨어러블, 앱 중심 건강 기록</a:t>
            </a:r>
          </a:p>
          <a:p>
            <a:r>
              <a:rPr lang="ko-KR" altLang="en-US"/>
              <a:t>사용자 :  건강/</a:t>
            </a:r>
            <a:r>
              <a:rPr lang="ko-KR" altLang="en-US" err="1"/>
              <a:t>전허약</a:t>
            </a:r>
            <a:r>
              <a:rPr lang="ko-KR" altLang="en-US"/>
              <a:t> 고령자</a:t>
            </a:r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FA25A-164A-755B-17A8-651837AF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11" y="299091"/>
            <a:ext cx="4808925" cy="2616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F6FEC-5D8F-E7CF-C88C-1630FF484F85}"/>
              </a:ext>
            </a:extLst>
          </p:cNvPr>
          <p:cNvSpPr txBox="1"/>
          <p:nvPr/>
        </p:nvSpPr>
        <p:spPr>
          <a:xfrm>
            <a:off x="6107525" y="1605962"/>
            <a:ext cx="66556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https://library.geumjeong.go.kr/index.geumj?menuCd=DOM_000000503004003000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32EE-98B1-EDAC-EE3B-84B180F16C22}"/>
              </a:ext>
            </a:extLst>
          </p:cNvPr>
          <p:cNvSpPr txBox="1"/>
          <p:nvPr/>
        </p:nvSpPr>
        <p:spPr>
          <a:xfrm>
            <a:off x="6107526" y="2227089"/>
            <a:ext cx="65403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4"/>
              </a:rPr>
              <a:t>https://www.mohw.go.kr/board.es?mid=a10402000000&amp;bid=0009&amp;act=view&amp;list_no=375851&amp;tag=&amp;nPage=1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5E7D4-F2C7-D264-E537-451A7E311803}"/>
              </a:ext>
            </a:extLst>
          </p:cNvPr>
          <p:cNvSpPr txBox="1"/>
          <p:nvPr/>
        </p:nvSpPr>
        <p:spPr>
          <a:xfrm>
            <a:off x="6166209" y="4295676"/>
            <a:ext cx="575437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내 아이디어</a:t>
            </a:r>
            <a:endParaRPr lang="en-US"/>
          </a:p>
          <a:p>
            <a:r>
              <a:rPr lang="ko-KR" altLang="en-US"/>
              <a:t>주요 목표 :  고독사 예방, 응급상황 실시간 대응, 정서적 안전망 구축</a:t>
            </a:r>
          </a:p>
          <a:p>
            <a:r>
              <a:rPr lang="ko-KR" altLang="en-US"/>
              <a:t>기술 : </a:t>
            </a:r>
            <a:r>
              <a:rPr lang="ko-KR" altLang="en-US" err="1"/>
              <a:t>iot</a:t>
            </a:r>
            <a:r>
              <a:rPr lang="ko-KR" altLang="en-US"/>
              <a:t>(출입/움직임 센서)+</a:t>
            </a:r>
            <a:r>
              <a:rPr lang="ko-KR" altLang="en-US" err="1"/>
              <a:t>ai</a:t>
            </a:r>
            <a:r>
              <a:rPr lang="ko-KR" altLang="en-US"/>
              <a:t>(이상행동 탐지, 음성인식)</a:t>
            </a:r>
            <a:br>
              <a:rPr lang="ko-KR" altLang="en-US"/>
            </a:br>
            <a:r>
              <a:rPr lang="ko-KR" altLang="en-US"/>
              <a:t>         실시간 응급 호출, 이상 징후 자동 탐지, 119/가족/지자체 연동</a:t>
            </a:r>
          </a:p>
          <a:p>
            <a:r>
              <a:rPr lang="ko-KR" altLang="en-US"/>
              <a:t>사용자 : 독거노인, 치매 </a:t>
            </a:r>
            <a:r>
              <a:rPr lang="ko-KR" altLang="en-US" err="1"/>
              <a:t>위험군</a:t>
            </a:r>
            <a:r>
              <a:rPr lang="ko-KR" altLang="en-US"/>
              <a:t>, 고위험군</a:t>
            </a:r>
          </a:p>
          <a:p>
            <a:r>
              <a:rPr lang="ko-KR" altLang="en-US"/>
              <a:t>내 생각 </a:t>
            </a:r>
            <a:r>
              <a:rPr lang="ko-KR" altLang="en-US" err="1"/>
              <a:t>차별점</a:t>
            </a:r>
            <a:r>
              <a:rPr lang="ko-KR" altLang="en-US"/>
              <a:t> : 현재 존재하는 것들은 집안 직접 설치는 주로 생활 습관 개선으로 독거 노인이나 </a:t>
            </a:r>
            <a:r>
              <a:rPr lang="ko-KR" altLang="en-US" err="1"/>
              <a:t>채매</a:t>
            </a:r>
            <a:r>
              <a:rPr lang="ko-KR" altLang="en-US"/>
              <a:t> 환자한테 안감, 고위험 환자들에 대한 것은 핸드폰 사용량과 전력 사용 </a:t>
            </a:r>
            <a:r>
              <a:rPr lang="ko-KR" altLang="en-US" err="1"/>
              <a:t>iot가</a:t>
            </a:r>
            <a:r>
              <a:rPr lang="ko-KR" altLang="en-US"/>
              <a:t> 있다면 </a:t>
            </a:r>
            <a:r>
              <a:rPr lang="ko-KR" altLang="en-US" err="1"/>
              <a:t>문열림</a:t>
            </a:r>
            <a:r>
              <a:rPr lang="ko-KR" altLang="en-US"/>
              <a:t> 정도임</a:t>
            </a:r>
          </a:p>
          <a:p>
            <a:r>
              <a:rPr lang="ko-KR" altLang="en-US"/>
              <a:t>사람을 인식해서 이제 이상 탐지와 응급 호출을 통해 다른 것들과 다르게 위험을 예측하고 </a:t>
            </a:r>
            <a:r>
              <a:rPr lang="ko-KR" altLang="en-US" err="1"/>
              <a:t>ai가</a:t>
            </a:r>
            <a:r>
              <a:rPr lang="ko-KR" altLang="en-US"/>
              <a:t> 말벗이 되어주면서 정서까지 돌볼 수 있게 주는 것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1B932-99C7-C2F8-E5C7-81CA04219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58" y="3136298"/>
            <a:ext cx="5564521" cy="1072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CAFF9-3C38-8046-98A6-D663815EA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931" y="4083103"/>
            <a:ext cx="3593487" cy="224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90FF04-78FA-83F9-84BE-8D6B4FE18F51}"/>
              </a:ext>
            </a:extLst>
          </p:cNvPr>
          <p:cNvSpPr txBox="1"/>
          <p:nvPr/>
        </p:nvSpPr>
        <p:spPr>
          <a:xfrm>
            <a:off x="6197174" y="6446905"/>
            <a:ext cx="56567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7"/>
              </a:rPr>
              <a:t>https://www.dementianews.co.kr/news/articleView.html?idxno=7084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DF0F3-8E33-27DC-DC75-AB8A8DC768F3}"/>
              </a:ext>
            </a:extLst>
          </p:cNvPr>
          <p:cNvSpPr txBox="1"/>
          <p:nvPr/>
        </p:nvSpPr>
        <p:spPr>
          <a:xfrm>
            <a:off x="6184367" y="3789510"/>
            <a:ext cx="54454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8"/>
              </a:rPr>
              <a:t>https://news.seoul.go.kr/welfare/archives/559727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FC29F-BD86-C365-23CA-B70ECFE01D72}"/>
              </a:ext>
            </a:extLst>
          </p:cNvPr>
          <p:cNvSpPr txBox="1"/>
          <p:nvPr/>
        </p:nvSpPr>
        <p:spPr>
          <a:xfrm>
            <a:off x="6108764" y="2926244"/>
            <a:ext cx="586245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고독사 중심 -&gt; 스마트 안부확인서비스</a:t>
            </a:r>
          </a:p>
          <a:p>
            <a:pPr marL="342900" indent="-342900">
              <a:buAutoNum type="arabicPeriod"/>
            </a:pPr>
            <a:r>
              <a:rPr lang="ko-KR" altLang="en-US" err="1"/>
              <a:t>똑똑안부확인</a:t>
            </a:r>
            <a:r>
              <a:rPr lang="ko-KR" altLang="en-US"/>
              <a:t> - 핸드폰 사용량 </a:t>
            </a:r>
            <a:r>
              <a:rPr lang="ko-KR" altLang="en-US" err="1"/>
              <a:t>걸음량</a:t>
            </a:r>
            <a:r>
              <a:rPr lang="ko-KR" altLang="en-US"/>
              <a:t>, </a:t>
            </a:r>
            <a:r>
              <a:rPr lang="ko-KR" altLang="en-US" err="1"/>
              <a:t>문열림</a:t>
            </a:r>
            <a:r>
              <a:rPr lang="ko-KR" altLang="en-US"/>
              <a:t> 센터</a:t>
            </a:r>
          </a:p>
          <a:p>
            <a:pPr marL="342900" indent="-342900">
              <a:buAutoNum type="arabicPeriod"/>
            </a:pPr>
            <a:r>
              <a:rPr lang="ko-KR" altLang="en-US" err="1"/>
              <a:t>인공지등</a:t>
            </a:r>
            <a:r>
              <a:rPr lang="ko-KR" altLang="en-US"/>
              <a:t>, 1인가구 </a:t>
            </a:r>
            <a:r>
              <a:rPr lang="ko-KR" altLang="en-US" err="1"/>
              <a:t>안부살핌</a:t>
            </a:r>
            <a:r>
              <a:rPr lang="ko-KR" altLang="en-US"/>
              <a:t> - 핸드폰 데이터, 전력 사용</a:t>
            </a:r>
          </a:p>
          <a:p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986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1f1919ae-71d8-4e78-b1bd-1ce78ec43a0b"/>
    <ds:schemaRef ds:uri="677f369c-0c7e-4879-9dfb-6cea400ef0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1D8346-6592-413F-87C9-BF398B4A8DF7}">
  <ds:schemaRefs>
    <ds:schemaRef ds:uri="83fa82f3-e9ff-4381-8a02-09a0217706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1</cp:revision>
  <dcterms:modified xsi:type="dcterms:W3CDTF">2025-07-07T01:45:33Z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