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144" autoAdjust="0"/>
    <p:restoredTop sz="94311" autoAdjust="0"/>
  </p:normalViewPr>
  <p:slideViewPr>
    <p:cSldViewPr snapToGrid="0">
      <p:cViewPr varScale="1">
        <p:scale>
          <a:sx n="100" d="100"/>
          <a:sy n="100" d="100"/>
        </p:scale>
        <p:origin x="684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4DD5EE2-0F71-437D-9438-13CCE6E2D3A4}" type="datetime1">
              <a:rPr lang="ko-KR" altLang="en-US">
                <a:latin typeface="맑은 고딕"/>
                <a:ea typeface="맑은 고딕"/>
              </a:rPr>
              <a:pPr lvl="0">
                <a:defRPr/>
              </a:pPr>
              <a:t>2025-07-07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35F53A9-D8CC-4D53-A6BF-2C0C2798EC5D}" type="slidenum">
              <a:rPr lang="ko-KR" altLang="en-US">
                <a:latin typeface="맑은 고딕"/>
                <a:ea typeface="맑은 고딕"/>
              </a:rPr>
              <a:pPr lv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sym typeface="맑은 고딕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55" name="Google Shape;5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sym typeface="맑은 고딕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55" name="Google Shape;5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sym typeface="맑은 고딕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55" name="Google Shape;5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www.newstnt.com/news/articleView.html?idxno=475133" TargetMode="External" /><Relationship Id="rId4" Type="http://schemas.openxmlformats.org/officeDocument/2006/relationships/hyperlink" Target="https://www.asiae.co.kr/article/2025010510032112151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/>
          <p:cNvSpPr txBox="1"/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/>
                <a:ea typeface="나눔스퀘어 ExtraBold"/>
                <a:cs typeface="Arial"/>
                <a:sym typeface="Arial"/>
              </a:rPr>
              <a:t>개인별 과제 정의서</a:t>
            </a:r>
            <a:endParaRPr lang="ko-KR" altLang="en-US" sz="3200" spc="-100">
              <a:solidFill>
                <a:srgbClr val="000000"/>
              </a:solidFill>
              <a:latin typeface="나눔스퀘어 ExtraBold"/>
              <a:ea typeface="나눔스퀘어 ExtraBold"/>
              <a:cs typeface="Arial"/>
              <a:sym typeface="Arial"/>
            </a:endParaRPr>
          </a:p>
        </p:txBody>
      </p:sp>
      <p:graphicFrame>
        <p:nvGraphicFramePr>
          <p:cNvPr id="9" name="Google Shape;516;g1b5d807d25a_29_172"/>
          <p:cNvGraphicFramePr/>
          <p:nvPr/>
        </p:nvGraphicFramePr>
        <p:xfrm>
          <a:off x="177125" y="1139504"/>
          <a:ext cx="11837750" cy="542153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1300"/>
                <a:gridCol w="3297575"/>
                <a:gridCol w="2707025"/>
                <a:gridCol w="3211850"/>
              </a:tblGrid>
              <a:tr h="116840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반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/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조</a:t>
                      </a:r>
                      <a:endParaRPr sz="1400" b="1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[DX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] 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반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조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선정 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BM</a:t>
                      </a:r>
                      <a:endParaRPr sz="14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AI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 어시스턴트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116840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조원 성명</a:t>
                      </a:r>
                      <a:endParaRPr sz="1400" b="1" u="none" strike="noStrike" cap="none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최동혁</a:t>
                      </a:r>
                      <a:endParaRPr lang="ko-KR" altLang="en-US" sz="1300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6840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과제명</a:t>
                      </a:r>
                      <a:endParaRPr sz="1400" b="1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다국어 민원서류 자동화 솔루션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235145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주요 서비스 내용</a:t>
                      </a:r>
                      <a:b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</a:b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(</a:t>
                      </a: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주요 기능</a:t>
                      </a: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, </a:t>
                      </a: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기술 포함</a:t>
                      </a: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)</a:t>
                      </a:r>
                      <a:endParaRPr lang="ko-KR" altLang="en-US" sz="1500" b="1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1.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민원 서류 자동 검색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-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다국어로 입력 시 해당 언어에 맞는 안내가 나옴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.</a:t>
                      </a:r>
                      <a:endParaRPr lang="en-US" altLang="ko-KR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-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원하는 상황을 입력하면 존재하는 서류들을 검색하여 필요한 서류의 종류와 각 서류에 맞는 작성 상황을 안내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2.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민원 서류 자동 작성 및 출력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-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각 서류에 필요한 내용들을 어시스턴트가 채팅으로 물어보고 사용자가 응답하면 서류 자동 작성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-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이름이나 주소 등 보통 영문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(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로마자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)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로 표기해야하는 경우는 국제 표기가 맞는지 사용자에게 확인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-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자동으로 정보에 해당하는 데이터를 입력하고 출력 가능한 형태로 지원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,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인쇄나 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pdf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로 저장 가능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-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만약 전자민원으로 전자서류 처리가 가능한 형태이면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,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해당 계정으로 민원 처리 자동화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챗봇으로 다국어 민원 신청과 민원 서류를 처리하는 시스템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,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맞춤형 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LLM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기반 생성형 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AI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를 이용하여 입력 언어를 감지하여 다국어로 민원을 처리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민원인의 상황을 이야기하면 자동으로 민원처리 과정과 민원서류를 판단하고 정보 전달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민원서류에 필요한 내용을 자동으로 번역하여 전달 및 서류 작성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,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전자서류민원으로 처리가능한 민원이라면 자동 시스템 처리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해당 부처나 정부 통합의 회원가입이나 휴대폰 본인인증 등의 본인인증이 되어 있다는 가정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6840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목표 고객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(B2B.B2G </a:t>
                      </a: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대상</a:t>
                      </a: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)</a:t>
                      </a:r>
                      <a:endParaRPr sz="1200" b="1" u="none" strike="noStrike" cap="none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정부 부처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,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지자체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2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제안사</a:t>
                      </a:r>
                      <a:endParaRPr lang="ko-KR" altLang="en-US" sz="12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서비스를 기획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/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제안하는 주체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628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과제 선정 배경</a:t>
                      </a:r>
                      <a:endParaRPr lang="ko-KR" altLang="en-US" sz="15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현재는 민원서식을 일일이 특정 언어로 번역하여 게시함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-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</a:t>
                      </a:r>
                      <a:r>
                        <a:rPr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익산시 “민원서식 208종, 10개 언어 번역해 누리집에 게시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”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|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출처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: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뉴스 티엔티 전북 </a:t>
                      </a:r>
                      <a:r>
                        <a:rPr lang="en-US" altLang="en-US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  <a:hlinkClick r:id="rId3"/>
                        </a:rPr>
                        <a:t>https://www.newstnt.com/news/articleView.html?idxno=475133</a:t>
                      </a:r>
                      <a:endParaRPr lang="en-US" altLang="en-US" sz="11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en-US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일부 행정기관에서 개별적으로 번역본을 제공했지만 범위가 제한적이어서 외국인은 민원 신청 과정에서 불편을 겪거나 별도의 번역 비용을 부담해야 했다.</a:t>
                      </a:r>
                      <a:endParaRPr lang="en-US" altLang="en-US" sz="11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en-US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| 출처 : 아시아경제 | </a:t>
                      </a:r>
                      <a:r>
                        <a:rPr lang="en-US" altLang="en-US" sz="11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  <a:hlinkClick r:id="rId4"/>
                        </a:rPr>
                        <a:t>https://www.asiae.co.kr/article/2025010510032112151</a:t>
                      </a:r>
                      <a:endParaRPr lang="en-US" altLang="en-US" sz="11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6840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활용 데이터</a:t>
                      </a:r>
                      <a:endParaRPr lang="ko-KR" altLang="en-US" sz="15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민원 서식 데이터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자체 데이터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 외국 데이터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),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 다국어 언어 데이터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학습용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/>
                          <a:ea typeface="나눔스퀘어 Bold"/>
                          <a:cs typeface="Arial"/>
                          <a:sym typeface="Arial"/>
                        </a:rPr>
                        <a:t>)</a:t>
                      </a:r>
                      <a:endParaRPr lang="en-US" altLang="ko-KR" sz="1300" b="1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나눔스퀘어 Bold"/>
                        <a:ea typeface="나눔스퀘어 Bold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/>
                        <a:ea typeface="나눔스퀘어 Bold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/>
                        <a:ea typeface="나눔스퀘어 Bold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4126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기대 효과</a:t>
                      </a:r>
                      <a:endParaRPr lang="ko-KR" altLang="en-US" sz="15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특정 개수의 언어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-&gt;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대부분의 언어 대응 가능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,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민원 처리 속도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50%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이상 향상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,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자국민에게도 적용 가능하여 자국민의 민원 자동화에도 기여 가능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공무원이 처리하기 힘든 주말이나 공휴일 등에도 민원서류 처리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접수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)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를 자동화 가능할 것으로 예상</a:t>
                      </a:r>
                      <a:b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</a:b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매번 용역을 주던 번역 비용도 절감 가능할 것으로 예상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/>
          <p:cNvSpPr txBox="1"/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/>
                <a:ea typeface="나눔스퀘어 ExtraBold"/>
                <a:cs typeface="Arial"/>
                <a:sym typeface="Arial"/>
              </a:rPr>
              <a:t>개인별 과제 정의서</a:t>
            </a:r>
            <a:endParaRPr lang="ko-KR" altLang="en-US" sz="3200" spc="-100">
              <a:solidFill>
                <a:srgbClr val="000000"/>
              </a:solidFill>
              <a:latin typeface="나눔스퀘어 ExtraBold"/>
              <a:ea typeface="나눔스퀘어 ExtraBold"/>
              <a:cs typeface="Arial"/>
              <a:sym typeface="Arial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301" y="1198236"/>
            <a:ext cx="11353397" cy="97478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7368" y="950445"/>
            <a:ext cx="7692703" cy="5472129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634998" y="2453821"/>
            <a:ext cx="2171067" cy="2969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나눔고딕 ExtraBold"/>
                <a:ea typeface="나눔고딕 ExtraBold"/>
              </a:rPr>
              <a:t>나라장터의 번역 용역 계약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/>
          <p:cNvSpPr txBox="1"/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/>
                <a:ea typeface="나눔스퀘어 ExtraBold"/>
                <a:cs typeface="Arial"/>
                <a:sym typeface="Arial"/>
              </a:rPr>
              <a:t>개인별 과제 정의서</a:t>
            </a:r>
            <a:endParaRPr lang="ko-KR" altLang="en-US" sz="3200" spc="-100">
              <a:solidFill>
                <a:srgbClr val="000000"/>
              </a:solidFill>
              <a:latin typeface="나눔스퀘어 ExtraBold"/>
              <a:ea typeface="나눔스퀘어 ExtraBold"/>
              <a:cs typeface="Arial"/>
              <a:sym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72356" y="1068202"/>
            <a:ext cx="25348568" cy="5391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나눔스퀘어 Bold"/>
                <a:ea typeface="나눔스퀘어 Bold"/>
              </a:rPr>
              <a:t>&lt;</a:t>
            </a:r>
            <a:r>
              <a:rPr lang="ko-KR" altLang="en-US" sz="1200" b="1">
                <a:latin typeface="나눔스퀘어 Bold"/>
                <a:ea typeface="나눔스퀘어 Bold"/>
              </a:rPr>
              <a:t>생성형</a:t>
            </a:r>
            <a:r>
              <a:rPr lang="en-US" altLang="ko-KR" sz="1200" b="1">
                <a:latin typeface="나눔스퀘어 Bold"/>
                <a:ea typeface="나눔스퀘어 Bold"/>
              </a:rPr>
              <a:t> AI</a:t>
            </a:r>
            <a:r>
              <a:rPr lang="ko-KR" altLang="en-US" sz="1200" b="1">
                <a:latin typeface="나눔스퀘어 Bold"/>
                <a:ea typeface="나눔스퀘어 Bold"/>
              </a:rPr>
              <a:t>가 예측한 효과</a:t>
            </a:r>
            <a:r>
              <a:rPr lang="en-US" altLang="ko-KR" sz="1200" b="1">
                <a:latin typeface="나눔스퀘어 Bold"/>
                <a:ea typeface="나눔스퀘어 Bold"/>
              </a:rPr>
              <a:t>&gt;</a:t>
            </a:r>
            <a:endParaRPr lang="en-US" altLang="ko-KR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1. 번역 비용 절감: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en-US" altLang="ko-KR" sz="1200" b="1">
                <a:latin typeface="나눔스퀘어 Bold"/>
                <a:ea typeface="나눔스퀘어 Bold"/>
              </a:rPr>
              <a:t>-</a:t>
            </a:r>
            <a:r>
              <a:rPr lang="ko-KR" altLang="en-US" sz="1200" b="1">
                <a:latin typeface="나눔스퀘어 Bold"/>
                <a:ea typeface="나눔스퀘어 Bold"/>
              </a:rPr>
              <a:t> 현재 인력 기반 번역: 전문 번역가나 다국어 지원 인력을 통한 번역은 인건비, 시간 등이 많이 소요됩니다. 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특히 민원 서류는 전문 용어와 법률 용어가 많아 번역 난이도가 높습니다.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AI 챗봇 기반 자동 번역: AI 번역 기술은 초기 시스템 구축 비용이 들지만, 이후에는 건당 번역 비용이 거의 들지 않습니다. 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대량의 민원 서류를 처리할 경우 비용 절감 효과는 극대화됩니다.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en-US" altLang="ko-KR" sz="1200" b="1">
                <a:latin typeface="나눔스퀘어 Bold"/>
                <a:ea typeface="나눔스퀘어 Bold"/>
              </a:rPr>
              <a:t>-</a:t>
            </a:r>
            <a:r>
              <a:rPr lang="ko-KR" altLang="en-US" sz="1200" b="1">
                <a:latin typeface="나눔스퀘어 Bold"/>
                <a:ea typeface="나눔스퀘어 Bold"/>
              </a:rPr>
              <a:t> 예상 절감률: 70% ~ 90%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초기 시스템 구축 및 유지보수 비용을 고려하더라도, 장기적으로 인력 기반 번역에 비해 압도적인 비용 절감 효과를 기대할 수 있습니다. 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특히 번역량에 비례하여 절감률은 더욱 높아질 것입니다.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2. 민원 서류 처리 속도 향상: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en-US" altLang="ko-KR" sz="1200" b="1">
                <a:latin typeface="나눔스퀘어 Bold"/>
                <a:ea typeface="나눔스퀘어 Bold"/>
              </a:rPr>
              <a:t>-</a:t>
            </a:r>
            <a:r>
              <a:rPr lang="ko-KR" altLang="en-US" sz="1200" b="1">
                <a:latin typeface="나눔스퀘어 Bold"/>
                <a:ea typeface="나눔스퀘어 Bold"/>
              </a:rPr>
              <a:t> 현재 인력 기반 처리: 민원인이 서류를 제출하고, 담당 공무원이 서류를 확인하며, 필요한 경우 번역을 요청하고, 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번역된 내용을 다시 확인하는 등 여러 단계를 거치면서 처리 시간이 길어집니다. 다국어 서류의 경우 번역 대기 시간으로 인해 더욱 지연될 수 있습니다.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en-US" altLang="ko-KR" sz="1200" b="1">
                <a:latin typeface="나눔스퀘어 Bold"/>
                <a:ea typeface="나눔스퀘어 Bold"/>
              </a:rPr>
              <a:t>-</a:t>
            </a:r>
            <a:r>
              <a:rPr lang="ko-KR" altLang="en-US" sz="1200" b="1">
                <a:latin typeface="나눔스퀘어 Bold"/>
                <a:ea typeface="나눔스퀘어 Bold"/>
              </a:rPr>
              <a:t> AI 챗봇 기반 자동 처리 : 즉각적인 번역: AI 챗봇은 민원 서류를 실시간으로 번역하여 민원인과 공무원 모두에게 이해를 돕습니다.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en-US" altLang="ko-KR" sz="1200" b="1">
                <a:latin typeface="나눔스퀘어 Bold"/>
                <a:ea typeface="나눔스퀘어 Bold"/>
              </a:rPr>
              <a:t>-</a:t>
            </a:r>
            <a:r>
              <a:rPr lang="ko-KR" altLang="en-US" sz="1200" b="1">
                <a:latin typeface="나눔스퀘어 Bold"/>
                <a:ea typeface="나눔스퀘어 Bold"/>
              </a:rPr>
              <a:t> 자동 분류 및 안내: AI는 서류의 종류를 자동으로 분류하고, 필요한 추가 서류나 절차를 민원인에게 즉시 안내할 수 있습니다.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en-US" altLang="ko-KR" sz="1200" b="1">
                <a:latin typeface="나눔스퀘어 Bold"/>
                <a:ea typeface="나눔스퀘어 Bold"/>
              </a:rPr>
              <a:t>-</a:t>
            </a:r>
            <a:r>
              <a:rPr lang="ko-KR" altLang="en-US" sz="1200" b="1">
                <a:latin typeface="나눔스퀘어 Bold"/>
                <a:ea typeface="나눔스퀘어 Bold"/>
              </a:rPr>
              <a:t> 24시간 연중무휴: 시간 제약 없이 민원 접수 및 기본적인 안내가 가능하여 민원 처리 시작 시점을 앞당길 수 있습니다.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오류 감소: AI는 일관된 정보를 제공하고 휴먼 에러를 줄여 처리 과정에서 발생할 수 있는 지연을 최소화합니다.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예상 속도 향상률: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자국민 민원 처리 속도: 20% ~ 40%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다국어 민원 서류가 아니더라도, AI 챗봇이 자주 묻는 질문에 대한 답변, 서류 양식 안내, 제출 절차 안내 등을 통해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민원인의 대기 시간을 줄이고 담당 공무원의 업무 부담을 경감시켜 전반적인 처리 속도를 향상시킬 수 있습니다.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외국인 민원 처리 속도: 50% ~ 80%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외국인의 경우 언어 장벽이 가장 큰 문제입니다. AI 챗봇이 실시간 번역과 다국어 응대를 제공함으로써 서류 준비부터 접수, 처리 과정 전반에 걸쳐 소통의 어려움을 해소하고,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담당 공무원의 번역 및 통역 부담을 줄여 처리 시간을 대폭 단축시킬 수 있습니다. 특히 단순 문의나 기본적인 서류 접수는 AI가 대부분 처리하여 인력 개입을 최소화할 수 있습니다.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종합적인 기대 효과: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민원인 만족도 향상: 대기 시간 감소, 신속한 처리, 언어 장벽 해소를 통해 민원인의 만족도가 크게 향상될 것입니다.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공무원 업무 효율성 증대: 단순 반복 업무 감소, 번역 부담 경감으로 공무원은 더욱 복잡하고 전문적인 업무에 집중할 수 있습니다.</a:t>
            </a:r>
            <a:endParaRPr lang="ko-KR" altLang="en-US" sz="1200" b="1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200" b="1">
                <a:latin typeface="나눔스퀘어 Bold"/>
                <a:ea typeface="나눔스퀘어 Bold"/>
              </a:rPr>
              <a:t>행정 서비스의 접근성 확대: 언어와 시간의 제약 없이 누구나 편리하게 민원 서비스를 이용할 수 있게 되어 행정 서비스의 포괄성을 높일 수 있습니다.</a:t>
            </a:r>
            <a:endParaRPr lang="ko-KR" altLang="en-US" sz="1200" b="1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638</ep:Words>
  <ep:PresentationFormat>와이드스크린</ep:PresentationFormat>
  <ep:Paragraphs>31</ep:Paragraphs>
  <ep:Slides>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dcterms:modified xsi:type="dcterms:W3CDTF">2025-07-07T06:16:24.577</dcterms:modified>
  <cp:revision>382</cp:revision>
  <dc:title>PowerPoint 프레젠테이션</dc:title>
  <cp:version/>
</cp:coreProperties>
</file>