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1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941" y="77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+mn-cs"/>
              <a:buNone/>
              <a:defRPr/>
            </a:pP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62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11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1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/>
          <a:srcRect t="67710" b="21950"/>
          <a:stretch>
            <a:fillRect/>
          </a:stretch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2"/>
          <a:srcRect t="25550" b="21950"/>
          <a:stretch>
            <a:fillRect/>
          </a:stretch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2"/>
          <a:srcRect t="67710" b="21950"/>
          <a:stretch>
            <a:fillRect/>
          </a:stretch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pPr lvl="0">
              <a:defRPr/>
            </a:pPr>
            <a:endParaRPr lang="ko-KR" altLang="en-US"/>
          </a:p>
        </p:txBody>
      </p:sp>
      <p:cxnSp>
        <p:nvCxnSpPr>
          <p:cNvPr id="18" name="Google Shape;18;p3"/>
          <p:cNvCxnSpPr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/>
            <a:headEnd w="sm" len="sm"/>
            <a:tailEnd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+mn-cs"/>
              <a:buNone/>
              <a:defRPr/>
            </a:pPr>
            <a:fld id="{00000000-1234-1234-1234-123412341234}" type="slidenum">
              <a:rPr lang="en-US" altLang="ko-KR" sz="1022" b="0" i="0" u="none" strike="noStrike" cap="none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ct val="25000"/>
                <a:buFont typeface="+mn-cs"/>
                <a:buNone/>
                <a:defRPr/>
              </a:pPr>
              <a:t>‹#›</a:t>
            </a:fld>
            <a:endParaRPr sz="1022" b="0" i="0" u="none" strike="noStrike" cap="none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Tmon몬소리 Black"/>
                <a:ea typeface="Tmon몬소리 Black"/>
                <a:cs typeface="+mn-cs"/>
              </a:rPr>
              <a:t>KT AIVLE School</a:t>
            </a:r>
            <a:endParaRPr sz="1723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Google Shape;12;p40"/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/>
            <a:headEnd w="sm" len="sm"/>
            <a:tailEnd w="sm" len="sm"/>
          </a:ln>
        </p:spPr>
      </p:cxnSp>
      <p:pic>
        <p:nvPicPr>
          <p:cNvPr id="24" name="Google Shape;39;p42"/>
          <p:cNvPicPr/>
          <p:nvPr userDrawn="1"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1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05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8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17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8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1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476BE8F7-8EF6-4880-9F1A-6D10965A8681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2025-04-15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2A3BBB8-EBE5-4A2B-AB70-89540E1C96C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vl="0"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kern="0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mon몬소리 Black"/>
                  <a:ea typeface="Tmon몬소리 Black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6" y="415387"/>
              <a:ext cx="307421" cy="341120"/>
              <a:chOff x="543379" y="6026135"/>
              <a:chExt cx="369279" cy="409758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6" name="TextBox 35"/>
          <p:cNvSpPr txBox="1"/>
          <p:nvPr/>
        </p:nvSpPr>
        <p:spPr>
          <a:xfrm>
            <a:off x="3052536" y="3037913"/>
            <a:ext cx="6108700" cy="9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고객 군집화 모델링 </a:t>
            </a:r>
            <a:r>
              <a:rPr kumimoji="0" lang="en-US" altLang="ko-KR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-</a:t>
            </a: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 </a:t>
            </a:r>
            <a:r>
              <a:rPr kumimoji="0" lang="en-US" altLang="ko-KR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31</a:t>
            </a:r>
            <a:r>
              <a:rPr kumimoji="0" lang="ko-KR" altLang="en-US" sz="4000" b="0" i="1" u="none" strike="noStrike" kern="0" cap="none" spc="0" normalizeH="0" baseline="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/>
                <a:ea typeface="Tmon몬소리 Black"/>
                <a:cs typeface="+mn-cs"/>
              </a:rPr>
              <a:t>조</a:t>
            </a:r>
          </a:p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6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8FD0E-8FFB-4659-84D1-56A6D52E26D8}"/>
              </a:ext>
            </a:extLst>
          </p:cNvPr>
          <p:cNvSpPr txBox="1"/>
          <p:nvPr/>
        </p:nvSpPr>
        <p:spPr>
          <a:xfrm>
            <a:off x="9643460" y="4574395"/>
            <a:ext cx="20006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d076200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김가영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d076183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박지우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d076180 </a:t>
            </a:r>
            <a:r>
              <a:rPr lang="ko-KR" altLang="en-US" sz="1400" kern="0" dirty="0" err="1">
                <a:solidFill>
                  <a:schemeClr val="accent3"/>
                </a:solidFill>
                <a:latin typeface="맑은 고딕"/>
                <a:ea typeface="맑은 고딕"/>
              </a:rPr>
              <a:t>하정명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076198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구자윤</a:t>
            </a:r>
            <a:endParaRPr kumimoji="0" lang="en-US" altLang="ko-KR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d076194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이석영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d</a:t>
            </a:r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07619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5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박준형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d076187 </a:t>
            </a:r>
            <a:r>
              <a:rPr kumimoji="0" lang="ko-KR" altLang="en-US" sz="1400" b="0" i="0" u="none" strike="noStrike" kern="0" cap="none" spc="0" normalizeH="0" baseline="0" dirty="0" err="1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임채완</a:t>
            </a:r>
            <a:endParaRPr lang="en-US" altLang="ko-KR" sz="1400" kern="0" dirty="0">
              <a:solidFill>
                <a:schemeClr val="accent3"/>
              </a:solidFill>
              <a:latin typeface="맑은 고딕"/>
              <a:ea typeface="맑은 고딕"/>
            </a:endParaRPr>
          </a:p>
          <a:p>
            <a:pPr algn="r"/>
            <a:r>
              <a:rPr kumimoji="0" lang="en-US" altLang="ko-KR" sz="1400" b="0" i="0" u="none" strike="noStrike" kern="0" cap="none" spc="0" normalizeH="0" baseline="0" dirty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d076196</a:t>
            </a:r>
            <a:r>
              <a:rPr lang="en-US" altLang="ko-KR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kern="0" dirty="0">
                <a:solidFill>
                  <a:schemeClr val="accent3"/>
                </a:solidFill>
                <a:latin typeface="맑은 고딕"/>
                <a:ea typeface="맑은 고딕"/>
              </a:rPr>
              <a:t>최동혁</a:t>
            </a:r>
            <a:endParaRPr kumimoji="0" lang="ko-KR" altLang="en-US" sz="1400" b="0" i="0" u="none" strike="noStrike" kern="0" cap="none" spc="0" normalizeH="0" baseline="0" dirty="0">
              <a:solidFill>
                <a:schemeClr val="accent3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/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/>
                <a:ea typeface="나눔스퀘어 Bold"/>
                <a:cs typeface="Arial"/>
                <a:sym typeface="Arial"/>
              </a:rPr>
              <a:t>[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/>
                <a:ea typeface="나눔스퀘어 Bold"/>
                <a:cs typeface="Arial"/>
                <a:sym typeface="Arial"/>
              </a:rPr>
              <a:t>군집 특성 및 마케팅 방안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/>
                <a:ea typeface="나눔스퀘어 Bold"/>
                <a:cs typeface="Arial"/>
                <a:sym typeface="Arial"/>
              </a:rPr>
              <a:t>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/>
                <a:ea typeface="나눔스퀘어 Bold"/>
                <a:cs typeface="Arial"/>
                <a:sym typeface="Arial"/>
              </a:rPr>
              <a:t>양식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/>
                <a:ea typeface="나눔스퀘어 Bold"/>
                <a:cs typeface="Arial"/>
                <a:sym typeface="Arial"/>
              </a:rPr>
              <a:t>]</a:t>
            </a:r>
            <a:endParaRPr sz="2800" spc="-10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/>
              <a:ea typeface="나눔스퀘어 Bold"/>
              <a:cs typeface="Arial"/>
              <a:sym typeface="Arial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89423" y="1192033"/>
          <a:ext cx="10858412" cy="513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3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117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Clust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 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군집 특성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(20</a:t>
                      </a: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개 항목 정리</a:t>
                      </a:r>
                      <a:r>
                        <a:rPr lang="en-US" altLang="ko-KR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)</a:t>
                      </a:r>
                      <a:endParaRPr lang="ko-KR" altLang="en-US" sz="1400">
                        <a:solidFill>
                          <a:schemeClr val="bg1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군집 정의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chemeClr val="bg1"/>
                          </a:solidFill>
                          <a:latin typeface="나눔스퀘어 Bold"/>
                          <a:ea typeface="나눔스퀘어 Bold"/>
                        </a:rPr>
                        <a:t>마케팅 방안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0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(</a:t>
                      </a:r>
                      <a:r>
                        <a:rPr lang="ko-KR" altLang="en-US" sz="1400" b="1">
                          <a:latin typeface="나눔스퀘어 Bold"/>
                          <a:ea typeface="나눔스퀘어 Bold"/>
                        </a:rPr>
                        <a:t>예시</a:t>
                      </a: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)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∙  대졸 이하로만 구성된 집단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∙  고용 상태가 모두 고용된 상태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∙  타상품 보유가 군집대비 가장 적음</a:t>
                      </a:r>
                      <a:r>
                        <a:rPr lang="en-US" altLang="ko-KR" sz="1400">
                          <a:latin typeface="나눔스퀘어 Bold"/>
                          <a:ea typeface="나눔스퀘어 Bold"/>
                        </a:rPr>
                        <a:t>(1</a:t>
                      </a: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개</a:t>
                      </a:r>
                      <a:r>
                        <a:rPr lang="en-US" altLang="ko-KR" sz="1400">
                          <a:latin typeface="나눔스퀘어 Bold"/>
                          <a:ea typeface="나눔스퀘어 Bold"/>
                        </a:rPr>
                        <a:t>)</a:t>
                      </a: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∙  거주지 사이즈가 소</a:t>
                      </a:r>
                      <a:r>
                        <a:rPr lang="en-US" altLang="ko-KR" sz="1400">
                          <a:latin typeface="나눔스퀘어 Bold"/>
                          <a:ea typeface="나눔스퀘어 Bold"/>
                        </a:rPr>
                        <a:t>,</a:t>
                      </a: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중 비율이 많은 군집</a:t>
                      </a: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Bold"/>
                          <a:ea typeface="나눔스퀘어 Bold"/>
                        </a:rPr>
                        <a:t>단일 항목만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  <a:latin typeface="나눔스퀘어 Bold"/>
                          <a:ea typeface="나눔스퀘어 Bold"/>
                        </a:rPr>
                        <a:t>test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Bold"/>
                          <a:ea typeface="나눔스퀘어 Bold"/>
                        </a:rPr>
                        <a:t>로 구매한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  <a:latin typeface="나눔스퀘어 Bold"/>
                          <a:ea typeface="나눔스퀘어 Bold"/>
                        </a:rPr>
                        <a:t>집단</a:t>
                      </a: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 일 수도 있음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소비 촉진 </a:t>
                      </a:r>
                      <a:r>
                        <a:rPr lang="en-US" altLang="ko-KR" sz="1400">
                          <a:latin typeface="나눔스퀘어 Bold"/>
                          <a:ea typeface="나눔스퀘어 Bold"/>
                        </a:rPr>
                        <a:t>+ </a:t>
                      </a: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회사 충성도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증대 할 수 있는 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기본적인 충성도 증대 마케팅 모델</a:t>
                      </a:r>
                    </a:p>
                    <a:p>
                      <a:pPr algn="ctr" latinLnBrk="1">
                        <a:defRPr/>
                      </a:pPr>
                      <a:r>
                        <a:rPr lang="ko-KR" altLang="en-US" sz="1400">
                          <a:latin typeface="나눔스퀘어 Bold"/>
                          <a:ea typeface="나눔스퀘어 Bold"/>
                        </a:rPr>
                        <a:t>확보 하여 캠페인 실행</a:t>
                      </a:r>
                      <a:endParaRPr lang="en-US" altLang="ko-KR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1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2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 b="1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3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4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Clust 5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400" b="1">
                          <a:latin typeface="나눔스퀘어 Bold"/>
                          <a:ea typeface="나눔스퀘어 Bold"/>
                        </a:rPr>
                        <a:t>…</a:t>
                      </a:r>
                      <a:endParaRPr lang="ko-KR" altLang="en-US" sz="1400" b="1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defRPr/>
                      </a:pPr>
                      <a:endParaRPr kumimoji="0" lang="en-US" altLang="ko-KR" sz="1400" b="0" i="0" u="none" strike="noStrike" kern="1200" cap="none" spc="0" normalizeH="0" baseline="0"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/>
                        <a:ea typeface="나눔스퀘어 Bold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en-US" altLang="ko-KR" sz="1400">
                        <a:latin typeface="나눔스퀘어 Bold"/>
                        <a:ea typeface="나눔스퀘어 Bold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73850"/>
              </p:ext>
            </p:extLst>
          </p:nvPr>
        </p:nvGraphicFramePr>
        <p:xfrm>
          <a:off x="661552" y="899722"/>
          <a:ext cx="10864427" cy="5760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나이대가 비교적 정규분포와 비슷함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평균이 다른 군집보다 조금 높음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 가입자만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집단이지만 설계사 개입도 적절히 있는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 상품을 효율적으로 이용하는 집단일 가능성이 높음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할인비중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소득평범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차별화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효율성 마케팅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장년층 이상의 군집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존재하지 않음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b="1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평균은 평범하나 모두가 소득이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포인트와 독려가 할인비율과 비슷하거나 별 차이 나지 않음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약간 높은 집단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상대적으로 도심과 시골의 비중이 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100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3-50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대가 주로 분포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대부분이 돈을 안 벌고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미혼의 비율이 기혼을 넘은 유일한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인센티브가 없는 비율이 낮은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대부분이 도시 근교인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소득이 불안정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할인이 있으면 유입이 높음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지급액도 많이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타감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효율을 많이 따짐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부담 없이 가입할 수 있는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적극적 할인 마케팅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2·30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대의 비교적 어린 연령의 군집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학력자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없음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가장 소득이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모두가 고소득자임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 독려 인센티브의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다른 클러스터 대비 갱신인센티브가 없는 비율이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낮은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전원 고용자인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지역이 고루 분포한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중견기업이나 대기업을 다니는 청년층일 가능성 농후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미래에 대한 불확실성으로 보험을 들었을 가능성 높음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하지만 당장 지불액은 없음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미래나 노후 대비 중점 상품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회사의 충성도를 높일 수 있는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꾸준히 오래 넣어야 좋은 상품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’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마케팅도 좋을 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3537360665"/>
              </p:ext>
            </p:extLst>
          </p:nvPr>
        </p:nvGraphicFramePr>
        <p:xfrm>
          <a:off x="663786" y="1584007"/>
          <a:ext cx="10864427" cy="399478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대형 크기의 집에 거주하는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단일 상품 고객이 상대적으로 많은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높은 집단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큰 집에 거주하는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보수적 성향이 있을 수 있음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리모델링 혜택 제공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석사 이상의 학력자만 있음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다른 클러스터 대비 갱신인센티브가 없는 비율이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인센티브와 </a:t>
                      </a:r>
                      <a:r>
                        <a:rPr lang="ko-KR" altLang="en-US" sz="1000" b="1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설계사독려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인센티브의 비율이 균등히 높은 집단</a:t>
                      </a:r>
                      <a:r>
                        <a:rPr lang="en-US" altLang="ko-KR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다양한 요인을 받은 중도적 성향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자사영업 비중이 상대적으로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상대적으로 약간 낮은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고학력자 연구원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 위주의 보험 마케팅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변액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유니버셜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투자형 보험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WTP</a:t>
                      </a: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수치 평균이 가장 높음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하지만 낮은 값이 많이 존재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월 납입료가 가장 높은 집단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소득 대비 납입료도 가장 높음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endParaRPr lang="en-US" altLang="ko-KR" sz="100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고급차와 스포츠카 비율이 대부분인 집단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중형 크기의 집에 주로 거주하는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할인 인센티브의 비율이 높은 집단</a:t>
                      </a: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총 지불금액이 아주 높은 집단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대리점 판매 비중이 가장 높은 집단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인터넷 비중이 상대적으로 높고</a:t>
                      </a:r>
                      <a:r>
                        <a:rPr lang="en-US" altLang="ko-KR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  <a:r>
                        <a:rPr lang="ko-KR" altLang="en-US" sz="1000" b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콜센터 비중이 상대적으로 낮음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142800" indent="-142800">
                        <a:buFont typeface="Arial"/>
                        <a:buChar char="•"/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도시 근교 비중이 높은 집단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차에 대한 관심이 아주 큰 집단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장기투자형 상품 제안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소득 대비 높은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납입료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취미 생활 혜택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원클릭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간단 가입 어필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419549"/>
              </p:ext>
            </p:extLst>
          </p:nvPr>
        </p:nvGraphicFramePr>
        <p:xfrm>
          <a:off x="524932" y="467722"/>
          <a:ext cx="10864427" cy="63754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∙ 연령대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결혼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소득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납입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WTP,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상품타입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채널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기타 특징</a:t>
                      </a:r>
                      <a:r>
                        <a:rPr lang="en-US" altLang="ko-KR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</a:rPr>
                        <a:t>및 전략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40~60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~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높은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높음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고급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대리점 중심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고급 상품을 잘 활용하는 집단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고급화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차별화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연계되는 추가 특약 상품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연금형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종신형 업그레이드 패키지 제안</a:t>
                      </a:r>
                      <a:b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특약 추가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40~60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중간소득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낮은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특이사항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≒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안정성을 중요시하는 중년 집단</a:t>
                      </a: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은퇴시기와 보험 만기가 겹치도록 설계 프로그램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료 반환 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연계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  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가족 중심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생활밀착형 보장보험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 자동차 보험과 연계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)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30~40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무직 다수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미혼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저소득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높은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대리점 중심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≒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 저소득 </a:t>
                      </a:r>
                      <a:r>
                        <a:rPr lang="ko-KR" altLang="en-US" sz="1000" dirty="0" err="1">
                          <a:effectLst/>
                        </a:rPr>
                        <a:t>미취업</a:t>
                      </a:r>
                      <a:r>
                        <a:rPr lang="ko-KR" altLang="en-US" sz="1000" dirty="0">
                          <a:effectLst/>
                        </a:rPr>
                        <a:t> </a:t>
                      </a:r>
                      <a:r>
                        <a:rPr lang="en-US" altLang="ko-KR" sz="1000" dirty="0">
                          <a:effectLst/>
                        </a:rPr>
                        <a:t>1</a:t>
                      </a:r>
                      <a:r>
                        <a:rPr lang="ko-KR" altLang="en-US" sz="1000" dirty="0" err="1">
                          <a:effectLst/>
                        </a:rPr>
                        <a:t>인가구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작은 금액의 가성비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취업 연계 혜택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20~30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전원 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미혼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최저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설계사 의존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유일하게 중장년층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 고소득자이나 불안감에 의해 가입하여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본인이 가입한 상품에 대해 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dirty="0">
                          <a:effectLst/>
                        </a:rPr>
                        <a:t>잘 모르는 집단</a:t>
                      </a:r>
                      <a:r>
                        <a:rPr lang="en-US" altLang="ko-KR" sz="1000" dirty="0">
                          <a:effectLst/>
                        </a:rPr>
                        <a:t>.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보험 교육 및 소개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가입 유도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더 좋은 상품을 설명하면서 가입 유도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33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3" y="415386"/>
              <a:ext cx="307423" cy="341119"/>
              <a:chOff x="543376" y="6026135"/>
              <a:chExt cx="369281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6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graphicFrame>
        <p:nvGraphicFramePr>
          <p:cNvPr id="44" name="표 43"/>
          <p:cNvGraphicFramePr/>
          <p:nvPr>
            <p:extLst>
              <p:ext uri="{D42A27DB-BD31-4B8C-83A1-F6EECF244321}">
                <p14:modId xmlns:p14="http://schemas.microsoft.com/office/powerpoint/2010/main" val="2029606551"/>
              </p:ext>
            </p:extLst>
          </p:nvPr>
        </p:nvGraphicFramePr>
        <p:xfrm>
          <a:off x="661552" y="924918"/>
          <a:ext cx="10864427" cy="55873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특성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군집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마케팅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2DE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40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중간소득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중간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자사영업 중심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거주지 전원 대형 사이즈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1000" dirty="0">
                          <a:effectLst/>
                        </a:rPr>
                        <a:t> </a:t>
                      </a:r>
                      <a:r>
                        <a:rPr lang="ko-KR" altLang="en-US" sz="1000" dirty="0">
                          <a:effectLst/>
                        </a:rPr>
                        <a:t>큰 집에 거주하는 단일 상품의 고객</a:t>
                      </a:r>
                      <a:endParaRPr lang="en-US" altLang="ko-KR" sz="1000" dirty="0">
                        <a:effectLst/>
                      </a:endParaRPr>
                    </a:p>
                    <a:p>
                      <a:pPr fontAlgn="ctr"/>
                      <a:r>
                        <a:rPr lang="en-US" altLang="ko-KR" sz="1000" dirty="0">
                          <a:effectLst/>
                        </a:rPr>
                        <a:t> -&gt; </a:t>
                      </a:r>
                      <a:r>
                        <a:rPr lang="ko-KR" altLang="en-US" sz="1000" dirty="0">
                          <a:effectLst/>
                        </a:rPr>
                        <a:t>보수적인 집단</a:t>
                      </a: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보장 리모델링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.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주택 관련 상품 유도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나눔바른고딕OTF"/>
                          <a:ea typeface="나눔바른고딕OTF"/>
                        </a:rPr>
                        <a:t>회사 충성도 마케팅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40~50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중간소득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낮은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평균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자사영업 중심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석박사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최고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 고학력 연구원 집단</a:t>
                      </a: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 위주의 보험 마케팅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변액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유니버셜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투자형 보험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  <a:p>
                      <a:pPr algn="ctr">
                        <a:defRPr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2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  <a:latin typeface="Tmon몬소리 Black"/>
                          <a:ea typeface="Tmon몬소리 Black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연령대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40~60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고용상태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고용</a:t>
                      </a:r>
                      <a:endParaRPr lang="ko-KR" altLang="en-US" sz="1000" dirty="0">
                        <a:effectLst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 결혼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기혼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소득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고소득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납입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 납입액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WTP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높음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상품타입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기본형 다수에 고급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일부 포함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판매채널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인터넷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대리점 비율 높음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고급 자동차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∙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도시근교 가입자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&gt;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도심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≒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  <a:sym typeface="Arial"/>
                        </a:rPr>
                        <a:t>시골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1000" dirty="0">
                          <a:effectLst/>
                        </a:rPr>
                        <a:t>취미에 투자를 </a:t>
                      </a:r>
                      <a:r>
                        <a:rPr lang="ko-KR" altLang="en-US" sz="1000" dirty="0" err="1">
                          <a:effectLst/>
                        </a:rPr>
                        <a:t>많이하는</a:t>
                      </a:r>
                      <a:r>
                        <a:rPr lang="ko-KR" altLang="en-US" sz="1000" dirty="0">
                          <a:effectLst/>
                        </a:rPr>
                        <a:t> 집단</a:t>
                      </a: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취미 관련 </a:t>
                      </a:r>
                      <a:b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소득 대비 높은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납입료를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감안한 장기 투자형 상품 제안</a:t>
                      </a: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endParaRPr lang="en-US" altLang="ko-KR" sz="1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원클릭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처럼 간단한 가입 어필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나눔바른고딕OTF"/>
                        <a:ea typeface="나눔바른고딕OTF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16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3245" y="3429000"/>
            <a:ext cx="2851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고급 상품 가입자만 있음</a:t>
            </a:r>
            <a:endParaRPr lang="en-US" altLang="ko-KR" sz="1600" b="1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r>
              <a:rPr lang="ko-KR" altLang="en-US" sz="1600" b="1" dirty="0">
                <a:solidFill>
                  <a:schemeClr val="dk1"/>
                </a:solidFill>
                <a:latin typeface="나눔바른고딕OTF"/>
                <a:ea typeface="나눔바른고딕OTF"/>
              </a:rPr>
              <a:t>총지불금액이 높은 집단</a:t>
            </a: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  <a:p>
            <a:pPr marL="142800" indent="-142800">
              <a:buFont typeface="Arial"/>
              <a:buChar char="•"/>
              <a:defRPr/>
            </a:pPr>
            <a:endParaRPr lang="ko-KR" altLang="en-US" sz="1600" dirty="0">
              <a:solidFill>
                <a:schemeClr val="dk1"/>
              </a:solidFill>
              <a:latin typeface="나눔바른고딕OTF"/>
              <a:ea typeface="나눔바른고딕OTF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텍스트 입력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45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텍스트 입력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155006" y="146920"/>
            <a:ext cx="11881987" cy="6564159"/>
            <a:chOff x="155006" y="146920"/>
            <a:chExt cx="11881987" cy="6564159"/>
          </a:xfrm>
        </p:grpSpPr>
        <p:sp>
          <p:nvSpPr>
            <p:cNvPr id="6" name="사각형: 잘린 한쪽 모서리 1"/>
            <p:cNvSpPr/>
            <p:nvPr/>
          </p:nvSpPr>
          <p:spPr>
            <a:xfrm>
              <a:off x="248765" y="233120"/>
              <a:ext cx="11694470" cy="6391759"/>
            </a:xfrm>
            <a:prstGeom prst="roundRect">
              <a:avLst>
                <a:gd name="adj" fmla="val 2309"/>
              </a:avLst>
            </a:prstGeom>
            <a:solidFill>
              <a:srgbClr val="FBFBFB"/>
            </a:solidFill>
            <a:ln w="152400" cmpd="thinThick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사각형: 잘린 한쪽 모서리 1"/>
            <p:cNvSpPr/>
            <p:nvPr/>
          </p:nvSpPr>
          <p:spPr>
            <a:xfrm>
              <a:off x="155006" y="146920"/>
              <a:ext cx="11881987" cy="6564159"/>
            </a:xfrm>
            <a:prstGeom prst="roundRect">
              <a:avLst>
                <a:gd name="adj" fmla="val 3446"/>
              </a:avLst>
            </a:prstGeom>
            <a:noFill/>
            <a:ln w="19050" cmpd="sng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2" name="모서리가 둥근 직사각형 6"/>
            <p:cNvSpPr/>
            <p:nvPr/>
          </p:nvSpPr>
          <p:spPr>
            <a:xfrm>
              <a:off x="475862" y="399512"/>
              <a:ext cx="11262048" cy="43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solidFill>
                <a:srgbClr val="D5E1FB"/>
              </a:solidFill>
            </a:ln>
            <a:effectLst>
              <a:outerShdw blurRad="190500" dist="63500" dir="5400000" sx="98000" sy="98000" algn="t" rotWithShape="0">
                <a:srgbClr val="AFF5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anchor="ctr"/>
            <a:lstStyle/>
            <a:p>
              <a:pPr marL="36195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고객 군집화 모델링 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-</a:t>
              </a: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31</a:t>
              </a:r>
              <a:r>
                <a:rPr kumimoji="0" lang="ko-KR" altLang="en-US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조</a:t>
              </a:r>
              <a:r>
                <a:rPr kumimoji="0" lang="en-US" altLang="ko-KR" sz="1800" b="0" i="1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/>
                  <a:ea typeface="Tmon몬소리 Black"/>
                  <a:cs typeface="+mn-cs"/>
                </a:rPr>
                <a:t> </a:t>
              </a:r>
              <a:r>
                <a:rPr kumimoji="0" lang="en-US" altLang="ko-KR" sz="800" b="0" i="0" u="none" strike="noStrike" kern="0" cap="none" spc="0" normalizeH="0" baseline="0" dirty="0"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KT AIVLE SCHOOL MINI PROJECT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11395312" y="415386"/>
              <a:ext cx="307425" cy="341119"/>
              <a:chOff x="543374" y="6026135"/>
              <a:chExt cx="369283" cy="409757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543374" y="6089002"/>
                <a:ext cx="346890" cy="346890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16" name="사각형: 둥근 모서리 18"/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542925" marR="0" lvl="0" indent="0" algn="l" defTabSz="914400" rtl="0" eaLnBrk="1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FontTx/>
                    <a:buNone/>
                    <a:defRPr/>
                  </a:pPr>
                  <a:endParaRPr kumimoji="0" lang="en-US" altLang="ko-KR" sz="700" b="0" i="0" u="none" strike="noStrike" kern="0" cap="none" spc="0" normalizeH="0" baseline="0"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endParaRPr>
                </a:p>
              </p:txBody>
            </p:sp>
            <p:pic>
              <p:nvPicPr>
                <p:cNvPr id="17" name="그림 16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5" name="타원 14"/>
              <p:cNvSpPr/>
              <p:nvPr/>
            </p:nvSpPr>
            <p:spPr>
              <a:xfrm>
                <a:off x="771902" y="6026135"/>
                <a:ext cx="140756" cy="140756"/>
              </a:xfrm>
              <a:prstGeom prst="ellipse">
                <a:avLst/>
              </a:prstGeom>
              <a:gradFill>
                <a:gsLst>
                  <a:gs pos="0">
                    <a:srgbClr val="5D47D3"/>
                  </a:gs>
                  <a:gs pos="100000">
                    <a:srgbClr val="6D41FA"/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r>
                  <a:rPr kumimoji="0" lang="en-US" altLang="ko-KR" sz="800" b="1" i="0" u="none" strike="noStrike" kern="1200" cap="none" spc="0" normalizeH="0" baseline="0"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맑은 고딕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661552" y="492918"/>
              <a:ext cx="192790" cy="216990"/>
              <a:chOff x="5395274" y="2650519"/>
              <a:chExt cx="1459542" cy="1642754"/>
            </a:xfrm>
            <a:gradFill flip="none" rotWithShape="1">
              <a:gsLst>
                <a:gs pos="0">
                  <a:srgbClr val="5D47D3"/>
                </a:gs>
                <a:gs pos="100000">
                  <a:srgbClr val="A121A2"/>
                </a:gs>
              </a:gsLst>
              <a:lin ang="18900000" scaled="1"/>
              <a:tileRect/>
            </a:gradFill>
          </p:grpSpPr>
          <p:sp>
            <p:nvSpPr>
              <p:cNvPr id="19" name="TextBox 18"/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6D41FA"/>
              </a:solidFill>
              <a:ln w="6350">
                <a:noFill/>
              </a:ln>
              <a:effectLst/>
            </p:spPr>
            <p:txBody>
              <a:bodyPr rot="0" vert="horz" wrap="square" lIns="91440" tIns="45720" rIns="91440" bIns="45720" anchor="t" anchorCtr="0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Tx/>
                  <a:buNone/>
                  <a:defRPr/>
                </a:pPr>
                <a:endParaRPr kumimoji="0" lang="ko-KR" altLang="en-US" sz="13000" b="1" i="1" u="none" strike="noStrike" kern="1200" cap="none" spc="0" normalizeH="0" baseline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uLnTx/>
                  <a:uFillTx/>
                  <a:latin typeface="Tmon몬소리 Black"/>
                  <a:ea typeface="Tmon몬소리 Black"/>
                  <a:cs typeface="+mn-cs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184499" y="970349"/>
            <a:ext cx="5823002" cy="256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chemeClr val="accent3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보험사 마케팅 활용을 위한 고객 군집화 모델링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63245" y="3429000"/>
            <a:ext cx="2851449" cy="45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가나다라마바사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1663131" y="2042413"/>
            <a:ext cx="1812358" cy="1050402"/>
            <a:chOff x="1143586" y="1628701"/>
            <a:chExt cx="2851449" cy="1652636"/>
          </a:xfrm>
        </p:grpSpPr>
        <p:sp>
          <p:nvSpPr>
            <p:cNvPr id="35" name="자유형: 도형 49"/>
            <p:cNvSpPr/>
            <p:nvPr/>
          </p:nvSpPr>
          <p:spPr>
            <a:xfrm>
              <a:off x="1143586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특성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>
              <a:off x="3606502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A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4824632" y="3429000"/>
            <a:ext cx="2851449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텍스트 입력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5189820" y="2042413"/>
            <a:ext cx="1812358" cy="1050402"/>
            <a:chOff x="4670275" y="1628701"/>
            <a:chExt cx="2851449" cy="1652636"/>
          </a:xfrm>
        </p:grpSpPr>
        <p:sp>
          <p:nvSpPr>
            <p:cNvPr id="38" name="자유형: 도형 52"/>
            <p:cNvSpPr/>
            <p:nvPr/>
          </p:nvSpPr>
          <p:spPr>
            <a:xfrm>
              <a:off x="4670275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군집 정의</a:t>
              </a:r>
            </a:p>
          </p:txBody>
        </p:sp>
        <p:sp>
          <p:nvSpPr>
            <p:cNvPr id="39" name="직각 삼각형 38"/>
            <p:cNvSpPr/>
            <p:nvPr/>
          </p:nvSpPr>
          <p:spPr>
            <a:xfrm flipH="1">
              <a:off x="7133191" y="2892805"/>
              <a:ext cx="388532" cy="388532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B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8289833" y="3429000"/>
            <a:ext cx="2851450" cy="450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텍스트 입력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8645402" y="2042413"/>
            <a:ext cx="1812358" cy="1050402"/>
            <a:chOff x="8125857" y="1628701"/>
            <a:chExt cx="2851448" cy="1652636"/>
          </a:xfrm>
        </p:grpSpPr>
        <p:sp>
          <p:nvSpPr>
            <p:cNvPr id="41" name="자유형: 도형 55"/>
            <p:cNvSpPr/>
            <p:nvPr/>
          </p:nvSpPr>
          <p:spPr>
            <a:xfrm>
              <a:off x="8125857" y="1628701"/>
              <a:ext cx="2851449" cy="1652636"/>
            </a:xfrm>
            <a:custGeom>
              <a:avLst/>
              <a:gdLst>
                <a:gd name="connsiteX0" fmla="*/ 826318 w 2851449"/>
                <a:gd name="connsiteY0" fmla="*/ 0 h 1652636"/>
                <a:gd name="connsiteX1" fmla="*/ 2025131 w 2851449"/>
                <a:gd name="connsiteY1" fmla="*/ 0 h 1652636"/>
                <a:gd name="connsiteX2" fmla="*/ 2851449 w 2851449"/>
                <a:gd name="connsiteY2" fmla="*/ 826318 h 1652636"/>
                <a:gd name="connsiteX3" fmla="*/ 2849373 w 2851449"/>
                <a:gd name="connsiteY3" fmla="*/ 846914 h 1652636"/>
                <a:gd name="connsiteX4" fmla="*/ 2851448 w 2851449"/>
                <a:gd name="connsiteY4" fmla="*/ 844839 h 1652636"/>
                <a:gd name="connsiteX5" fmla="*/ 2851448 w 2851449"/>
                <a:gd name="connsiteY5" fmla="*/ 1652636 h 1652636"/>
                <a:gd name="connsiteX6" fmla="*/ 2043651 w 2851449"/>
                <a:gd name="connsiteY6" fmla="*/ 1652636 h 1652636"/>
                <a:gd name="connsiteX7" fmla="*/ 2044636 w 2851449"/>
                <a:gd name="connsiteY7" fmla="*/ 1651651 h 1652636"/>
                <a:gd name="connsiteX8" fmla="*/ 2025131 w 2851449"/>
                <a:gd name="connsiteY8" fmla="*/ 1652636 h 1652636"/>
                <a:gd name="connsiteX9" fmla="*/ 826318 w 2851449"/>
                <a:gd name="connsiteY9" fmla="*/ 1652636 h 1652636"/>
                <a:gd name="connsiteX10" fmla="*/ 0 w 2851449"/>
                <a:gd name="connsiteY10" fmla="*/ 826318 h 1652636"/>
                <a:gd name="connsiteX11" fmla="*/ 826318 w 2851449"/>
                <a:gd name="connsiteY11" fmla="*/ 0 h 165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51449" h="1652636">
                  <a:moveTo>
                    <a:pt x="826318" y="0"/>
                  </a:moveTo>
                  <a:lnTo>
                    <a:pt x="2025131" y="0"/>
                  </a:lnTo>
                  <a:cubicBezTo>
                    <a:pt x="2481494" y="0"/>
                    <a:pt x="2851449" y="369955"/>
                    <a:pt x="2851449" y="826318"/>
                  </a:cubicBezTo>
                  <a:lnTo>
                    <a:pt x="2849373" y="846914"/>
                  </a:lnTo>
                  <a:lnTo>
                    <a:pt x="2851448" y="844839"/>
                  </a:lnTo>
                  <a:lnTo>
                    <a:pt x="2851448" y="1652636"/>
                  </a:lnTo>
                  <a:lnTo>
                    <a:pt x="2043651" y="1652636"/>
                  </a:lnTo>
                  <a:lnTo>
                    <a:pt x="2044636" y="1651651"/>
                  </a:lnTo>
                  <a:lnTo>
                    <a:pt x="2025131" y="1652636"/>
                  </a:lnTo>
                  <a:lnTo>
                    <a:pt x="826318" y="1652636"/>
                  </a:lnTo>
                  <a:cubicBezTo>
                    <a:pt x="369955" y="1652636"/>
                    <a:pt x="0" y="1282681"/>
                    <a:pt x="0" y="826318"/>
                  </a:cubicBezTo>
                  <a:cubicBezTo>
                    <a:pt x="0" y="369955"/>
                    <a:pt x="369955" y="0"/>
                    <a:pt x="82631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127000" dir="2700000" algn="tl" rotWithShape="0">
                <a:srgbClr val="42469F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마케팅 전략</a:t>
              </a:r>
            </a:p>
          </p:txBody>
        </p:sp>
        <p:sp>
          <p:nvSpPr>
            <p:cNvPr id="42" name="직각 삼각형 41"/>
            <p:cNvSpPr/>
            <p:nvPr/>
          </p:nvSpPr>
          <p:spPr>
            <a:xfrm flipH="1">
              <a:off x="10588774" y="2892805"/>
              <a:ext cx="388532" cy="388532"/>
            </a:xfrm>
            <a:prstGeom prst="rtTriangle">
              <a:avLst/>
            </a:prstGeom>
            <a:solidFill>
              <a:srgbClr val="6D41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72000" anchor="ctr"/>
            <a:lstStyle/>
            <a:p>
              <a:pPr algn="ctr">
                <a:defRPr/>
              </a:pPr>
              <a:r>
                <a:rPr lang="en-US" altLang="ko-KR" sz="1200" b="1">
                  <a:solidFill>
                    <a:prstClr val="white"/>
                  </a:solidFill>
                </a:rPr>
                <a:t>C</a:t>
              </a:r>
              <a:endParaRPr lang="ko-KR" altLang="en-US" sz="1200" b="1">
                <a:solidFill>
                  <a:prstClr val="white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150696" y="1326765"/>
            <a:ext cx="1655369" cy="366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  <a:defRPr/>
            </a:pPr>
            <a:r>
              <a:rPr lang="ko-KR" altLang="ko-KR">
                <a:latin typeface="Tmon몬소리 Black"/>
                <a:ea typeface="Tmon몬소리 Black"/>
              </a:rPr>
              <a:t>▶</a:t>
            </a:r>
            <a:r>
              <a:rPr lang="en-US" altLang="ko-KR">
                <a:latin typeface="Tmon몬소리 Black"/>
                <a:ea typeface="Tmon몬소리 Black"/>
              </a:rPr>
              <a:t>   Cluster 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1274</Words>
  <Application>Microsoft Office PowerPoint</Application>
  <PresentationFormat>와이드스크린</PresentationFormat>
  <Paragraphs>264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Noto Sans Symbols</vt:lpstr>
      <vt:lpstr>Tmon몬소리 Black</vt:lpstr>
      <vt:lpstr>나눔바른고딕OTF</vt:lpstr>
      <vt:lpstr>나눔스퀘어 Bold</vt:lpstr>
      <vt:lpstr>맑은 고딕</vt:lpstr>
      <vt:lpstr>Arial</vt:lpstr>
      <vt:lpstr>Calibri</vt:lpstr>
      <vt:lpstr>1_Office 테마</vt:lpstr>
      <vt:lpstr>PowerPoint 프레젠테이션</vt:lpstr>
      <vt:lpstr>[군집 특성 및 마케팅 방안 양식]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최동혁</cp:lastModifiedBy>
  <cp:revision>46</cp:revision>
  <dcterms:created xsi:type="dcterms:W3CDTF">2025-02-03T01:21:01Z</dcterms:created>
  <dcterms:modified xsi:type="dcterms:W3CDTF">2025-04-15T02:42:24Z</dcterms:modified>
  <cp:version/>
</cp:coreProperties>
</file>