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8"/>
  </p:notesMasterIdLst>
  <p:handoutMasterIdLst>
    <p:handoutMasterId r:id="rId29"/>
  </p:handoutMasterIdLst>
  <p:sldIdLst>
    <p:sldId id="3516" r:id="rId5"/>
    <p:sldId id="3557" r:id="rId6"/>
    <p:sldId id="3560" r:id="rId7"/>
    <p:sldId id="3561" r:id="rId8"/>
    <p:sldId id="3562" r:id="rId9"/>
    <p:sldId id="3563" r:id="rId10"/>
    <p:sldId id="3564" r:id="rId11"/>
    <p:sldId id="3565" r:id="rId12"/>
    <p:sldId id="3566" r:id="rId13"/>
    <p:sldId id="3567" r:id="rId14"/>
    <p:sldId id="3568" r:id="rId15"/>
    <p:sldId id="3573" r:id="rId16"/>
    <p:sldId id="3558" r:id="rId17"/>
    <p:sldId id="3574" r:id="rId18"/>
    <p:sldId id="3575" r:id="rId19"/>
    <p:sldId id="3576" r:id="rId20"/>
    <p:sldId id="3577" r:id="rId21"/>
    <p:sldId id="3579" r:id="rId22"/>
    <p:sldId id="3588" r:id="rId23"/>
    <p:sldId id="3589" r:id="rId24"/>
    <p:sldId id="3590" r:id="rId25"/>
    <p:sldId id="3559" r:id="rId26"/>
    <p:sldId id="354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829B8-B87A-4AB2-BA52-21F83955EA19}" v="11" dt="2025-04-17T00:30:03.729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061" autoAdjust="0"/>
  </p:normalViewPr>
  <p:slideViewPr>
    <p:cSldViewPr snapToGrid="0">
      <p:cViewPr varScale="1">
        <p:scale>
          <a:sx n="127" d="100"/>
          <a:sy n="127" d="100"/>
        </p:scale>
        <p:origin x="250" y="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매니저 이교진" userId="S::c011021@aivle.kt.co.kr::bffcde20-a586-4aba-8b0c-f403847ed7bb" providerId="AD" clId="Web-{7D2829B8-B87A-4AB2-BA52-21F83955EA19}"/>
    <pc:docChg chg="modSld">
      <pc:chgData name="매니저 이교진" userId="S::c011021@aivle.kt.co.kr::bffcde20-a586-4aba-8b0c-f403847ed7bb" providerId="AD" clId="Web-{7D2829B8-B87A-4AB2-BA52-21F83955EA19}" dt="2025-04-17T00:30:02.245" v="8" actId="20577"/>
      <pc:docMkLst>
        <pc:docMk/>
      </pc:docMkLst>
      <pc:sldChg chg="modSp">
        <pc:chgData name="매니저 이교진" userId="S::c011021@aivle.kt.co.kr::bffcde20-a586-4aba-8b0c-f403847ed7bb" providerId="AD" clId="Web-{7D2829B8-B87A-4AB2-BA52-21F83955EA19}" dt="2025-04-17T00:30:02.245" v="8" actId="20577"/>
        <pc:sldMkLst>
          <pc:docMk/>
          <pc:sldMk cId="3315561838" sldId="3516"/>
        </pc:sldMkLst>
        <pc:spChg chg="mod">
          <ac:chgData name="매니저 이교진" userId="S::c011021@aivle.kt.co.kr::bffcde20-a586-4aba-8b0c-f403847ed7bb" providerId="AD" clId="Web-{7D2829B8-B87A-4AB2-BA52-21F83955EA19}" dt="2025-04-17T00:30:02.245" v="8" actId="20577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매니저 이교진" userId="S::c011021@aivle.kt.co.kr::bffcde20-a586-4aba-8b0c-f403847ed7bb" providerId="AD" clId="Web-{7D2829B8-B87A-4AB2-BA52-21F83955EA19}" dt="2025-04-17T00:29:57.385" v="6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  <pc:docChgLst>
    <pc:chgData name="튜터01" userId="S::g010023@aivle.kt.co.kr::e9882fe5-6ff6-4155-a15d-0f94f5bbe953" providerId="AD" clId="Web-{F5960E8C-E4D3-4A7E-B89F-0B7197AED114}"/>
    <pc:docChg chg="modSld">
      <pc:chgData name="튜터01" userId="S::g010023@aivle.kt.co.kr::e9882fe5-6ff6-4155-a15d-0f94f5bbe953" providerId="AD" clId="Web-{F5960E8C-E4D3-4A7E-B89F-0B7197AED114}" dt="2024-10-14T04:46:34.195" v="7" actId="20577"/>
      <pc:docMkLst>
        <pc:docMk/>
      </pc:docMkLst>
      <pc:sldChg chg="modSp">
        <pc:chgData name="튜터01" userId="S::g010023@aivle.kt.co.kr::e9882fe5-6ff6-4155-a15d-0f94f5bbe953" providerId="AD" clId="Web-{F5960E8C-E4D3-4A7E-B89F-0B7197AED114}" dt="2024-10-14T04:46:34.195" v="7" actId="20577"/>
        <pc:sldMkLst>
          <pc:docMk/>
          <pc:sldMk cId="3939324480" sldId="3558"/>
        </pc:sldMkLst>
        <pc:spChg chg="mod">
          <ac:chgData name="튜터01" userId="S::g010023@aivle.kt.co.kr::e9882fe5-6ff6-4155-a15d-0f94f5bbe953" providerId="AD" clId="Web-{F5960E8C-E4D3-4A7E-B89F-0B7197AED114}" dt="2024-10-14T04:46:34.195" v="7" actId="20577"/>
          <ac:spMkLst>
            <pc:docMk/>
            <pc:sldMk cId="3939324480" sldId="3558"/>
            <ac:spMk id="3" creationId="{58BA7F9B-1809-4344-972C-1DA9DEBC0038}"/>
          </ac:spMkLst>
        </pc:spChg>
        <pc:spChg chg="mod">
          <ac:chgData name="튜터01" userId="S::g010023@aivle.kt.co.kr::e9882fe5-6ff6-4155-a15d-0f94f5bbe953" providerId="AD" clId="Web-{F5960E8C-E4D3-4A7E-B89F-0B7197AED114}" dt="2024-10-14T04:46:30.851" v="3" actId="20577"/>
          <ac:spMkLst>
            <pc:docMk/>
            <pc:sldMk cId="3939324480" sldId="3558"/>
            <ac:spMk id="12" creationId="{F0793A9B-06C1-40F0-83F0-0D0FF6BDEC89}"/>
          </ac:spMkLst>
        </pc:spChg>
      </pc:sldChg>
    </pc:docChg>
  </pc:docChgLst>
  <pc:docChgLst>
    <pc:chgData name="이장래" userId="fb2bc971-015e-4ef0-b0c0-69c044568fc3" providerId="ADAL" clId="{8EAC8F40-DF27-4852-A6D7-5DA56A428A17}"/>
    <pc:docChg chg="modSld">
      <pc:chgData name="이장래" userId="fb2bc971-015e-4ef0-b0c0-69c044568fc3" providerId="ADAL" clId="{8EAC8F40-DF27-4852-A6D7-5DA56A428A17}" dt="2024-09-22T10:53:29.080" v="46" actId="6549"/>
      <pc:docMkLst>
        <pc:docMk/>
      </pc:docMkLst>
      <pc:sldChg chg="modSp mod">
        <pc:chgData name="이장래" userId="fb2bc971-015e-4ef0-b0c0-69c044568fc3" providerId="ADAL" clId="{8EAC8F40-DF27-4852-A6D7-5DA56A428A17}" dt="2024-09-22T10:53:07.212" v="40" actId="6549"/>
        <pc:sldMkLst>
          <pc:docMk/>
          <pc:sldMk cId="3315561838" sldId="3516"/>
        </pc:sldMkLst>
        <pc:spChg chg="mod">
          <ac:chgData name="이장래" userId="fb2bc971-015e-4ef0-b0c0-69c044568fc3" providerId="ADAL" clId="{8EAC8F40-DF27-4852-A6D7-5DA56A428A17}" dt="2024-09-22T10:53:07.212" v="40" actId="6549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이장래" userId="fb2bc971-015e-4ef0-b0c0-69c044568fc3" providerId="ADAL" clId="{8EAC8F40-DF27-4852-A6D7-5DA56A428A17}" dt="2024-09-22T10:53:01.106" v="29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8EAC8F40-DF27-4852-A6D7-5DA56A428A17}" dt="2024-09-22T10:53:21.996" v="42" actId="6549"/>
        <pc:sldMkLst>
          <pc:docMk/>
          <pc:sldMk cId="2142768235" sldId="3557"/>
        </pc:sldMkLst>
        <pc:spChg chg="mod">
          <ac:chgData name="이장래" userId="fb2bc971-015e-4ef0-b0c0-69c044568fc3" providerId="ADAL" clId="{8EAC8F40-DF27-4852-A6D7-5DA56A428A17}" dt="2024-09-22T10:53:18.808" v="41" actId="6549"/>
          <ac:spMkLst>
            <pc:docMk/>
            <pc:sldMk cId="2142768235" sldId="3557"/>
            <ac:spMk id="18" creationId="{4603BCED-F48A-40D1-A39D-6F167E1EA1FC}"/>
          </ac:spMkLst>
        </pc:spChg>
        <pc:spChg chg="mod">
          <ac:chgData name="이장래" userId="fb2bc971-015e-4ef0-b0c0-69c044568fc3" providerId="ADAL" clId="{8EAC8F40-DF27-4852-A6D7-5DA56A428A17}" dt="2024-09-22T10:53:21.996" v="42" actId="6549"/>
          <ac:spMkLst>
            <pc:docMk/>
            <pc:sldMk cId="2142768235" sldId="3557"/>
            <ac:spMk id="19" creationId="{132BE50C-4854-45C8-B856-B6466EE6E747}"/>
          </ac:spMkLst>
        </pc:spChg>
      </pc:sldChg>
      <pc:sldChg chg="modSp mod">
        <pc:chgData name="이장래" userId="fb2bc971-015e-4ef0-b0c0-69c044568fc3" providerId="ADAL" clId="{8EAC8F40-DF27-4852-A6D7-5DA56A428A17}" dt="2024-09-22T10:53:25.318" v="44" actId="6549"/>
        <pc:sldMkLst>
          <pc:docMk/>
          <pc:sldMk cId="3939324480" sldId="3558"/>
        </pc:sldMkLst>
        <pc:spChg chg="mod">
          <ac:chgData name="이장래" userId="fb2bc971-015e-4ef0-b0c0-69c044568fc3" providerId="ADAL" clId="{8EAC8F40-DF27-4852-A6D7-5DA56A428A17}" dt="2024-09-22T10:53:24.470" v="43" actId="6549"/>
          <ac:spMkLst>
            <pc:docMk/>
            <pc:sldMk cId="3939324480" sldId="3558"/>
            <ac:spMk id="5" creationId="{6E15FD08-4722-48F2-A351-2574278DA45D}"/>
          </ac:spMkLst>
        </pc:spChg>
        <pc:spChg chg="mod">
          <ac:chgData name="이장래" userId="fb2bc971-015e-4ef0-b0c0-69c044568fc3" providerId="ADAL" clId="{8EAC8F40-DF27-4852-A6D7-5DA56A428A17}" dt="2024-09-22T10:53:25.318" v="44" actId="6549"/>
          <ac:spMkLst>
            <pc:docMk/>
            <pc:sldMk cId="3939324480" sldId="3558"/>
            <ac:spMk id="6" creationId="{532BB97A-5ABC-4669-883C-7156681E4CFA}"/>
          </ac:spMkLst>
        </pc:spChg>
      </pc:sldChg>
      <pc:sldChg chg="modSp mod">
        <pc:chgData name="이장래" userId="fb2bc971-015e-4ef0-b0c0-69c044568fc3" providerId="ADAL" clId="{8EAC8F40-DF27-4852-A6D7-5DA56A428A17}" dt="2024-09-22T10:53:29.080" v="46" actId="6549"/>
        <pc:sldMkLst>
          <pc:docMk/>
          <pc:sldMk cId="2629630082" sldId="3559"/>
        </pc:sldMkLst>
        <pc:spChg chg="mod">
          <ac:chgData name="이장래" userId="fb2bc971-015e-4ef0-b0c0-69c044568fc3" providerId="ADAL" clId="{8EAC8F40-DF27-4852-A6D7-5DA56A428A17}" dt="2024-09-22T10:53:27.915" v="45" actId="6549"/>
          <ac:spMkLst>
            <pc:docMk/>
            <pc:sldMk cId="2629630082" sldId="3559"/>
            <ac:spMk id="6" creationId="{4E28D919-47EF-4D58-A5A1-DB7841B2E97E}"/>
          </ac:spMkLst>
        </pc:spChg>
        <pc:spChg chg="mod">
          <ac:chgData name="이장래" userId="fb2bc971-015e-4ef0-b0c0-69c044568fc3" providerId="ADAL" clId="{8EAC8F40-DF27-4852-A6D7-5DA56A428A17}" dt="2024-09-22T10:53:29.080" v="46" actId="6549"/>
          <ac:spMkLst>
            <pc:docMk/>
            <pc:sldMk cId="2629630082" sldId="3559"/>
            <ac:spMk id="7" creationId="{9D709BB6-45F5-49EB-B6C8-D62CC459010F}"/>
          </ac:spMkLst>
        </pc:spChg>
      </pc:sldChg>
    </pc:docChg>
  </pc:docChgLst>
  <pc:docChgLst>
    <pc:chgData name="이장래" userId="fb2bc971-015e-4ef0-b0c0-69c044568fc3" providerId="ADAL" clId="{8D494670-B921-456A-86B9-F0C42D38D731}"/>
    <pc:docChg chg="modSld">
      <pc:chgData name="이장래" userId="fb2bc971-015e-4ef0-b0c0-69c044568fc3" providerId="ADAL" clId="{8D494670-B921-456A-86B9-F0C42D38D731}" dt="2024-09-23T14:43:21.832" v="0" actId="20577"/>
      <pc:docMkLst>
        <pc:docMk/>
      </pc:docMkLst>
      <pc:sldChg chg="modSp mod">
        <pc:chgData name="이장래" userId="fb2bc971-015e-4ef0-b0c0-69c044568fc3" providerId="ADAL" clId="{8D494670-B921-456A-86B9-F0C42D38D731}" dt="2024-09-23T14:43:21.832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8D494670-B921-456A-86B9-F0C42D38D731}" dt="2024-09-23T14:43:21.832" v="0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  <pc:docChgLst>
    <pc:chgData name="한 다운" userId="b49e9d4d-484a-45dd-a772-6c95b31ec25c" providerId="ADAL" clId="{2B50859B-79AE-4577-BFBE-00BB9B0E6776}"/>
    <pc:docChg chg="modSld">
      <pc:chgData name="한 다운" userId="b49e9d4d-484a-45dd-a772-6c95b31ec25c" providerId="ADAL" clId="{2B50859B-79AE-4577-BFBE-00BB9B0E6776}" dt="2024-10-10T06:18:42.363" v="1" actId="20577"/>
      <pc:docMkLst>
        <pc:docMk/>
      </pc:docMkLst>
      <pc:sldChg chg="modSp mod">
        <pc:chgData name="한 다운" userId="b49e9d4d-484a-45dd-a772-6c95b31ec25c" providerId="ADAL" clId="{2B50859B-79AE-4577-BFBE-00BB9B0E6776}" dt="2024-10-10T06:18:42.363" v="1" actId="20577"/>
        <pc:sldMkLst>
          <pc:docMk/>
          <pc:sldMk cId="3315561838" sldId="3516"/>
        </pc:sldMkLst>
        <pc:spChg chg="mod">
          <ac:chgData name="한 다운" userId="b49e9d4d-484a-45dd-a772-6c95b31ec25c" providerId="ADAL" clId="{2B50859B-79AE-4577-BFBE-00BB9B0E6776}" dt="2024-10-10T06:18:42.363" v="1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61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32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89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44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09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89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91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882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22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917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037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9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13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455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866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78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92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DX 컨설턴트 트랙 미니프로젝트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차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AICE ASSO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대비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와인 등급 분류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DX 11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31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97BC4-6375-4855-BE1F-1E8625F5D379}"/>
              </a:ext>
            </a:extLst>
          </p:cNvPr>
          <p:cNvSpPr txBox="1"/>
          <p:nvPr/>
        </p:nvSpPr>
        <p:spPr>
          <a:xfrm>
            <a:off x="9951778" y="3953338"/>
            <a:ext cx="200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d076200 </a:t>
            </a:r>
            <a:r>
              <a:rPr lang="ko-KR" altLang="en-US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김가영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d076183 </a:t>
            </a:r>
            <a:r>
              <a:rPr lang="ko-KR" altLang="en-US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박지우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d076180 </a:t>
            </a:r>
            <a:r>
              <a:rPr lang="ko-KR" altLang="en-US" sz="1400" kern="0" dirty="0" err="1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하정명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076198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구자윤</a:t>
            </a:r>
            <a:endParaRPr kumimoji="0" lang="en-US" altLang="ko-KR" sz="1400" b="0" i="0" u="none" strike="noStrike" kern="0" cap="none" spc="0" normalizeH="0" baseline="0" dirty="0"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d076194 </a:t>
            </a:r>
            <a:r>
              <a:rPr lang="ko-KR" altLang="en-US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이석영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</a:t>
            </a:r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5 </a:t>
            </a:r>
            <a:r>
              <a:rPr lang="ko-KR" altLang="en-US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박준형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d076187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임채완</a:t>
            </a:r>
            <a:endParaRPr lang="en-US" altLang="ko-KR" sz="1400" kern="0" dirty="0">
              <a:solidFill>
                <a:schemeClr val="bg1">
                  <a:lumMod val="65000"/>
                </a:schemeClr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d076196</a:t>
            </a:r>
            <a:r>
              <a:rPr lang="en-US" altLang="ko-KR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 dirty="0">
                <a:solidFill>
                  <a:schemeClr val="bg1">
                    <a:lumMod val="65000"/>
                  </a:schemeClr>
                </a:solidFill>
                <a:latin typeface="맑은 고딕"/>
                <a:ea typeface="맑은 고딕"/>
              </a:rPr>
              <a:t>최동혁</a:t>
            </a:r>
            <a:endParaRPr kumimoji="0" lang="ko-KR" altLang="en-US" sz="1400" b="0" i="0" u="none" strike="noStrike" kern="0" cap="none" spc="0" normalizeH="0" baseline="0" dirty="0"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5A98E-753F-4BAC-B0E4-AF89AD2A9B4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6387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Q11. x=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rat_cta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y=quality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(grid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BBECA-8EE8-4542-A806-BA4599A5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44" y="1981867"/>
            <a:ext cx="4782217" cy="1209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93DB8D-35B1-436D-B283-A870F94E8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72" y="3191711"/>
            <a:ext cx="3792107" cy="2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D5B87-190A-4043-9210-7F81BC1B1178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5635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Q12. density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표준화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(standardization)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BA3FE4-EB37-4749-82C0-1D8991B6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60" y="2085014"/>
            <a:ext cx="7550369" cy="961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09A534-E313-4262-8C96-1DB391E6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26" y="3274338"/>
            <a:ext cx="2400635" cy="26768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628E37-82DB-41BE-9E83-0B66E51BB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60" y="3291848"/>
            <a:ext cx="188621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2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2BBE6D-B487-46C4-9863-71E3B74F7F86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42428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ea typeface="나눔스퀘어 Bold" panose="020B0600000101010101" pitchFamily="50" charset="-127"/>
              </a:rPr>
              <a:t>Q13.</a:t>
            </a:r>
            <a:r>
              <a:rPr lang="ko-KR" altLang="en-US" sz="2000" dirty="0">
                <a:ea typeface="나눔스퀘어 Bold" panose="020B0600000101010101" pitchFamily="50" charset="-127"/>
              </a:rPr>
              <a:t> 트레이닝 셋과 테스트 셋 분할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DC96C-FF31-4188-BF42-44EBA171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4" y="1922265"/>
            <a:ext cx="6144466" cy="2048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38C5A1-A432-497C-8191-027F240C1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0" y="4101048"/>
            <a:ext cx="10588075" cy="18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501579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Q14.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트레이닝 셋과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벨리데이션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셋 분할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10242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트레이닝 데이터가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0.9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사이즈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18D28B-EE67-48C3-8685-3254DF87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38" y="2049908"/>
            <a:ext cx="5784373" cy="2374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903350-552E-4B15-A179-1E6537FE3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38" y="5062822"/>
            <a:ext cx="753532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390010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Q15.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 포레스트 모델 학습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05F45C-FFA0-485A-9DF3-8A87A66C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2090550"/>
            <a:ext cx="7045197" cy="1860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61B677-4956-4E78-AE74-1DA54E3DD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92" y="4201711"/>
            <a:ext cx="10216348" cy="17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3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990149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Q16.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리스트에 담아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선언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5781697" y="2102427"/>
            <a:ext cx="60049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Score()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반환값이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모델에 따라 달라짐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0296" indent="-310296">
              <a:buClr>
                <a:schemeClr val="dk1"/>
              </a:buClr>
              <a:buSzPts val="2167"/>
              <a:buFont typeface="Noto Sans Symbols"/>
              <a:buChar char="✔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10296" indent="-310296"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 err="1">
                <a:effectLst/>
                <a:latin typeface="Segoe UI" panose="020B0502040204020203" pitchFamily="34" charset="0"/>
              </a:rPr>
              <a:t>RandomForestClassifierﾠ</a:t>
            </a:r>
            <a:r>
              <a:rPr lang="ko-KR" altLang="en-US" sz="2000" b="1" dirty="0">
                <a:effectLst/>
                <a:latin typeface="Segoe UI" panose="020B0502040204020203" pitchFamily="34" charset="0"/>
              </a:rPr>
              <a:t>정확도 </a:t>
            </a:r>
            <a:r>
              <a:rPr lang="en-US" altLang="ko-KR" sz="2000" b="1" dirty="0">
                <a:effectLst/>
                <a:latin typeface="Segoe UI" panose="020B0502040204020203" pitchFamily="34" charset="0"/>
              </a:rPr>
              <a:t>(accuracy)</a:t>
            </a:r>
            <a:br>
              <a:rPr lang="en-US" altLang="ko-KR" sz="2000" dirty="0">
                <a:effectLst/>
                <a:latin typeface="Segoe UI" panose="020B0502040204020203" pitchFamily="34" charset="0"/>
              </a:rPr>
            </a:br>
            <a:r>
              <a:rPr lang="en-US" altLang="ko-KR" sz="2000" dirty="0">
                <a:effectLst/>
                <a:latin typeface="Segoe UI" panose="020B0502040204020203" pitchFamily="34" charset="0"/>
              </a:rPr>
              <a:t> RandomForestRegressorﾠ</a:t>
            </a:r>
            <a:r>
              <a:rPr lang="en-US" altLang="ko-KR" sz="2000" b="1" dirty="0">
                <a:effectLst/>
                <a:latin typeface="Segoe UI" panose="020B0502040204020203" pitchFamily="34" charset="0"/>
              </a:rPr>
              <a:t>R² Score (</a:t>
            </a:r>
            <a:r>
              <a:rPr lang="ko-KR" altLang="en-US" sz="2000" b="1" dirty="0">
                <a:effectLst/>
                <a:latin typeface="Segoe UI" panose="020B0502040204020203" pitchFamily="34" charset="0"/>
              </a:rPr>
              <a:t>결정계수</a:t>
            </a:r>
            <a:r>
              <a:rPr lang="en-US" altLang="ko-KR" sz="2000" b="1" dirty="0">
                <a:effectLst/>
                <a:latin typeface="Segoe UI" panose="020B0502040204020203" pitchFamily="34" charset="0"/>
              </a:rPr>
              <a:t>)</a:t>
            </a:r>
            <a:br>
              <a:rPr lang="ko-KR" altLang="en-US" sz="2000" dirty="0">
                <a:effectLst/>
                <a:latin typeface="Segoe UI" panose="020B0502040204020203" pitchFamily="34" charset="0"/>
              </a:rPr>
            </a:br>
            <a:r>
              <a:rPr lang="ko-KR" altLang="en-US" sz="2000" dirty="0"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>
                <a:effectLst/>
                <a:latin typeface="Segoe UI" panose="020B0502040204020203" pitchFamily="34" charset="0"/>
              </a:rPr>
              <a:t>LinearRegressionﾠ</a:t>
            </a:r>
            <a:r>
              <a:rPr lang="en-US" altLang="ko-KR" sz="2000" b="1" dirty="0">
                <a:effectLst/>
                <a:latin typeface="Segoe UI" panose="020B0502040204020203" pitchFamily="34" charset="0"/>
              </a:rPr>
              <a:t>R² Score</a:t>
            </a:r>
            <a:br>
              <a:rPr lang="en-US" altLang="ko-KR" sz="2000" dirty="0">
                <a:effectLst/>
                <a:latin typeface="Segoe UI" panose="020B0502040204020203" pitchFamily="34" charset="0"/>
              </a:rPr>
            </a:br>
            <a:r>
              <a:rPr lang="en-US" altLang="ko-KR" sz="2000" dirty="0"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 err="1">
                <a:effectLst/>
                <a:latin typeface="Segoe UI" panose="020B0502040204020203" pitchFamily="34" charset="0"/>
              </a:rPr>
              <a:t>KMeansﾠ</a:t>
            </a:r>
            <a:r>
              <a:rPr lang="ko-KR" altLang="en-US" sz="2000" b="1" dirty="0">
                <a:effectLst/>
                <a:latin typeface="Segoe UI" panose="020B0502040204020203" pitchFamily="34" charset="0"/>
              </a:rPr>
              <a:t>음의 </a:t>
            </a:r>
            <a:r>
              <a:rPr lang="en-US" altLang="ko-KR" sz="2000" b="1" dirty="0">
                <a:effectLst/>
                <a:latin typeface="Segoe UI" panose="020B0502040204020203" pitchFamily="34" charset="0"/>
              </a:rPr>
              <a:t>inertia </a:t>
            </a:r>
            <a:r>
              <a:rPr lang="ko-KR" altLang="en-US" sz="2000" b="1" dirty="0">
                <a:effectLst/>
                <a:latin typeface="Segoe UI" panose="020B0502040204020203" pitchFamily="34" charset="0"/>
              </a:rPr>
              <a:t>값</a:t>
            </a:r>
            <a:r>
              <a:rPr lang="ko-KR" altLang="en-US" sz="2000" dirty="0"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>
                <a:effectLst/>
                <a:latin typeface="Segoe UI" panose="020B0502040204020203" pitchFamily="34" charset="0"/>
              </a:rPr>
              <a:t>(cluster compactness)</a:t>
            </a:r>
            <a:br>
              <a:rPr lang="en-US" altLang="ko-KR" sz="2000" dirty="0">
                <a:effectLst/>
                <a:latin typeface="Segoe UI" panose="020B0502040204020203" pitchFamily="34" charset="0"/>
              </a:rPr>
            </a:br>
            <a:r>
              <a:rPr lang="en-US" altLang="ko-KR" sz="2000" dirty="0">
                <a:effectLst/>
                <a:latin typeface="Segoe UI" panose="020B0502040204020203" pitchFamily="34" charset="0"/>
              </a:rPr>
              <a:t> </a:t>
            </a:r>
            <a:r>
              <a:rPr lang="en-US" altLang="ko-KR" sz="2000" dirty="0" err="1">
                <a:effectLst/>
                <a:latin typeface="Segoe UI" panose="020B0502040204020203" pitchFamily="34" charset="0"/>
              </a:rPr>
              <a:t>SVCﾠ</a:t>
            </a:r>
            <a:r>
              <a:rPr lang="ko-KR" altLang="en-US" sz="2000" b="1" dirty="0">
                <a:effectLst/>
                <a:latin typeface="Segoe UI" panose="020B0502040204020203" pitchFamily="34" charset="0"/>
              </a:rPr>
              <a:t>정확도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C646A-1941-4EF7-B6C3-D4BDE20A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4" y="2102427"/>
            <a:ext cx="4210638" cy="1371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D288A3-948D-4BC3-B3DE-1429B41D2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081"/>
          <a:stretch/>
        </p:blipFill>
        <p:spPr>
          <a:xfrm>
            <a:off x="1123793" y="3638245"/>
            <a:ext cx="2056290" cy="23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97892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Q17. Tree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개수에 따른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7F0F4-D779-436C-8F9C-78D037A7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4" y="2080638"/>
            <a:ext cx="1543265" cy="552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2FC3C9-E1A8-454B-A128-81BB227F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44" y="2763793"/>
            <a:ext cx="4219675" cy="3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390010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Q18.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뉴럴네트워크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학습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23308-7235-4554-93CD-C418206A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00" y="2020545"/>
            <a:ext cx="8025647" cy="1988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B93D63-8472-499B-9AC0-856F5F352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00" y="4263914"/>
            <a:ext cx="10104120" cy="16662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3081346" y="4151952"/>
            <a:ext cx="460614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노드 개수가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배이상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35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7334136-4B1D-4496-A073-96003182751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66954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Q19.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뉴럴네트워크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 로그 시각화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91919" y="1908225"/>
            <a:ext cx="505812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축을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epochs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값과 정확히 맞추고 싶다면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16D2FD-3879-4D3E-8AB9-5BCF2F2A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5" y="2077250"/>
            <a:ext cx="5600104" cy="13517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5179D6-E10C-4C3A-B940-4C0B5314E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92" y="2352785"/>
            <a:ext cx="3200847" cy="2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E7AD41-452E-43DA-B0AF-FE458FB61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313" y="3130316"/>
            <a:ext cx="3969331" cy="2826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D0481CB-5495-4000-AE9F-AA59CA4FE3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812"/>
          <a:stretch/>
        </p:blipFill>
        <p:spPr>
          <a:xfrm>
            <a:off x="918563" y="3466878"/>
            <a:ext cx="5177437" cy="14079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8FED74-87AA-41BD-8C6A-3314776C96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657" b="-2414"/>
          <a:stretch/>
        </p:blipFill>
        <p:spPr>
          <a:xfrm>
            <a:off x="2306068" y="4133088"/>
            <a:ext cx="4626993" cy="2021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C24B2A-E2EF-4E34-B044-31E24BEF0A5B}"/>
              </a:ext>
            </a:extLst>
          </p:cNvPr>
          <p:cNvSpPr txBox="1"/>
          <p:nvPr/>
        </p:nvSpPr>
        <p:spPr>
          <a:xfrm>
            <a:off x="6821905" y="2724912"/>
            <a:ext cx="464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값을 </a:t>
            </a:r>
            <a:r>
              <a:rPr lang="ko-KR" altLang="en-US" dirty="0" err="1"/>
              <a:t>안넣으면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</a:p>
        </p:txBody>
      </p:sp>
    </p:spTree>
    <p:extLst>
      <p:ext uri="{BB962C8B-B14F-4D97-AF65-F5344CB8AC3E}">
        <p14:creationId xmlns:p14="http://schemas.microsoft.com/office/powerpoint/2010/main" val="348701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3145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개수에 따른 성능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C76987-DB16-48E1-A95F-1744F3C76A7C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F4FE9C-3054-45A1-81FC-B1F83EB9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92" y="2054302"/>
            <a:ext cx="5436019" cy="115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383C2-38F5-418A-894C-F252A2A734C9}"/>
              </a:ext>
            </a:extLst>
          </p:cNvPr>
          <p:cNvSpPr txBox="1"/>
          <p:nvPr/>
        </p:nvSpPr>
        <p:spPr>
          <a:xfrm>
            <a:off x="6496358" y="2102427"/>
            <a:ext cx="51381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 err="1">
                <a:effectLst/>
                <a:latin typeface="Segoe UI" panose="020B0502040204020203" pitchFamily="34" charset="0"/>
              </a:rPr>
              <a:t>sklearn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에서는 </a:t>
            </a:r>
            <a:r>
              <a:rPr lang="en-US" altLang="ko-KR" sz="1800" dirty="0">
                <a:effectLst/>
                <a:latin typeface="Segoe UI" panose="020B0502040204020203" pitchFamily="34" charset="0"/>
              </a:rPr>
              <a:t>.score()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를 쓸 때 모델 종류 확인 필요 </a:t>
            </a:r>
            <a:br>
              <a:rPr lang="ko-KR" altLang="en-US" sz="1800" dirty="0">
                <a:effectLst/>
                <a:latin typeface="Segoe UI" panose="020B0502040204020203" pitchFamily="34" charset="0"/>
              </a:rPr>
            </a:br>
            <a:endParaRPr lang="ko-KR" altLang="en-US" sz="1800" dirty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Segoe UI" panose="020B0502040204020203" pitchFamily="34" charset="0"/>
              </a:rPr>
              <a:t>분류 모델</a:t>
            </a:r>
            <a:r>
              <a:rPr lang="en-US" altLang="ko-KR" sz="1800" dirty="0">
                <a:effectLst/>
                <a:latin typeface="Segoe UI" panose="020B0502040204020203" pitchFamily="34" charset="0"/>
              </a:rPr>
              <a:t>.score() → accuracy 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반환</a:t>
            </a:r>
            <a:br>
              <a:rPr lang="ko-KR" altLang="en-US" sz="1800" dirty="0">
                <a:effectLst/>
                <a:latin typeface="Segoe UI" panose="020B0502040204020203" pitchFamily="34" charset="0"/>
              </a:rPr>
            </a:br>
            <a:endParaRPr lang="ko-KR" altLang="en-US" sz="1800" dirty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Segoe UI" panose="020B0502040204020203" pitchFamily="34" charset="0"/>
              </a:rPr>
              <a:t>   회귀 모델</a:t>
            </a:r>
            <a:r>
              <a:rPr lang="en-US" altLang="ko-KR" sz="1800" dirty="0">
                <a:effectLst/>
                <a:latin typeface="Segoe UI" panose="020B0502040204020203" pitchFamily="34" charset="0"/>
              </a:rPr>
              <a:t>.score() → R^2 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반환</a:t>
            </a:r>
            <a:br>
              <a:rPr lang="ko-KR" altLang="en-US" sz="1800" dirty="0">
                <a:effectLst/>
                <a:latin typeface="Segoe UI" panose="020B0502040204020203" pitchFamily="34" charset="0"/>
              </a:rPr>
            </a:br>
            <a:r>
              <a:rPr lang="ko-KR" altLang="en-US" sz="1800" dirty="0">
                <a:effectLst/>
                <a:latin typeface="Segoe UI" panose="020B0502040204020203" pitchFamily="34" charset="0"/>
              </a:rPr>
              <a:t>   즉 쓰는 함수는 같아도 </a:t>
            </a:r>
            <a:r>
              <a:rPr lang="ko-KR" altLang="en-US" sz="1800" dirty="0" err="1">
                <a:effectLst/>
                <a:latin typeface="Segoe UI" panose="020B0502040204020203" pitchFamily="34" charset="0"/>
              </a:rPr>
              <a:t>다른걸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 반환한다</a:t>
            </a:r>
            <a:r>
              <a:rPr lang="en-US" altLang="ko-KR" sz="1800" dirty="0">
                <a:effectLst/>
                <a:latin typeface="Segoe UI" panose="020B0502040204020203" pitchFamily="34" charset="0"/>
              </a:rPr>
              <a:t>.</a:t>
            </a:r>
            <a:br>
              <a:rPr lang="en-US" altLang="ko-KR" sz="1800" dirty="0">
                <a:effectLst/>
                <a:latin typeface="Segoe UI" panose="020B0502040204020203" pitchFamily="34" charset="0"/>
              </a:rPr>
            </a:br>
            <a:r>
              <a:rPr lang="ko-KR" altLang="en-US" sz="1800" dirty="0">
                <a:effectLst/>
                <a:latin typeface="Segoe UI" panose="020B0502040204020203" pitchFamily="34" charset="0"/>
              </a:rPr>
              <a:t>모델 내에 고정된 평가지표기에 옵션을 바꿀 수 없는 단점</a:t>
            </a:r>
            <a:br>
              <a:rPr lang="ko-KR" altLang="en-US" sz="1800" dirty="0">
                <a:effectLst/>
                <a:latin typeface="Segoe UI" panose="020B0502040204020203" pitchFamily="34" charset="0"/>
              </a:rPr>
            </a:br>
            <a:endParaRPr lang="ko-KR" altLang="en-US" sz="1800" dirty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>
                <a:effectLst/>
                <a:latin typeface="Segoe UI" panose="020B0502040204020203" pitchFamily="34" charset="0"/>
              </a:rPr>
              <a:t>무조건 성능을 의미하지 않고</a:t>
            </a:r>
            <a:r>
              <a:rPr lang="en-US" altLang="ko-KR" sz="1800" dirty="0"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effectLst/>
                <a:latin typeface="Segoe UI" panose="020B0502040204020203" pitchFamily="34" charset="0"/>
              </a:rPr>
              <a:t>조심해서 사용할 필요 있음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4E731-E712-4BB8-AF9B-74567B9055EE}"/>
              </a:ext>
            </a:extLst>
          </p:cNvPr>
          <p:cNvSpPr txBox="1"/>
          <p:nvPr/>
        </p:nvSpPr>
        <p:spPr>
          <a:xfrm>
            <a:off x="998620" y="3166653"/>
            <a:ext cx="44155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 epochs,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나눔스퀘어 Bold" panose="020B0600000101010101"/>
              </a:rPr>
              <a:t>val_loss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3 : 99 , 1.004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4: 169, 0.952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5: 224, 0.980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6: 1102, 0.086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7: 119, 0.452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8: 90, 0.955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9: 67, 1.033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스퀘어 Bold" panose="020B0600000101010101"/>
              </a:rPr>
              <a:t>10: 539, 0.421</a:t>
            </a:r>
            <a:endParaRPr lang="ko-KR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73209-349D-4C9A-B509-8E1E8A7F414B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6059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Q1,2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불러오기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Q3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불러오기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510805" y="2102427"/>
            <a:ext cx="5076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Ipynb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파일과 같은 위치에 있다고 가정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(local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환경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390746" y="2920434"/>
            <a:ext cx="5076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구분자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sep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‘ ; ’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구분되어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B1B9E7-A3CE-43A0-936D-BCAE0F6AC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5" t="3144"/>
          <a:stretch/>
        </p:blipFill>
        <p:spPr>
          <a:xfrm>
            <a:off x="821075" y="1983506"/>
            <a:ext cx="3702799" cy="699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FF97D8-2B35-4561-B094-80EA42638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75" y="3001509"/>
            <a:ext cx="4196093" cy="625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87327-A6DF-4D48-BF9F-A807504BA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39" y="4057896"/>
            <a:ext cx="6353450" cy="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3145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개수에 따른 성능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6138F-F29C-4DBA-B3B2-0764666B5115}"/>
              </a:ext>
            </a:extLst>
          </p:cNvPr>
          <p:cNvSpPr/>
          <p:nvPr/>
        </p:nvSpPr>
        <p:spPr>
          <a:xfrm>
            <a:off x="724845" y="1840011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CEFA6-9185-4988-8148-AAEF52EB3994}"/>
              </a:ext>
            </a:extLst>
          </p:cNvPr>
          <p:cNvSpPr/>
          <p:nvPr/>
        </p:nvSpPr>
        <p:spPr>
          <a:xfrm>
            <a:off x="838056" y="2102427"/>
            <a:ext cx="2453784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*3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99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1.004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77F589-4CAD-475D-8865-B2DD8AE70AC4}"/>
              </a:ext>
            </a:extLst>
          </p:cNvPr>
          <p:cNvSpPr/>
          <p:nvPr/>
        </p:nvSpPr>
        <p:spPr>
          <a:xfrm>
            <a:off x="3484862" y="1840011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72E800-E86A-4FD7-9988-D86CF0B8C236}"/>
              </a:ext>
            </a:extLst>
          </p:cNvPr>
          <p:cNvSpPr/>
          <p:nvPr/>
        </p:nvSpPr>
        <p:spPr>
          <a:xfrm>
            <a:off x="3598073" y="2102427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*4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169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0.952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0BC851-AE06-4207-948D-6C32FD49BEB3}"/>
              </a:ext>
            </a:extLst>
          </p:cNvPr>
          <p:cNvSpPr/>
          <p:nvPr/>
        </p:nvSpPr>
        <p:spPr>
          <a:xfrm>
            <a:off x="6244879" y="1840011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BC24B-C700-4D7D-9AA2-74CB4368E63F}"/>
              </a:ext>
            </a:extLst>
          </p:cNvPr>
          <p:cNvSpPr/>
          <p:nvPr/>
        </p:nvSpPr>
        <p:spPr>
          <a:xfrm>
            <a:off x="6358090" y="2102427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*5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224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0.980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F495DE-760A-4F88-808C-33723A824B99}"/>
              </a:ext>
            </a:extLst>
          </p:cNvPr>
          <p:cNvSpPr/>
          <p:nvPr/>
        </p:nvSpPr>
        <p:spPr>
          <a:xfrm>
            <a:off x="9004896" y="1840011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47256-5CDB-464C-B087-8253DC15089B}"/>
              </a:ext>
            </a:extLst>
          </p:cNvPr>
          <p:cNvSpPr/>
          <p:nvPr/>
        </p:nvSpPr>
        <p:spPr>
          <a:xfrm>
            <a:off x="9118107" y="2102427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*6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1102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0.086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FC3B8E-E41C-42E6-A8B8-5E056DF1E992}"/>
              </a:ext>
            </a:extLst>
          </p:cNvPr>
          <p:cNvSpPr/>
          <p:nvPr/>
        </p:nvSpPr>
        <p:spPr>
          <a:xfrm>
            <a:off x="724845" y="4035622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A21812-0E04-4B5F-8480-74D11E50CF60}"/>
              </a:ext>
            </a:extLst>
          </p:cNvPr>
          <p:cNvSpPr/>
          <p:nvPr/>
        </p:nvSpPr>
        <p:spPr>
          <a:xfrm>
            <a:off x="838056" y="4298038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*7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119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0.452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74CB61-CA84-403F-A77E-CACC852D38B6}"/>
              </a:ext>
            </a:extLst>
          </p:cNvPr>
          <p:cNvSpPr/>
          <p:nvPr/>
        </p:nvSpPr>
        <p:spPr>
          <a:xfrm>
            <a:off x="3440719" y="4035622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71BCAD-61C6-4912-822F-A44336E670F1}"/>
              </a:ext>
            </a:extLst>
          </p:cNvPr>
          <p:cNvSpPr/>
          <p:nvPr/>
        </p:nvSpPr>
        <p:spPr>
          <a:xfrm>
            <a:off x="3553930" y="4298038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*8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90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0.955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95E3B9-8416-4DEF-92C1-BE89BE7B5A09}"/>
              </a:ext>
            </a:extLst>
          </p:cNvPr>
          <p:cNvSpPr/>
          <p:nvPr/>
        </p:nvSpPr>
        <p:spPr>
          <a:xfrm>
            <a:off x="6249406" y="4035622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A6AEFE-18A0-4F39-9098-B04DEA5FEB03}"/>
              </a:ext>
            </a:extLst>
          </p:cNvPr>
          <p:cNvSpPr/>
          <p:nvPr/>
        </p:nvSpPr>
        <p:spPr>
          <a:xfrm>
            <a:off x="6362617" y="4298038"/>
            <a:ext cx="2453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*9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67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1.033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15"/>
              </a:spcBef>
              <a:buSzPts val="1800"/>
            </a:pP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6D5D84-00D3-4661-8FB7-EB2418DA9978}"/>
              </a:ext>
            </a:extLst>
          </p:cNvPr>
          <p:cNvSpPr/>
          <p:nvPr/>
        </p:nvSpPr>
        <p:spPr>
          <a:xfrm>
            <a:off x="9004896" y="4049287"/>
            <a:ext cx="2611138" cy="198785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0796EB-B4FC-446B-89A2-B7493664A8FD}"/>
              </a:ext>
            </a:extLst>
          </p:cNvPr>
          <p:cNvSpPr/>
          <p:nvPr/>
        </p:nvSpPr>
        <p:spPr>
          <a:xfrm>
            <a:off x="9118107" y="4311703"/>
            <a:ext cx="2453784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&lt; input node *10 </a:t>
            </a:r>
            <a:r>
              <a:rPr lang="ko-KR" altLang="en-US" dirty="0">
                <a:effectLst/>
                <a:latin typeface="Segoe UI" panose="020B0502040204020203" pitchFamily="34" charset="0"/>
              </a:rPr>
              <a:t>결과 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&gt;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endParaRPr lang="en-US" altLang="ko-KR" dirty="0">
              <a:effectLst/>
              <a:latin typeface="Segoe UI" panose="020B0502040204020203" pitchFamily="34" charset="0"/>
            </a:endParaRPr>
          </a:p>
          <a:p>
            <a:pPr algn="ctr">
              <a:spcBef>
                <a:spcPts val="615"/>
              </a:spcBef>
              <a:buSzPts val="1800"/>
            </a:pP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best_epochs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 : 539</a:t>
            </a:r>
            <a:br>
              <a:rPr lang="en-US" altLang="ko-KR" dirty="0">
                <a:effectLst/>
                <a:latin typeface="Segoe UI" panose="020B0502040204020203" pitchFamily="34" charset="0"/>
              </a:rPr>
            </a:br>
            <a:r>
              <a:rPr lang="en-US" altLang="ko-KR" dirty="0">
                <a:effectLst/>
                <a:latin typeface="Segoe UI" panose="020B0502040204020203" pitchFamily="34" charset="0"/>
              </a:rPr>
              <a:t>- </a:t>
            </a:r>
            <a:r>
              <a:rPr lang="en-US" altLang="ko-KR" dirty="0" err="1">
                <a:effectLst/>
                <a:latin typeface="Segoe UI" panose="020B0502040204020203" pitchFamily="34" charset="0"/>
              </a:rPr>
              <a:t>val_loss</a:t>
            </a:r>
            <a:r>
              <a:rPr lang="en-US" altLang="ko-KR" dirty="0">
                <a:effectLst/>
                <a:latin typeface="Segoe UI" panose="020B0502040204020203" pitchFamily="34" charset="0"/>
              </a:rPr>
              <a:t>: 0.421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1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184983" y="1631859"/>
            <a:ext cx="6074340" cy="485722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450813" y="1228308"/>
            <a:ext cx="11290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배일 때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loss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9A0AF1-2606-4EC9-BB68-D1091DE8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25" y="1770994"/>
            <a:ext cx="4716381" cy="45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07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184983" y="1631859"/>
            <a:ext cx="6074340" cy="4857228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5EAF6B-CCB0-4697-9AFD-B7B4809184AD}"/>
              </a:ext>
            </a:extLst>
          </p:cNvPr>
          <p:cNvSpPr/>
          <p:nvPr/>
        </p:nvSpPr>
        <p:spPr>
          <a:xfrm>
            <a:off x="189815" y="1631859"/>
            <a:ext cx="623413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multipliers = [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histories = {}  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 </a:t>
            </a:r>
            <a:endParaRPr lang="ko-KR" altLang="en-US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multipliers: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model = Sequential([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Dense(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m, activation=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,)),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Dense(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m, activation=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Dense(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])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US" altLang="ko-KR" sz="7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optimizer=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loss=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sparse_categorical_crossentropy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metrics=[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EarlyStopping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(monitor=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patience=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restore_best_weights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history =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x_valid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y_valid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epochs=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callbacks=[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verbose=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ko-KR" altLang="en-US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histories[m] = history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m, history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histories.items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{m}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 nodes'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 Loss by Node Size'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'Epochs'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 Loss'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m, history 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histories.items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history.history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label=</a:t>
            </a:r>
            <a:r>
              <a:rPr lang="en-US" altLang="ko-KR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{m}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 nodes'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 Accuracy by Node Size'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'Epochs'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'Validation Accuracy'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450813" y="1228308"/>
            <a:ext cx="11290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노드 개수에 따른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Val_loss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Val_acc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총합 그래프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노드의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한 눈에 확인 가능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95778-6692-4511-927B-0BC23ABE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52" y="1631859"/>
            <a:ext cx="5858466" cy="25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A70A86-05CC-4288-B708-0CC0986F9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719" y="3994044"/>
            <a:ext cx="5858466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290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Q4.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상위 데이터 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4" y="1840010"/>
            <a:ext cx="10924611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491EB-FB8D-4305-A210-52A1E1C4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4" y="1983147"/>
            <a:ext cx="3086531" cy="609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855C0D-2BF8-46A6-8E32-C6A69377E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54" y="2803656"/>
            <a:ext cx="1064091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BF80BA-7180-48C9-808A-154696495E53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0360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Q5.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데이터프레임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alcohol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칼럼을 히스토그램으로 시각화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구간으로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1" y="2102427"/>
            <a:ext cx="4606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bins=10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안 적어도 됨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bins default = 10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D6D1FC-7382-49E4-A18D-BA4CDCAD3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5" y="1930479"/>
            <a:ext cx="4572638" cy="13717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9E11B8-DA6F-4DF9-9B0D-3EB6E9B63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87" y="3375499"/>
            <a:ext cx="3895765" cy="27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59349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Q6.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 추가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citric / alcohol 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E559FF-35FA-49EA-BBC7-CC2756B3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26" y="2006326"/>
            <a:ext cx="5445189" cy="470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6330CF-F244-4076-95EA-2FB2477CF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26" y="2703613"/>
            <a:ext cx="6973273" cy="329611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A986FA4-698C-46DD-9B3A-CD248C2BC0C9}"/>
              </a:ext>
            </a:extLst>
          </p:cNvPr>
          <p:cNvSpPr/>
          <p:nvPr/>
        </p:nvSpPr>
        <p:spPr>
          <a:xfrm>
            <a:off x="7124282" y="2899611"/>
            <a:ext cx="901817" cy="529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498171-9B06-4C56-B08E-B4C3EEF71C69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5462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Q7. x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quality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776FF-7542-4D71-8516-8DDC29440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37" y="2071465"/>
            <a:ext cx="5265095" cy="641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392C6-F0B6-4F8C-91E3-1CAEA1EC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37" y="2898914"/>
            <a:ext cx="4078224" cy="308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9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14FA43-F02D-4483-8852-EB8C4D30A516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7566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Q8. rat_r2a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 추가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rat_r2a = residual sugar ** 2 / alcohol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2D34A5-3631-476B-90E2-E6350116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4" y="2102428"/>
            <a:ext cx="5272206" cy="427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A90FA6-7464-4AE2-877B-C0CA5AD63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95"/>
          <a:stretch/>
        </p:blipFill>
        <p:spPr>
          <a:xfrm>
            <a:off x="1045252" y="2713351"/>
            <a:ext cx="4829289" cy="319132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F14C4A7-FD63-48F6-99A5-44276486AB34}"/>
              </a:ext>
            </a:extLst>
          </p:cNvPr>
          <p:cNvSpPr/>
          <p:nvPr/>
        </p:nvSpPr>
        <p:spPr>
          <a:xfrm>
            <a:off x="4960442" y="2819783"/>
            <a:ext cx="914099" cy="529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9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FA6D0F-AFDC-4E4E-974E-94D8942B706C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495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Q9. x=rat_r2a, y=quality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BF21A8-5330-4C7E-BB5C-C81667FF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4" y="2054301"/>
            <a:ext cx="4734586" cy="819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CAA3B-ED9B-4AD3-9883-A10905BBF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744" y="3004193"/>
            <a:ext cx="4017482" cy="30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4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B4BDC5-EF64-40E7-901C-3BB10ADD92A0}"/>
              </a:ext>
            </a:extLst>
          </p:cNvPr>
          <p:cNvSpPr/>
          <p:nvPr/>
        </p:nvSpPr>
        <p:spPr>
          <a:xfrm>
            <a:off x="724845" y="1840010"/>
            <a:ext cx="10909692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0793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Q10.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rat_cta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 추가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rat_cta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citric acid / (citric acid + volatile acidity + fixed acidity)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F1A8F-8643-4B9E-AFFA-6B26FED4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0" y="2107041"/>
            <a:ext cx="5539109" cy="4260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80F5BD-CAE2-4E9C-B791-51821DBDC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80" y="2898914"/>
            <a:ext cx="4706007" cy="305795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077F58EB-A02A-4063-8036-310608DE070A}"/>
              </a:ext>
            </a:extLst>
          </p:cNvPr>
          <p:cNvSpPr/>
          <p:nvPr/>
        </p:nvSpPr>
        <p:spPr>
          <a:xfrm>
            <a:off x="5010670" y="3002795"/>
            <a:ext cx="901817" cy="529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  <ds:schemaRef ds:uri="cb8fcf1b-9571-4d20-a8ff-81bee2907a75"/>
    <ds:schemaRef ds:uri="e4e13380-6049-4f59-9391-9958b2774ca2"/>
  </ds:schemaRefs>
</ds:datastoreItem>
</file>

<file path=customXml/itemProps3.xml><?xml version="1.0" encoding="utf-8"?>
<ds:datastoreItem xmlns:ds="http://schemas.openxmlformats.org/officeDocument/2006/customXml" ds:itemID="{9FEBEDDB-2E9A-4A56-B669-EDB2CA198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1226</Words>
  <Application>Microsoft Office PowerPoint</Application>
  <PresentationFormat>와이드스크린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Symbols</vt:lpstr>
      <vt:lpstr>나눔스퀘어 Bold</vt:lpstr>
      <vt:lpstr>맑은 고딕</vt:lpstr>
      <vt:lpstr>맑은 고딕</vt:lpstr>
      <vt:lpstr>Arial</vt:lpstr>
      <vt:lpstr>Calibri</vt:lpstr>
      <vt:lpstr>Courier New</vt:lpstr>
      <vt:lpstr>Segoe UI</vt:lpstr>
      <vt:lpstr>Office 테마</vt:lpstr>
      <vt:lpstr>PowerPoint 프레젠테이션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2. 딥러닝 모델링</vt:lpstr>
      <vt:lpstr>2. 딥러닝 모델링</vt:lpstr>
      <vt:lpstr>2. 딥러닝 모델링</vt:lpstr>
      <vt:lpstr>2. 딥러닝 모델링</vt:lpstr>
      <vt:lpstr>2. 딥러닝 모델링</vt:lpstr>
      <vt:lpstr>2. 딥러닝 모델링</vt:lpstr>
      <vt:lpstr>2. 딥러닝 모델링</vt:lpstr>
      <vt:lpstr>2. 딥러닝 모델링</vt:lpstr>
      <vt:lpstr>2. 딥러닝 모델링</vt:lpstr>
      <vt:lpstr>3. 종합 결과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최동혁</cp:lastModifiedBy>
  <cp:revision>356</cp:revision>
  <dcterms:modified xsi:type="dcterms:W3CDTF">2025-04-17T07:01:17Z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126500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