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"/>
  </p:notesMasterIdLst>
  <p:sldIdLst>
    <p:sldId id="372" r:id="rId5"/>
    <p:sldId id="373" r:id="rId6"/>
    <p:sldId id="375" r:id="rId7"/>
    <p:sldId id="374" r:id="rId8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1EBA2C-1066-40AC-8820-3D8E68C4A8BD}">
          <p14:sldIdLst/>
        </p14:section>
        <p14:section name="8. MAKE YOUR JOURNEY" id="{E9793C1D-FF0B-4052-86DF-8FB8C54A3A76}">
          <p14:sldIdLst>
            <p14:sldId id="372"/>
            <p14:sldId id="373"/>
            <p14:sldId id="375"/>
            <p14:sldId id="3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9CC6898-E2A4-18E1-1B76-50BA81BD372C}" name="정명동" initials="정명" userId="S::d076189@aivle.kt.co.kr::37d2509f-223b-4068-9b29-64001353e1f0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하늘 정" initials="하정" lastIdx="1" clrIdx="0">
    <p:extLst>
      <p:ext uri="{19B8F6BF-5375-455C-9EA6-DF929625EA0E}">
        <p15:presenceInfo xmlns:p15="http://schemas.microsoft.com/office/powerpoint/2012/main" userId="하늘 정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9A96"/>
    <a:srgbClr val="30AEAA"/>
    <a:srgbClr val="FFFFFF"/>
    <a:srgbClr val="A5DDD9"/>
    <a:srgbClr val="C5E0B4"/>
    <a:srgbClr val="FBE5D6"/>
    <a:srgbClr val="FFF2CC"/>
    <a:srgbClr val="BFBFBF"/>
    <a:srgbClr val="F2F2F2"/>
    <a:srgbClr val="CACA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155111-CCDA-4DF6-A22B-EB3CC492215C}" v="1" dt="2025-05-07T07:33:05.562"/>
    <p1510:client id="{5B86B3F9-C8AE-4224-91D8-CB0AA67F538D}" v="2" dt="2025-05-07T01:37:22.5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6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136214-F1B6-4AF4-BE24-F595B5383342}" type="doc">
      <dgm:prSet loTypeId="urn:microsoft.com/office/officeart/2005/8/layout/cycle4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43CF77D-A91B-4630-BE3D-8908E16C6D8B}">
      <dgm:prSet phldrT="[텍스트]" phldr="0"/>
      <dgm:spPr>
        <a:solidFill>
          <a:srgbClr val="A5DDD9"/>
        </a:solidFill>
      </dgm:spPr>
      <dgm:t>
        <a:bodyPr/>
        <a:lstStyle/>
        <a:p>
          <a:pPr latinLnBrk="1"/>
          <a:endParaRPr lang="ko-KR" altLang="en-US"/>
        </a:p>
      </dgm:t>
    </dgm:pt>
    <dgm:pt modelId="{6C9EEB32-8E49-40DE-B660-A2DAFD5B5008}" type="parTrans" cxnId="{92DA648A-0C45-4CDF-B742-A6448B38D403}">
      <dgm:prSet/>
      <dgm:spPr/>
      <dgm:t>
        <a:bodyPr/>
        <a:lstStyle/>
        <a:p>
          <a:pPr latinLnBrk="1"/>
          <a:endParaRPr lang="ko-KR" altLang="en-US"/>
        </a:p>
      </dgm:t>
    </dgm:pt>
    <dgm:pt modelId="{67FB0F45-5767-4F0A-9479-41175EABBBA2}" type="sibTrans" cxnId="{92DA648A-0C45-4CDF-B742-A6448B38D403}">
      <dgm:prSet/>
      <dgm:spPr/>
      <dgm:t>
        <a:bodyPr/>
        <a:lstStyle/>
        <a:p>
          <a:pPr latinLnBrk="1"/>
          <a:endParaRPr lang="ko-KR" altLang="en-US"/>
        </a:p>
      </dgm:t>
    </dgm:pt>
    <dgm:pt modelId="{6825C9BE-F013-46C7-9F0D-E2703F4B2BA2}" type="pres">
      <dgm:prSet presAssocID="{B9136214-F1B6-4AF4-BE24-F595B5383342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D01E8EA2-C0EB-4887-B568-4EECE8A1664A}" type="pres">
      <dgm:prSet presAssocID="{B9136214-F1B6-4AF4-BE24-F595B5383342}" presName="children" presStyleCnt="0"/>
      <dgm:spPr/>
    </dgm:pt>
    <dgm:pt modelId="{D1E8353C-A70E-40C6-9810-96C8B72B669E}" type="pres">
      <dgm:prSet presAssocID="{B9136214-F1B6-4AF4-BE24-F595B5383342}" presName="childPlaceholder" presStyleCnt="0"/>
      <dgm:spPr/>
    </dgm:pt>
    <dgm:pt modelId="{D92A9C95-E05F-4B30-AD6E-33CE526E8026}" type="pres">
      <dgm:prSet presAssocID="{B9136214-F1B6-4AF4-BE24-F595B5383342}" presName="circle" presStyleCnt="0"/>
      <dgm:spPr/>
    </dgm:pt>
    <dgm:pt modelId="{E2C4E057-AC75-47DF-9568-FB370144B8A7}" type="pres">
      <dgm:prSet presAssocID="{B9136214-F1B6-4AF4-BE24-F595B5383342}" presName="quadrant1" presStyleLbl="node1" presStyleIdx="0" presStyleCnt="4" custLinFactNeighborX="-810" custLinFactNeighborY="-538">
        <dgm:presLayoutVars>
          <dgm:chMax val="1"/>
          <dgm:bulletEnabled val="1"/>
        </dgm:presLayoutVars>
      </dgm:prSet>
      <dgm:spPr/>
    </dgm:pt>
    <dgm:pt modelId="{A9803104-25C9-41C6-A514-933D869B463E}" type="pres">
      <dgm:prSet presAssocID="{B9136214-F1B6-4AF4-BE24-F595B5383342}" presName="quadrant2" presStyleLbl="node1" presStyleIdx="1" presStyleCnt="4">
        <dgm:presLayoutVars>
          <dgm:chMax val="1"/>
          <dgm:bulletEnabled val="1"/>
        </dgm:presLayoutVars>
      </dgm:prSet>
      <dgm:spPr>
        <a:solidFill>
          <a:schemeClr val="accent2">
            <a:lumMod val="20000"/>
            <a:lumOff val="80000"/>
          </a:schemeClr>
        </a:solidFill>
      </dgm:spPr>
    </dgm:pt>
    <dgm:pt modelId="{FABC5EB9-54BB-4349-8095-D7E73518D6FE}" type="pres">
      <dgm:prSet presAssocID="{B9136214-F1B6-4AF4-BE24-F595B5383342}" presName="quadrant3" presStyleLbl="node1" presStyleIdx="2" presStyleCnt="4">
        <dgm:presLayoutVars>
          <dgm:chMax val="1"/>
          <dgm:bulletEnabled val="1"/>
        </dgm:presLayoutVars>
      </dgm:prSet>
      <dgm:spPr>
        <a:solidFill>
          <a:schemeClr val="accent6">
            <a:lumMod val="40000"/>
            <a:lumOff val="60000"/>
          </a:schemeClr>
        </a:solidFill>
      </dgm:spPr>
    </dgm:pt>
    <dgm:pt modelId="{0E5AAD42-ACF1-43CC-88B8-75E0AA8AD01B}" type="pres">
      <dgm:prSet presAssocID="{B9136214-F1B6-4AF4-BE24-F595B5383342}" presName="quadrant4" presStyleLbl="node1" presStyleIdx="3" presStyleCnt="4">
        <dgm:presLayoutVars>
          <dgm:chMax val="1"/>
          <dgm:bulletEnabled val="1"/>
        </dgm:presLayoutVars>
      </dgm:prSet>
      <dgm:spPr>
        <a:solidFill>
          <a:schemeClr val="accent4">
            <a:lumMod val="20000"/>
            <a:lumOff val="80000"/>
          </a:schemeClr>
        </a:solidFill>
      </dgm:spPr>
    </dgm:pt>
    <dgm:pt modelId="{32308B92-D66D-4CC5-A1AD-3347F024F0D4}" type="pres">
      <dgm:prSet presAssocID="{B9136214-F1B6-4AF4-BE24-F595B5383342}" presName="quadrantPlaceholder" presStyleCnt="0"/>
      <dgm:spPr/>
    </dgm:pt>
    <dgm:pt modelId="{74DE3245-AA1A-4EC6-A0DD-7BBC51B097FF}" type="pres">
      <dgm:prSet presAssocID="{B9136214-F1B6-4AF4-BE24-F595B5383342}" presName="center1" presStyleLbl="fgShp" presStyleIdx="0" presStyleCnt="2"/>
      <dgm:spPr/>
    </dgm:pt>
    <dgm:pt modelId="{3188B1F1-EFDC-4FE2-92A9-A1148A059849}" type="pres">
      <dgm:prSet presAssocID="{B9136214-F1B6-4AF4-BE24-F595B5383342}" presName="center2" presStyleLbl="fgShp" presStyleIdx="1" presStyleCnt="2"/>
      <dgm:spPr/>
    </dgm:pt>
  </dgm:ptLst>
  <dgm:cxnLst>
    <dgm:cxn modelId="{E6719044-40B7-4B54-B428-949E0809B2FF}" type="presOf" srcId="{B9136214-F1B6-4AF4-BE24-F595B5383342}" destId="{6825C9BE-F013-46C7-9F0D-E2703F4B2BA2}" srcOrd="0" destOrd="0" presId="urn:microsoft.com/office/officeart/2005/8/layout/cycle4"/>
    <dgm:cxn modelId="{FE41157F-4273-4259-9320-D9E3A38ADC2C}" type="presOf" srcId="{043CF77D-A91B-4630-BE3D-8908E16C6D8B}" destId="{E2C4E057-AC75-47DF-9568-FB370144B8A7}" srcOrd="0" destOrd="0" presId="urn:microsoft.com/office/officeart/2005/8/layout/cycle4"/>
    <dgm:cxn modelId="{92DA648A-0C45-4CDF-B742-A6448B38D403}" srcId="{B9136214-F1B6-4AF4-BE24-F595B5383342}" destId="{043CF77D-A91B-4630-BE3D-8908E16C6D8B}" srcOrd="0" destOrd="0" parTransId="{6C9EEB32-8E49-40DE-B660-A2DAFD5B5008}" sibTransId="{67FB0F45-5767-4F0A-9479-41175EABBBA2}"/>
    <dgm:cxn modelId="{2F4989BA-3747-40C9-B399-CDB0F811F62F}" type="presParOf" srcId="{6825C9BE-F013-46C7-9F0D-E2703F4B2BA2}" destId="{D01E8EA2-C0EB-4887-B568-4EECE8A1664A}" srcOrd="0" destOrd="0" presId="urn:microsoft.com/office/officeart/2005/8/layout/cycle4"/>
    <dgm:cxn modelId="{107B2799-287F-486C-8362-0E642B336A7E}" type="presParOf" srcId="{D01E8EA2-C0EB-4887-B568-4EECE8A1664A}" destId="{D1E8353C-A70E-40C6-9810-96C8B72B669E}" srcOrd="0" destOrd="0" presId="urn:microsoft.com/office/officeart/2005/8/layout/cycle4"/>
    <dgm:cxn modelId="{2B9CDE0C-9ADD-45DC-97BB-BC333D1EF722}" type="presParOf" srcId="{6825C9BE-F013-46C7-9F0D-E2703F4B2BA2}" destId="{D92A9C95-E05F-4B30-AD6E-33CE526E8026}" srcOrd="1" destOrd="0" presId="urn:microsoft.com/office/officeart/2005/8/layout/cycle4"/>
    <dgm:cxn modelId="{071885D2-A233-406F-9C3D-375C344A48DD}" type="presParOf" srcId="{D92A9C95-E05F-4B30-AD6E-33CE526E8026}" destId="{E2C4E057-AC75-47DF-9568-FB370144B8A7}" srcOrd="0" destOrd="0" presId="urn:microsoft.com/office/officeart/2005/8/layout/cycle4"/>
    <dgm:cxn modelId="{462A2FF0-8E67-4320-9521-BFAE6C859BA5}" type="presParOf" srcId="{D92A9C95-E05F-4B30-AD6E-33CE526E8026}" destId="{A9803104-25C9-41C6-A514-933D869B463E}" srcOrd="1" destOrd="0" presId="urn:microsoft.com/office/officeart/2005/8/layout/cycle4"/>
    <dgm:cxn modelId="{150534A0-6EDB-4F74-8B63-6AAD5749FC7B}" type="presParOf" srcId="{D92A9C95-E05F-4B30-AD6E-33CE526E8026}" destId="{FABC5EB9-54BB-4349-8095-D7E73518D6FE}" srcOrd="2" destOrd="0" presId="urn:microsoft.com/office/officeart/2005/8/layout/cycle4"/>
    <dgm:cxn modelId="{4DCA53B2-0550-41FC-BD4D-8AEFFC06B870}" type="presParOf" srcId="{D92A9C95-E05F-4B30-AD6E-33CE526E8026}" destId="{0E5AAD42-ACF1-43CC-88B8-75E0AA8AD01B}" srcOrd="3" destOrd="0" presId="urn:microsoft.com/office/officeart/2005/8/layout/cycle4"/>
    <dgm:cxn modelId="{6F3D8BB0-328D-4497-8B69-DC2898B17B42}" type="presParOf" srcId="{D92A9C95-E05F-4B30-AD6E-33CE526E8026}" destId="{32308B92-D66D-4CC5-A1AD-3347F024F0D4}" srcOrd="4" destOrd="0" presId="urn:microsoft.com/office/officeart/2005/8/layout/cycle4"/>
    <dgm:cxn modelId="{FE4AD690-E179-47A4-9E5F-48397B72638E}" type="presParOf" srcId="{6825C9BE-F013-46C7-9F0D-E2703F4B2BA2}" destId="{74DE3245-AA1A-4EC6-A0DD-7BBC51B097FF}" srcOrd="2" destOrd="0" presId="urn:microsoft.com/office/officeart/2005/8/layout/cycle4"/>
    <dgm:cxn modelId="{DF290823-C1BE-4F8F-BFEE-AB5F90F378F5}" type="presParOf" srcId="{6825C9BE-F013-46C7-9F0D-E2703F4B2BA2}" destId="{3188B1F1-EFDC-4FE2-92A9-A1148A059849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C4E057-AC75-47DF-9568-FB370144B8A7}">
      <dsp:nvSpPr>
        <dsp:cNvPr id="0" name=""/>
        <dsp:cNvSpPr/>
      </dsp:nvSpPr>
      <dsp:spPr>
        <a:xfrm>
          <a:off x="2129012" y="302005"/>
          <a:ext cx="2391938" cy="2391938"/>
        </a:xfrm>
        <a:prstGeom prst="pieWedge">
          <a:avLst/>
        </a:prstGeom>
        <a:solidFill>
          <a:srgbClr val="A5DDD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76" tIns="341376" rIns="341376" bIns="341376" numCol="1" spcCol="1270" anchor="ctr" anchorCtr="0">
          <a:noAutofit/>
        </a:bodyPr>
        <a:lstStyle/>
        <a:p>
          <a:pPr marL="0" lvl="0" indent="0" algn="ctr" defTabSz="2133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4800" kern="1200"/>
        </a:p>
      </dsp:txBody>
      <dsp:txXfrm>
        <a:off x="2829594" y="1002587"/>
        <a:ext cx="1691356" cy="1691356"/>
      </dsp:txXfrm>
    </dsp:sp>
    <dsp:sp modelId="{A9803104-25C9-41C6-A514-933D869B463E}">
      <dsp:nvSpPr>
        <dsp:cNvPr id="0" name=""/>
        <dsp:cNvSpPr/>
      </dsp:nvSpPr>
      <dsp:spPr>
        <a:xfrm rot="5400000">
          <a:off x="4650808" y="314874"/>
          <a:ext cx="2391938" cy="2391938"/>
        </a:xfrm>
        <a:prstGeom prst="pieWedge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BC5EB9-54BB-4349-8095-D7E73518D6FE}">
      <dsp:nvSpPr>
        <dsp:cNvPr id="0" name=""/>
        <dsp:cNvSpPr/>
      </dsp:nvSpPr>
      <dsp:spPr>
        <a:xfrm rot="10800000">
          <a:off x="4650808" y="2817294"/>
          <a:ext cx="2391938" cy="2391938"/>
        </a:xfrm>
        <a:prstGeom prst="pieWedge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5AAD42-ACF1-43CC-88B8-75E0AA8AD01B}">
      <dsp:nvSpPr>
        <dsp:cNvPr id="0" name=""/>
        <dsp:cNvSpPr/>
      </dsp:nvSpPr>
      <dsp:spPr>
        <a:xfrm rot="16200000">
          <a:off x="2148387" y="2817294"/>
          <a:ext cx="2391938" cy="2391938"/>
        </a:xfrm>
        <a:prstGeom prst="pieWedge">
          <a:avLst/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DE3245-AA1A-4EC6-A0DD-7BBC51B097FF}">
      <dsp:nvSpPr>
        <dsp:cNvPr id="0" name=""/>
        <dsp:cNvSpPr/>
      </dsp:nvSpPr>
      <dsp:spPr>
        <a:xfrm>
          <a:off x="4182640" y="2264883"/>
          <a:ext cx="825853" cy="718133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88B1F1-EFDC-4FE2-92A9-A1148A059849}">
      <dsp:nvSpPr>
        <dsp:cNvPr id="0" name=""/>
        <dsp:cNvSpPr/>
      </dsp:nvSpPr>
      <dsp:spPr>
        <a:xfrm rot="10800000">
          <a:off x="4182640" y="2541089"/>
          <a:ext cx="825853" cy="718133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B0A9D-72C4-486B-89CD-1C9B36230C2E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39D2C-1282-4B1F-A782-71087340E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227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39D2C-1282-4B1F-A782-71087340E66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78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14E10-3123-2E97-75D2-8E8F4B794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10B306A-6881-F5F5-2722-932EA4E577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A4351C9-8FCE-C439-14A1-D8C2F9D21C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ea typeface="맑은 고딕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A13AFD-7393-334A-0616-682B991240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39D2C-1282-4B1F-A782-71087340E66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484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1" indent="0" algn="ctr">
              <a:buNone/>
              <a:defRPr sz="2000"/>
            </a:lvl2pPr>
            <a:lvl3pPr marL="914361" indent="0" algn="ctr">
              <a:buNone/>
              <a:defRPr sz="1800"/>
            </a:lvl3pPr>
            <a:lvl4pPr marL="1371543" indent="0" algn="ctr">
              <a:buNone/>
              <a:defRPr sz="1600"/>
            </a:lvl4pPr>
            <a:lvl5pPr marL="1828724" indent="0" algn="ctr">
              <a:buNone/>
              <a:defRPr sz="1600"/>
            </a:lvl5pPr>
            <a:lvl6pPr marL="2285904" indent="0" algn="ctr">
              <a:buNone/>
              <a:defRPr sz="1600"/>
            </a:lvl6pPr>
            <a:lvl7pPr marL="2743085" indent="0" algn="ctr">
              <a:buNone/>
              <a:defRPr sz="1600"/>
            </a:lvl7pPr>
            <a:lvl8pPr marL="3200266" indent="0" algn="ctr">
              <a:buNone/>
              <a:defRPr sz="1600"/>
            </a:lvl8pPr>
            <a:lvl9pPr marL="3657447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61">
              <a:defRPr/>
            </a:pPr>
            <a:fld id="{F5424FD5-91A1-4365-BAE8-0178AFFBC54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14361">
                <a:defRPr/>
              </a:pPr>
              <a:t>2025-05-07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61"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61">
              <a:defRPr/>
            </a:pPr>
            <a:fld id="{BBE2ACDF-F0BB-4F60-BD5C-B94893A7BA6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14361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06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61">
              <a:defRPr/>
            </a:pPr>
            <a:fld id="{F5424FD5-91A1-4365-BAE8-0178AFFBC54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14361">
                <a:defRPr/>
              </a:pPr>
              <a:t>2025-05-07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61"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61">
              <a:defRPr/>
            </a:pPr>
            <a:fld id="{BBE2ACDF-F0BB-4F60-BD5C-B94893A7BA6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14361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380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61">
              <a:defRPr/>
            </a:pPr>
            <a:fld id="{F5424FD5-91A1-4365-BAE8-0178AFFBC54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14361">
                <a:defRPr/>
              </a:pPr>
              <a:t>2025-05-07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61"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61">
              <a:defRPr/>
            </a:pPr>
            <a:fld id="{BBE2ACDF-F0BB-4F60-BD5C-B94893A7BA6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14361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42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61">
              <a:defRPr/>
            </a:pPr>
            <a:fld id="{F5424FD5-91A1-4365-BAE8-0178AFFBC54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14361">
                <a:defRPr/>
              </a:pPr>
              <a:t>2025-05-07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61"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61">
              <a:defRPr/>
            </a:pPr>
            <a:fld id="{BBE2ACDF-F0BB-4F60-BD5C-B94893A7BA6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14361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970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0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4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61">
              <a:defRPr/>
            </a:pPr>
            <a:fld id="{F5424FD5-91A1-4365-BAE8-0178AFFBC54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14361">
                <a:defRPr/>
              </a:pPr>
              <a:t>2025-05-07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61"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61">
              <a:defRPr/>
            </a:pPr>
            <a:fld id="{BBE2ACDF-F0BB-4F60-BD5C-B94893A7BA6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14361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27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61">
              <a:defRPr/>
            </a:pPr>
            <a:fld id="{F5424FD5-91A1-4365-BAE8-0178AFFBC54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14361">
                <a:defRPr/>
              </a:pPr>
              <a:t>2025-05-07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61"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61">
              <a:defRPr/>
            </a:pPr>
            <a:fld id="{BBE2ACDF-F0BB-4F60-BD5C-B94893A7BA6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14361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079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9" y="365126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2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61">
              <a:defRPr/>
            </a:pPr>
            <a:fld id="{F5424FD5-91A1-4365-BAE8-0178AFFBC54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14361">
                <a:defRPr/>
              </a:pPr>
              <a:t>2025-05-07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61"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61">
              <a:defRPr/>
            </a:pPr>
            <a:fld id="{BBE2ACDF-F0BB-4F60-BD5C-B94893A7BA6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14361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69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61">
              <a:defRPr/>
            </a:pPr>
            <a:fld id="{F5424FD5-91A1-4365-BAE8-0178AFFBC54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14361">
                <a:defRPr/>
              </a:pPr>
              <a:t>2025-05-07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61"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61">
              <a:defRPr/>
            </a:pPr>
            <a:fld id="{BBE2ACDF-F0BB-4F60-BD5C-B94893A7BA6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14361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38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61">
              <a:defRPr/>
            </a:pPr>
            <a:fld id="{F5424FD5-91A1-4365-BAE8-0178AFFBC54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14361">
                <a:defRPr/>
              </a:pPr>
              <a:t>2025-05-07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61"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61">
              <a:defRPr/>
            </a:pPr>
            <a:fld id="{BBE2ACDF-F0BB-4F60-BD5C-B94893A7BA6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14361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07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1" indent="0">
              <a:buNone/>
              <a:defRPr sz="1400"/>
            </a:lvl2pPr>
            <a:lvl3pPr marL="914361" indent="0">
              <a:buNone/>
              <a:defRPr sz="1200"/>
            </a:lvl3pPr>
            <a:lvl4pPr marL="1371543" indent="0">
              <a:buNone/>
              <a:defRPr sz="1000"/>
            </a:lvl4pPr>
            <a:lvl5pPr marL="1828724" indent="0">
              <a:buNone/>
              <a:defRPr sz="1000"/>
            </a:lvl5pPr>
            <a:lvl6pPr marL="2285904" indent="0">
              <a:buNone/>
              <a:defRPr sz="1000"/>
            </a:lvl6pPr>
            <a:lvl7pPr marL="2743085" indent="0">
              <a:buNone/>
              <a:defRPr sz="1000"/>
            </a:lvl7pPr>
            <a:lvl8pPr marL="3200266" indent="0">
              <a:buNone/>
              <a:defRPr sz="1000"/>
            </a:lvl8pPr>
            <a:lvl9pPr marL="3657447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61">
              <a:defRPr/>
            </a:pPr>
            <a:fld id="{F5424FD5-91A1-4365-BAE8-0178AFFBC54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14361">
                <a:defRPr/>
              </a:pPr>
              <a:t>2025-05-07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61"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61">
              <a:defRPr/>
            </a:pPr>
            <a:fld id="{BBE2ACDF-F0BB-4F60-BD5C-B94893A7BA6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14361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856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4" indent="0">
              <a:buNone/>
              <a:defRPr sz="2000"/>
            </a:lvl6pPr>
            <a:lvl7pPr marL="2743085" indent="0">
              <a:buNone/>
              <a:defRPr sz="2000"/>
            </a:lvl7pPr>
            <a:lvl8pPr marL="3200266" indent="0">
              <a:buNone/>
              <a:defRPr sz="2000"/>
            </a:lvl8pPr>
            <a:lvl9pPr marL="3657447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1" indent="0">
              <a:buNone/>
              <a:defRPr sz="1400"/>
            </a:lvl2pPr>
            <a:lvl3pPr marL="914361" indent="0">
              <a:buNone/>
              <a:defRPr sz="1200"/>
            </a:lvl3pPr>
            <a:lvl4pPr marL="1371543" indent="0">
              <a:buNone/>
              <a:defRPr sz="1000"/>
            </a:lvl4pPr>
            <a:lvl5pPr marL="1828724" indent="0">
              <a:buNone/>
              <a:defRPr sz="1000"/>
            </a:lvl5pPr>
            <a:lvl6pPr marL="2285904" indent="0">
              <a:buNone/>
              <a:defRPr sz="1000"/>
            </a:lvl6pPr>
            <a:lvl7pPr marL="2743085" indent="0">
              <a:buNone/>
              <a:defRPr sz="1000"/>
            </a:lvl7pPr>
            <a:lvl8pPr marL="3200266" indent="0">
              <a:buNone/>
              <a:defRPr sz="1000"/>
            </a:lvl8pPr>
            <a:lvl9pPr marL="3657447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61">
              <a:defRPr/>
            </a:pPr>
            <a:fld id="{F5424FD5-91A1-4365-BAE8-0178AFFBC54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14361">
                <a:defRPr/>
              </a:pPr>
              <a:t>2025-05-07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61"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61">
              <a:defRPr/>
            </a:pPr>
            <a:fld id="{BBE2ACDF-F0BB-4F60-BD5C-B94893A7BA6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14361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14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2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61">
              <a:defRPr/>
            </a:pPr>
            <a:fld id="{F5424FD5-91A1-4365-BAE8-0178AFFBC54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14361">
                <a:defRPr/>
              </a:pPr>
              <a:t>2025-05-07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61"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61">
              <a:defRPr/>
            </a:pPr>
            <a:fld id="{BBE2ACDF-F0BB-4F60-BD5C-B94893A7BA6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14361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36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61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1" indent="-228591" algn="l" defTabSz="914361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2" indent="-228591" algn="l" defTabSz="91436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2" indent="-228591" algn="l" defTabSz="91436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3" indent="-228591" algn="l" defTabSz="91436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4" indent="-228591" algn="l" defTabSz="91436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5" indent="-228591" algn="l" defTabSz="91436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7" indent="-228591" algn="l" defTabSz="91436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4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7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emf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AE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8C06ED-F611-4E99-94E1-8A7987691329}"/>
              </a:ext>
            </a:extLst>
          </p:cNvPr>
          <p:cNvSpPr txBox="1"/>
          <p:nvPr/>
        </p:nvSpPr>
        <p:spPr>
          <a:xfrm>
            <a:off x="134654" y="100800"/>
            <a:ext cx="4459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ko-KR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MAKE YOUR JOURNEY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7766" y="156121"/>
            <a:ext cx="1313733" cy="301252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FDF968FA-CAA0-49A3-8D6C-BFF5C1B4D98F}"/>
              </a:ext>
            </a:extLst>
          </p:cNvPr>
          <p:cNvGrpSpPr/>
          <p:nvPr/>
        </p:nvGrpSpPr>
        <p:grpSpPr>
          <a:xfrm>
            <a:off x="140400" y="619200"/>
            <a:ext cx="11909305" cy="6076778"/>
            <a:chOff x="140400" y="619200"/>
            <a:chExt cx="11909305" cy="6076778"/>
          </a:xfrm>
        </p:grpSpPr>
        <p:sp>
          <p:nvSpPr>
            <p:cNvPr id="21" name="모서리가 둥근 직사각형 5">
              <a:extLst>
                <a:ext uri="{FF2B5EF4-FFF2-40B4-BE49-F238E27FC236}">
                  <a16:creationId xmlns:a16="http://schemas.microsoft.com/office/drawing/2014/main" id="{DC4DBB6F-049F-4997-AF18-B62748FB290B}"/>
                </a:ext>
              </a:extLst>
            </p:cNvPr>
            <p:cNvSpPr/>
            <p:nvPr/>
          </p:nvSpPr>
          <p:spPr>
            <a:xfrm>
              <a:off x="140400" y="619200"/>
              <a:ext cx="11909305" cy="6076778"/>
            </a:xfrm>
            <a:prstGeom prst="roundRect">
              <a:avLst>
                <a:gd name="adj" fmla="val 331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61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graphicFrame>
          <p:nvGraphicFramePr>
            <p:cNvPr id="8" name="다이어그램 7">
              <a:extLst>
                <a:ext uri="{FF2B5EF4-FFF2-40B4-BE49-F238E27FC236}">
                  <a16:creationId xmlns:a16="http://schemas.microsoft.com/office/drawing/2014/main" id="{64937E26-5770-4EEA-88BF-EF6A83353D0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33035207"/>
                </p:ext>
              </p:extLst>
            </p:nvPr>
          </p:nvGraphicFramePr>
          <p:xfrm>
            <a:off x="1499485" y="1171871"/>
            <a:ext cx="9191134" cy="552410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7897537D-D700-4C2A-A8E8-388BAB19B80F}"/>
                </a:ext>
              </a:extLst>
            </p:cNvPr>
            <p:cNvSpPr/>
            <p:nvPr/>
          </p:nvSpPr>
          <p:spPr>
            <a:xfrm>
              <a:off x="5188252" y="3484505"/>
              <a:ext cx="1813601" cy="963891"/>
            </a:xfrm>
            <a:prstGeom prst="ellipse">
              <a:avLst/>
            </a:prstGeom>
            <a:solidFill>
              <a:srgbClr val="30AE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</a:rPr>
                <a:t>포트폴리오 </a:t>
              </a:r>
              <a:endParaRPr lang="en-US" altLang="ko-KR" sz="1600" b="1">
                <a:solidFill>
                  <a:schemeClr val="bg1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0021C6D9-897F-4A70-908D-A3D9F81A68DF}"/>
                </a:ext>
              </a:extLst>
            </p:cNvPr>
            <p:cNvCxnSpPr/>
            <p:nvPr/>
          </p:nvCxnSpPr>
          <p:spPr>
            <a:xfrm flipV="1">
              <a:off x="8228269" y="2196282"/>
              <a:ext cx="618277" cy="306409"/>
            </a:xfrm>
            <a:prstGeom prst="straightConnector1">
              <a:avLst/>
            </a:prstGeom>
            <a:ln w="76200">
              <a:solidFill>
                <a:srgbClr val="FBE5D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F4148DDA-4874-4BCB-B7AA-1A6650CD724E}"/>
                </a:ext>
              </a:extLst>
            </p:cNvPr>
            <p:cNvCxnSpPr>
              <a:cxnSpLocks/>
            </p:cNvCxnSpPr>
            <p:nvPr/>
          </p:nvCxnSpPr>
          <p:spPr>
            <a:xfrm>
              <a:off x="8346614" y="5091189"/>
              <a:ext cx="499932" cy="289964"/>
            </a:xfrm>
            <a:prstGeom prst="straightConnector1">
              <a:avLst/>
            </a:prstGeom>
            <a:ln w="76200">
              <a:solidFill>
                <a:srgbClr val="C5E0B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233D9892-7738-447A-9078-4F2A71A3FD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82277" y="2164749"/>
              <a:ext cx="642968" cy="241507"/>
            </a:xfrm>
            <a:prstGeom prst="straightConnector1">
              <a:avLst/>
            </a:prstGeom>
            <a:ln w="76200">
              <a:solidFill>
                <a:srgbClr val="A5DDD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F0A11459-7DAC-4CC6-B7AF-00A57F625C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2457" y="5081762"/>
              <a:ext cx="491223" cy="299391"/>
            </a:xfrm>
            <a:prstGeom prst="straightConnector1">
              <a:avLst/>
            </a:prstGeom>
            <a:ln w="76200">
              <a:solidFill>
                <a:srgbClr val="FFF2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85574D72-363C-4837-9974-F0CE3FD30381}"/>
                </a:ext>
              </a:extLst>
            </p:cNvPr>
            <p:cNvSpPr/>
            <p:nvPr/>
          </p:nvSpPr>
          <p:spPr>
            <a:xfrm>
              <a:off x="414779" y="1171871"/>
              <a:ext cx="2846895" cy="2589424"/>
            </a:xfrm>
            <a:prstGeom prst="roundRect">
              <a:avLst/>
            </a:prstGeom>
            <a:solidFill>
              <a:srgbClr val="A5DD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C5340248-4C1A-4B9E-8EE9-385E09B62C67}"/>
                </a:ext>
              </a:extLst>
            </p:cNvPr>
            <p:cNvSpPr/>
            <p:nvPr/>
          </p:nvSpPr>
          <p:spPr>
            <a:xfrm>
              <a:off x="414779" y="3904983"/>
              <a:ext cx="2846895" cy="2589424"/>
            </a:xfrm>
            <a:prstGeom prst="round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3F45745A-3E97-4D22-BBF8-3E4E10B5297D}"/>
                </a:ext>
              </a:extLst>
            </p:cNvPr>
            <p:cNvSpPr/>
            <p:nvPr/>
          </p:nvSpPr>
          <p:spPr>
            <a:xfrm>
              <a:off x="8928430" y="1171871"/>
              <a:ext cx="2846895" cy="2589424"/>
            </a:xfrm>
            <a:prstGeom prst="roundRect">
              <a:avLst/>
            </a:prstGeom>
            <a:solidFill>
              <a:srgbClr val="FBE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1CE1F62F-FFA2-43CD-979C-7F6FFF838FA4}"/>
                </a:ext>
              </a:extLst>
            </p:cNvPr>
            <p:cNvSpPr/>
            <p:nvPr/>
          </p:nvSpPr>
          <p:spPr>
            <a:xfrm>
              <a:off x="8928430" y="3879535"/>
              <a:ext cx="2846895" cy="2589424"/>
            </a:xfrm>
            <a:prstGeom prst="roundRect">
              <a:avLst/>
            </a:prstGeom>
            <a:solidFill>
              <a:srgbClr val="C5E0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C15529B-008B-460F-893D-AFAD41A002A7}"/>
              </a:ext>
            </a:extLst>
          </p:cNvPr>
          <p:cNvSpPr txBox="1"/>
          <p:nvPr/>
        </p:nvSpPr>
        <p:spPr>
          <a:xfrm>
            <a:off x="3598068" y="2462991"/>
            <a:ext cx="2652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코딩</a:t>
            </a:r>
            <a:endParaRPr lang="en-US" altLang="ko-KR" sz="2400" b="1" dirty="0"/>
          </a:p>
          <a:p>
            <a:pPr algn="ctr"/>
            <a:r>
              <a:rPr lang="ko-KR" altLang="en-US" sz="2400" b="1" dirty="0" err="1"/>
              <a:t>스터디그룹</a:t>
            </a:r>
            <a:endParaRPr lang="ko-KR" alt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9AC3E1-EFA2-4471-91A4-6CF6C3A6F297}"/>
              </a:ext>
            </a:extLst>
          </p:cNvPr>
          <p:cNvSpPr txBox="1"/>
          <p:nvPr/>
        </p:nvSpPr>
        <p:spPr>
          <a:xfrm>
            <a:off x="6095052" y="2484935"/>
            <a:ext cx="2181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미니프로젝트</a:t>
            </a:r>
            <a:endParaRPr lang="en-US" altLang="ko-KR" sz="2400" b="1" dirty="0"/>
          </a:p>
          <a:p>
            <a:pPr algn="ctr"/>
            <a:r>
              <a:rPr lang="ko-KR" altLang="en-US" sz="2400" b="1" dirty="0"/>
              <a:t>적극 참여</a:t>
            </a:r>
            <a:endParaRPr lang="en-US" altLang="ko-KR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58C7C4-EC86-4384-A6B0-EA5C66C96D43}"/>
              </a:ext>
            </a:extLst>
          </p:cNvPr>
          <p:cNvSpPr txBox="1"/>
          <p:nvPr/>
        </p:nvSpPr>
        <p:spPr>
          <a:xfrm>
            <a:off x="3943042" y="4505131"/>
            <a:ext cx="2181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데이터 분석</a:t>
            </a:r>
            <a:endParaRPr lang="en-US" altLang="ko-KR" sz="2400" b="1" dirty="0"/>
          </a:p>
          <a:p>
            <a:pPr algn="ctr"/>
            <a:r>
              <a:rPr lang="ko-KR" altLang="en-US" sz="2400" b="1" dirty="0"/>
              <a:t>관련 자격증</a:t>
            </a:r>
            <a:endParaRPr lang="en-US" altLang="ko-KR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10465E-DB33-4633-8AF5-DBDFC2478174}"/>
              </a:ext>
            </a:extLst>
          </p:cNvPr>
          <p:cNvSpPr txBox="1"/>
          <p:nvPr/>
        </p:nvSpPr>
        <p:spPr>
          <a:xfrm>
            <a:off x="6095052" y="4527075"/>
            <a:ext cx="21814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무단 지각</a:t>
            </a:r>
            <a:r>
              <a:rPr lang="en-US" altLang="ko-KR" sz="2400" b="1" dirty="0"/>
              <a:t>,</a:t>
            </a:r>
          </a:p>
          <a:p>
            <a:pPr algn="ctr"/>
            <a:r>
              <a:rPr lang="ko-KR" altLang="en-US" sz="2400" b="1" dirty="0"/>
              <a:t>결석 하지</a:t>
            </a:r>
            <a:endParaRPr lang="en-US" altLang="ko-KR" sz="2400" b="1" dirty="0"/>
          </a:p>
          <a:p>
            <a:pPr algn="ctr"/>
            <a:r>
              <a:rPr lang="ko-KR" altLang="en-US" sz="2400" b="1" dirty="0"/>
              <a:t>않기</a:t>
            </a:r>
            <a:endParaRPr lang="en-US" altLang="ko-KR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9EE7C2-613E-42B9-B83B-8718C03FB28C}"/>
              </a:ext>
            </a:extLst>
          </p:cNvPr>
          <p:cNvSpPr txBox="1"/>
          <p:nvPr/>
        </p:nvSpPr>
        <p:spPr>
          <a:xfrm>
            <a:off x="9117367" y="1356537"/>
            <a:ext cx="2503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615BA6-338B-4118-B191-5CABAFBE48F8}"/>
              </a:ext>
            </a:extLst>
          </p:cNvPr>
          <p:cNvSpPr txBox="1"/>
          <p:nvPr/>
        </p:nvSpPr>
        <p:spPr>
          <a:xfrm>
            <a:off x="571130" y="4021584"/>
            <a:ext cx="25367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아직 </a:t>
            </a:r>
            <a:r>
              <a:rPr lang="ko-KR" altLang="en-US" sz="1600" dirty="0" err="1"/>
              <a:t>에이블스쿨에서</a:t>
            </a:r>
            <a:r>
              <a:rPr lang="ko-KR" altLang="en-US" sz="1600" dirty="0"/>
              <a:t> 공통으로 주최했던 </a:t>
            </a:r>
            <a:r>
              <a:rPr lang="en-US" altLang="ko-KR" sz="1600" dirty="0"/>
              <a:t>AICE ASSO </a:t>
            </a:r>
            <a:r>
              <a:rPr lang="ko-KR" altLang="en-US" sz="1600" dirty="0"/>
              <a:t>이외의 자격증 준비를 하지 못했다</a:t>
            </a:r>
            <a:r>
              <a:rPr lang="en-US" altLang="ko-KR" sz="1600" dirty="0"/>
              <a:t>. </a:t>
            </a:r>
            <a:r>
              <a:rPr lang="ko-KR" altLang="en-US" sz="1600" dirty="0"/>
              <a:t>하지만 최종적으로 </a:t>
            </a:r>
            <a:r>
              <a:rPr lang="ko-KR" altLang="en-US" sz="1600" dirty="0" err="1"/>
              <a:t>빅데이터분석기사를</a:t>
            </a:r>
            <a:r>
              <a:rPr lang="ko-KR" altLang="en-US" sz="1600" dirty="0"/>
              <a:t> 취득하는 것이 목표이다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22EE84-4179-4D8F-8C1F-5C097D031DD2}"/>
              </a:ext>
            </a:extLst>
          </p:cNvPr>
          <p:cNvSpPr txBox="1"/>
          <p:nvPr/>
        </p:nvSpPr>
        <p:spPr>
          <a:xfrm>
            <a:off x="9035483" y="4021584"/>
            <a:ext cx="275575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매일 아침 </a:t>
            </a:r>
            <a:r>
              <a:rPr lang="en-US" altLang="ko-KR" sz="1600" dirty="0"/>
              <a:t>7~8</a:t>
            </a:r>
            <a:r>
              <a:rPr lang="ko-KR" altLang="en-US" sz="1600" dirty="0"/>
              <a:t>시에 일어나도록 노력하여 무단지각을 하지 않도록 했다</a:t>
            </a:r>
            <a:r>
              <a:rPr lang="en-US" altLang="ko-KR" sz="1600" dirty="0"/>
              <a:t>. </a:t>
            </a:r>
            <a:r>
              <a:rPr lang="ko-KR" altLang="en-US" sz="1600" dirty="0"/>
              <a:t>지금까지 학습한 내용과 커리큘럼을 진행하면서 느낀 것은 만일 하루를 학습하지 않는다면 따라가기 매우 벅차지 않을까 생각한다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12494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2B96965-60FC-E92C-7459-0B7698AF7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88B887-5316-4A0E-B715-881424BE9B2C}"/>
              </a:ext>
            </a:extLst>
          </p:cNvPr>
          <p:cNvSpPr txBox="1"/>
          <p:nvPr/>
        </p:nvSpPr>
        <p:spPr>
          <a:xfrm>
            <a:off x="4234649" y="1100831"/>
            <a:ext cx="3355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코딩 </a:t>
            </a:r>
            <a:r>
              <a:rPr lang="ko-KR" altLang="en-US" dirty="0" err="1"/>
              <a:t>스터디그룹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B3E443-B347-4F8C-98EA-FD015D65A547}"/>
              </a:ext>
            </a:extLst>
          </p:cNvPr>
          <p:cNvSpPr txBox="1"/>
          <p:nvPr/>
        </p:nvSpPr>
        <p:spPr>
          <a:xfrm>
            <a:off x="781235" y="1642421"/>
            <a:ext cx="106975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err="1"/>
              <a:t>스터디그룹을</a:t>
            </a:r>
            <a:r>
              <a:rPr lang="ko-KR" altLang="en-US" sz="1800" dirty="0"/>
              <a:t> 가입하고 싶었지만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에이블스쿨</a:t>
            </a:r>
            <a:r>
              <a:rPr lang="ko-KR" altLang="en-US" sz="1800" dirty="0"/>
              <a:t> 이외의 일정이 불규칙하여 주기적인 참가가 힘들 것 같아 </a:t>
            </a:r>
            <a:r>
              <a:rPr lang="ko-KR" altLang="en-US" sz="1800" dirty="0" err="1"/>
              <a:t>스터디그룹</a:t>
            </a:r>
            <a:r>
              <a:rPr lang="ko-KR" altLang="en-US" sz="1800" dirty="0"/>
              <a:t> 가입을 주저했다</a:t>
            </a:r>
            <a:r>
              <a:rPr lang="en-US" altLang="ko-KR" sz="1800" dirty="0"/>
              <a:t>. </a:t>
            </a:r>
            <a:r>
              <a:rPr lang="ko-KR" altLang="en-US" sz="1800" dirty="0"/>
              <a:t>다같이 모여서 하는 것이 의미가 큰 스터디 그룹인 만큼 앞으로도 스터디 그룹을 가입할지 확실치 못하다</a:t>
            </a:r>
            <a:r>
              <a:rPr lang="en-US" altLang="ko-KR" sz="1800" dirty="0"/>
              <a:t>. </a:t>
            </a:r>
            <a:r>
              <a:rPr lang="ko-KR" altLang="en-US" sz="1800" dirty="0"/>
              <a:t>새로운 목표를 </a:t>
            </a:r>
            <a:r>
              <a:rPr lang="ko-KR" altLang="en-US" sz="1800" dirty="0" err="1"/>
              <a:t>찾아야할지도</a:t>
            </a:r>
            <a:r>
              <a:rPr lang="ko-KR" altLang="en-US" sz="1800" dirty="0"/>
              <a:t> 모르겠다</a:t>
            </a:r>
            <a:r>
              <a:rPr lang="en-US" altLang="ko-KR" sz="1800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스터디그룹에서의</a:t>
            </a:r>
            <a:r>
              <a:rPr lang="ko-KR" altLang="en-US" dirty="0"/>
              <a:t> 활동은 하지 못했지만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개인적으로 </a:t>
            </a:r>
            <a:r>
              <a:rPr lang="ko-KR" altLang="en-US" dirty="0" err="1"/>
              <a:t>딥러닝의</a:t>
            </a:r>
            <a:r>
              <a:rPr lang="ko-KR" altLang="en-US" dirty="0"/>
              <a:t> 복습 및 응용을 하고 싶어서 </a:t>
            </a:r>
            <a:r>
              <a:rPr lang="ko-KR" altLang="en-US" dirty="0" err="1"/>
              <a:t>에이블스쿨</a:t>
            </a:r>
            <a:r>
              <a:rPr lang="ko-KR" altLang="en-US" dirty="0"/>
              <a:t> 학습시에는 </a:t>
            </a:r>
            <a:r>
              <a:rPr lang="en-US" altLang="ko-KR" dirty="0"/>
              <a:t>Google </a:t>
            </a:r>
            <a:r>
              <a:rPr lang="en-US" altLang="ko-KR" dirty="0" err="1"/>
              <a:t>Colab</a:t>
            </a:r>
            <a:r>
              <a:rPr lang="ko-KR" altLang="en-US" dirty="0"/>
              <a:t>을 활용했지만</a:t>
            </a:r>
            <a:r>
              <a:rPr lang="en-US" altLang="ko-KR" dirty="0"/>
              <a:t>, </a:t>
            </a:r>
            <a:r>
              <a:rPr lang="ko-KR" altLang="en-US" dirty="0"/>
              <a:t>자체적으로 구동해보고 싶어서 </a:t>
            </a:r>
            <a:r>
              <a:rPr lang="en-US" altLang="ko-KR" dirty="0"/>
              <a:t>Windows</a:t>
            </a:r>
            <a:r>
              <a:rPr lang="ko-KR" altLang="en-US" dirty="0"/>
              <a:t>의 </a:t>
            </a:r>
            <a:r>
              <a:rPr lang="en-US" altLang="ko-KR" dirty="0"/>
              <a:t>WSL </a:t>
            </a:r>
            <a:r>
              <a:rPr lang="ko-KR" altLang="en-US" dirty="0"/>
              <a:t>기능을 활용한 </a:t>
            </a:r>
            <a:r>
              <a:rPr lang="en-US" altLang="ko-KR" dirty="0"/>
              <a:t>Ubuntu </a:t>
            </a:r>
            <a:r>
              <a:rPr lang="ko-KR" altLang="en-US" dirty="0"/>
              <a:t>환경 및 </a:t>
            </a:r>
            <a:r>
              <a:rPr lang="en-US" altLang="ko-KR" dirty="0"/>
              <a:t>Docker</a:t>
            </a:r>
            <a:r>
              <a:rPr lang="ko-KR" altLang="en-US" dirty="0"/>
              <a:t>를 활용한 환경에서의 </a:t>
            </a:r>
            <a:r>
              <a:rPr lang="en-US" altLang="ko-KR" dirty="0" err="1"/>
              <a:t>Tensorflow</a:t>
            </a:r>
            <a:r>
              <a:rPr lang="ko-KR" altLang="en-US" dirty="0"/>
              <a:t> 자체학습을 해보았다</a:t>
            </a:r>
            <a:r>
              <a:rPr lang="en-US" altLang="ko-KR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40475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2B96965-60FC-E92C-7459-0B7698AF7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88B887-5316-4A0E-B715-881424BE9B2C}"/>
              </a:ext>
            </a:extLst>
          </p:cNvPr>
          <p:cNvSpPr txBox="1"/>
          <p:nvPr/>
        </p:nvSpPr>
        <p:spPr>
          <a:xfrm>
            <a:off x="4234649" y="1100831"/>
            <a:ext cx="3355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미니프로젝트 적극 참여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B3E443-B347-4F8C-98EA-FD015D65A547}"/>
              </a:ext>
            </a:extLst>
          </p:cNvPr>
          <p:cNvSpPr txBox="1"/>
          <p:nvPr/>
        </p:nvSpPr>
        <p:spPr>
          <a:xfrm>
            <a:off x="781235" y="1642421"/>
            <a:ext cx="106975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미니프로젝트를 통하여 지금까지 배운 내용들을 복습하며</a:t>
            </a:r>
            <a:r>
              <a:rPr lang="en-US" altLang="ko-KR" dirty="0"/>
              <a:t>, </a:t>
            </a:r>
            <a:r>
              <a:rPr lang="ko-KR" altLang="en-US" dirty="0"/>
              <a:t>배운 것들을 활용하여 </a:t>
            </a:r>
            <a:r>
              <a:rPr lang="en-US" altLang="ko-KR" dirty="0"/>
              <a:t>DX</a:t>
            </a:r>
            <a:r>
              <a:rPr lang="ko-KR" altLang="en-US" dirty="0"/>
              <a:t>컨설턴트로서 활동하게 되었을 때</a:t>
            </a:r>
            <a:r>
              <a:rPr lang="en-US" altLang="ko-KR" dirty="0"/>
              <a:t> B2B</a:t>
            </a:r>
            <a:r>
              <a:rPr lang="ko-KR" altLang="en-US" dirty="0"/>
              <a:t>적 관점에서 어떤 솔루션을 제시할 수 있을지를 고민하면서 개인의 관점 보다는 기업이나 기관의 측면에서 생각하는 방법을 익힐 수 있었다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또한 팀으로 프로젝트를 진행하면서 작은 규모이긴 하지만 분업화와 결과물을 통합하면서 단점을 보완함으로써 더 나은 결과물을 도출하는 경험을 하였고</a:t>
            </a:r>
            <a:r>
              <a:rPr lang="en-US" altLang="ko-KR" dirty="0"/>
              <a:t>, </a:t>
            </a:r>
            <a:r>
              <a:rPr lang="ko-KR" altLang="en-US" dirty="0"/>
              <a:t>각자 맡은 역할을 충실히 수행하면서 팀워크와 책임감을 키울 수 있는 미니 프로젝트였던 것 같다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특히 미니프로젝트</a:t>
            </a:r>
            <a:r>
              <a:rPr lang="en-US" altLang="ko-KR" dirty="0"/>
              <a:t>2</a:t>
            </a:r>
            <a:r>
              <a:rPr lang="ko-KR" altLang="en-US" dirty="0"/>
              <a:t>의 경우에 맞춤 </a:t>
            </a:r>
            <a:r>
              <a:rPr lang="en-US" altLang="ko-KR" dirty="0"/>
              <a:t>GPTs</a:t>
            </a:r>
            <a:r>
              <a:rPr lang="ko-KR" altLang="en-US" dirty="0"/>
              <a:t>를 제작함으로써 특정 역할에 더욱 치중된 생성형 </a:t>
            </a:r>
            <a:r>
              <a:rPr lang="en-US" altLang="ko-KR" dirty="0"/>
              <a:t>AI</a:t>
            </a:r>
            <a:r>
              <a:rPr lang="ko-KR" altLang="en-US" dirty="0"/>
              <a:t>를 만들고 검색</a:t>
            </a:r>
            <a:r>
              <a:rPr lang="en-US" altLang="ko-KR" dirty="0"/>
              <a:t>(</a:t>
            </a:r>
            <a:r>
              <a:rPr lang="en-US" altLang="ko-KR" dirty="0" err="1"/>
              <a:t>SerpAPI</a:t>
            </a:r>
            <a:r>
              <a:rPr lang="en-US" altLang="ko-KR" dirty="0"/>
              <a:t>)</a:t>
            </a:r>
            <a:r>
              <a:rPr lang="ko-KR" altLang="en-US" dirty="0"/>
              <a:t>과 데이터 파일 작성</a:t>
            </a:r>
            <a:r>
              <a:rPr lang="en-US" altLang="ko-KR" dirty="0"/>
              <a:t>(Zapier AI Actions)</a:t>
            </a:r>
            <a:r>
              <a:rPr lang="ko-KR" altLang="en-US" dirty="0"/>
              <a:t> 등의 자동화 </a:t>
            </a:r>
            <a:r>
              <a:rPr lang="en-US" altLang="ko-KR" dirty="0"/>
              <a:t>API</a:t>
            </a:r>
            <a:r>
              <a:rPr lang="ko-KR" altLang="en-US" dirty="0"/>
              <a:t>를 연동하여 사용하는 법이 인상적이었다</a:t>
            </a:r>
            <a:r>
              <a:rPr lang="en-US" altLang="ko-KR" dirty="0"/>
              <a:t>. </a:t>
            </a:r>
            <a:r>
              <a:rPr lang="ko-KR" altLang="en-US" dirty="0"/>
              <a:t>그 이후 동영상을 생성하는 과정에서 많은 시행착오가 있었고</a:t>
            </a:r>
            <a:r>
              <a:rPr lang="en-US" altLang="ko-KR" dirty="0"/>
              <a:t>, </a:t>
            </a:r>
            <a:r>
              <a:rPr lang="ko-KR" altLang="en-US" dirty="0"/>
              <a:t>사진이나 프롬프트를 통해 동영상을 생성하는 작업의 경우에 아직 많은 학습이 필요하고</a:t>
            </a:r>
            <a:r>
              <a:rPr lang="en-US" altLang="ko-KR" dirty="0"/>
              <a:t>, </a:t>
            </a:r>
            <a:r>
              <a:rPr lang="ko-KR" altLang="en-US" dirty="0"/>
              <a:t>만일 특화된 데이터만을 학습한 </a:t>
            </a:r>
            <a:r>
              <a:rPr lang="en-US" altLang="ko-KR" dirty="0"/>
              <a:t>AI</a:t>
            </a:r>
            <a:r>
              <a:rPr lang="ko-KR" altLang="en-US" dirty="0"/>
              <a:t>를 구현한다면 더욱더 좋은 결과물이 나오지 않았을까 생각된다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068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30AEA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E378DF-AC1C-91AE-5EC0-527BAD39F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393E88-4475-A5C1-FE98-0CCF719744E6}"/>
              </a:ext>
            </a:extLst>
          </p:cNvPr>
          <p:cNvSpPr txBox="1"/>
          <p:nvPr/>
        </p:nvSpPr>
        <p:spPr>
          <a:xfrm>
            <a:off x="134654" y="100800"/>
            <a:ext cx="4459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ko-KR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MAKE YOUR JOURNEY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43D958A-D5BD-5E3A-5BB1-F47C36760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7766" y="156121"/>
            <a:ext cx="1313733" cy="301252"/>
          </a:xfrm>
          <a:prstGeom prst="rect">
            <a:avLst/>
          </a:prstGeom>
        </p:spPr>
      </p:pic>
      <p:sp>
        <p:nvSpPr>
          <p:cNvPr id="21" name="모서리가 둥근 직사각형 5">
            <a:extLst>
              <a:ext uri="{FF2B5EF4-FFF2-40B4-BE49-F238E27FC236}">
                <a16:creationId xmlns:a16="http://schemas.microsoft.com/office/drawing/2014/main" id="{C8A77C2A-5179-31D3-558A-14980935F9A9}"/>
              </a:ext>
            </a:extLst>
          </p:cNvPr>
          <p:cNvSpPr/>
          <p:nvPr/>
        </p:nvSpPr>
        <p:spPr>
          <a:xfrm>
            <a:off x="140400" y="619200"/>
            <a:ext cx="11909305" cy="6076778"/>
          </a:xfrm>
          <a:prstGeom prst="roundRect">
            <a:avLst>
              <a:gd name="adj" fmla="val 3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931B6B3A-7212-1543-B91C-44221FE28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4649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EA4BEBB7FA6D84F8829C9FE8F400FF7" ma:contentTypeVersion="7" ma:contentTypeDescription="새 문서를 만듭니다." ma:contentTypeScope="" ma:versionID="4bc2752b1b19d3ce757ffb2afa6654e9">
  <xsd:schema xmlns:xsd="http://www.w3.org/2001/XMLSchema" xmlns:xs="http://www.w3.org/2001/XMLSchema" xmlns:p="http://schemas.microsoft.com/office/2006/metadata/properties" xmlns:ns2="c529f7c4-5367-4fcf-ae72-fa1cd1d3bd75" targetNamespace="http://schemas.microsoft.com/office/2006/metadata/properties" ma:root="true" ma:fieldsID="e3fd72d53e6d2212ec360f47b332fb54" ns2:_="">
    <xsd:import namespace="c529f7c4-5367-4fcf-ae72-fa1cd1d3bd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29f7c4-5367-4fcf-ae72-fa1cd1d3bd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1CA408-CF21-4067-9C4E-DAFA721EAE90}">
  <ds:schemaRefs>
    <ds:schemaRef ds:uri="c529f7c4-5367-4fcf-ae72-fa1cd1d3bd7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4B70567-270B-4435-BD6A-183891F46374}">
  <ds:schemaRefs>
    <ds:schemaRef ds:uri="1f1919ae-71d8-4e78-b1bd-1ce78ec43a0b"/>
    <ds:schemaRef ds:uri="677f369c-0c7e-4879-9dfb-6cea400ef005"/>
    <ds:schemaRef ds:uri="a25708a8-5738-4c69-ab3a-fadbe80ea5bf"/>
    <ds:schemaRef ds:uri="cc9465b0-4172-4494-8cc0-30e8ae8040c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F85AFB2-DA40-4FDC-849A-D5BCA82E28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298</Words>
  <Application>Microsoft Office PowerPoint</Application>
  <PresentationFormat>와이드스크린</PresentationFormat>
  <Paragraphs>25</Paragraphs>
  <Slides>4</Slides>
  <Notes>2</Notes>
  <HiddenSlides>1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나눔스퀘어 ExtraBold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최동혁</cp:lastModifiedBy>
  <cp:revision>9</cp:revision>
  <cp:lastPrinted>2025-03-04T08:50:11Z</cp:lastPrinted>
  <dcterms:created xsi:type="dcterms:W3CDTF">2022-06-20T07:31:24Z</dcterms:created>
  <dcterms:modified xsi:type="dcterms:W3CDTF">2025-05-07T08:16:17Z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0x0101009EA4BEBB7FA6D84F8829C9FE8F400FF7</vt:lpwstr>
  </property>
  <property fmtid="{D5CDD505-2E9C-101B-9397-08002B2CF9AE}" pid="3" name="MediaServiceImageTags">
    <vt:lpwstr/>
  </property>
  <property fmtid="{D5CDD505-2E9C-101B-9397-08002B2CF9AE}" pid="4" name="Order">
    <vt:r8>3898900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  <property fmtid="{D5CDD505-2E9C-101B-9397-08002B2CF9AE}" pid="12" name="TriggerFlowInfo">
    <vt:lpwstr/>
  </property>
</Properties>
</file>