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72" r:id="rId5"/>
    <p:sldId id="256" r:id="rId6"/>
    <p:sldId id="258" r:id="rId7"/>
    <p:sldId id="257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  <a:srgbClr val="C5E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24821-95B7-DD0A-E7DC-6B9559EED72B}" v="9" dt="2025-07-02T00:40:11.0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매니저 이수민" userId="S::c014019@aivle.kt.co.kr::dcedebc4-1e9d-4247-b9d3-7aeeedb09c6b" providerId="AD" clId="Web-{AB324821-95B7-DD0A-E7DC-6B9559EED72B}"/>
    <pc:docChg chg="modSld">
      <pc:chgData name="매니저 이수민" userId="S::c014019@aivle.kt.co.kr::dcedebc4-1e9d-4247-b9d3-7aeeedb09c6b" providerId="AD" clId="Web-{AB324821-95B7-DD0A-E7DC-6B9559EED72B}" dt="2025-07-02T00:40:11.077" v="8" actId="1076"/>
      <pc:docMkLst>
        <pc:docMk/>
      </pc:docMkLst>
      <pc:sldChg chg="addSp delSp modSp">
        <pc:chgData name="매니저 이수민" userId="S::c014019@aivle.kt.co.kr::dcedebc4-1e9d-4247-b9d3-7aeeedb09c6b" providerId="AD" clId="Web-{AB324821-95B7-DD0A-E7DC-6B9559EED72B}" dt="2025-07-02T00:40:11.077" v="8" actId="1076"/>
        <pc:sldMkLst>
          <pc:docMk/>
          <pc:sldMk cId="1181798392" sldId="272"/>
        </pc:sldMkLst>
        <pc:picChg chg="add mod">
          <ac:chgData name="매니저 이수민" userId="S::c014019@aivle.kt.co.kr::dcedebc4-1e9d-4247-b9d3-7aeeedb09c6b" providerId="AD" clId="Web-{AB324821-95B7-DD0A-E7DC-6B9559EED72B}" dt="2025-07-02T00:40:11.077" v="8" actId="1076"/>
          <ac:picMkLst>
            <pc:docMk/>
            <pc:sldMk cId="1181798392" sldId="272"/>
            <ac:picMk id="2" creationId="{2855ECCA-DF32-DF99-1C20-C72EB080B7C9}"/>
          </ac:picMkLst>
        </pc:picChg>
        <pc:picChg chg="del">
          <ac:chgData name="매니저 이수민" userId="S::c014019@aivle.kt.co.kr::dcedebc4-1e9d-4247-b9d3-7aeeedb09c6b" providerId="AD" clId="Web-{AB324821-95B7-DD0A-E7DC-6B9559EED72B}" dt="2025-07-02T00:40:05.077" v="6"/>
          <ac:picMkLst>
            <pc:docMk/>
            <pc:sldMk cId="1181798392" sldId="272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B0795-91CB-4C40-BD87-1913AB0E82A5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4CD65-12D5-436F-AD3B-D3E7D9DAF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15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97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0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8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58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3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D79AB-A2AB-40AA-B56C-A111BF3370A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D085-B6DB-4C71-9146-B8697F932D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60031" cy="38587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55ECCA-DF32-DF99-1C20-C72EB080B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57" y="4728314"/>
            <a:ext cx="6544691" cy="37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9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직무 역량 및 경험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1746002"/>
            <a:ext cx="3870324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[AI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2023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KT SW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개발자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19" y="4889566"/>
            <a:ext cx="3870325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 DX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링커리어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LG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전자 상품기획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A31E1-88E5-A661-7B7B-1C517F5E9658}"/>
              </a:ext>
            </a:extLst>
          </p:cNvPr>
          <p:cNvSpPr txBox="1"/>
          <p:nvPr/>
        </p:nvSpPr>
        <p:spPr>
          <a:xfrm>
            <a:off x="401319" y="2187575"/>
            <a:ext cx="6045201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IT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개발자로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성장하기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OO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아카데미의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교육과정을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프로그래밍의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기본기를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닦고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빅데이터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의사결정을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배웠습니다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첫째로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OO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아카데미에서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웹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및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분석에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지식과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쌓았습니다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프로그래밍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언어로써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Python, JavaScript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프레임워크로써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Django, Vue, React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학습하고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활용하는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했으며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각종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학습도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특히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프로그래밍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언어조차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처음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배우는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단계에서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문제를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컴퓨터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언어로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푸는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도전적인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과정이었습니다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하지만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매일매일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배웠던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복습하고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정리한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내용을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notion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github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꾸준히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업로드하면서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역량을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점차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향상시킬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아무리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어려운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것들이더라도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꾸준한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학습을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극복할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있다는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점을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배웠습니다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둘째로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빅데이터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합리적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의사결정을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배웠습니다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유저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평점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추천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만드는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하면서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협업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필터링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기반의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KNN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활용하는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하였습니다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활동을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수많은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데이터만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골라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알고리즘을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의사결정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과정에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활용하는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바탕으로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다양한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내부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외부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결과를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비즈니스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모델에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적용하여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새로운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인사이트를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도출할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사원이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되겠습니다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22170-D036-7C0B-38F0-8B3DFF1F7A12}"/>
              </a:ext>
            </a:extLst>
          </p:cNvPr>
          <p:cNvSpPr txBox="1"/>
          <p:nvPr/>
        </p:nvSpPr>
        <p:spPr>
          <a:xfrm>
            <a:off x="401319" y="5335190"/>
            <a:ext cx="6045201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“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기반의 고객 분석 역량”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OOO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인턴으로 일하며 대학생 프로모션에서 내부 데이터를 활용해 전략을 수립했습니다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강의 리뷰와 커뮤니티 게시글 데이터를 분석하여 대학생들이 파이썬 과목 학습에 어려움을 겪고 있다는 페인포인트를 발견했습니다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이에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자료집을 배포해 자사 강의로 유입시키기 위한 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CRM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전략을 수립했고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 결과 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9%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라는 높은 가입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전환율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달성에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기여했습니다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앱 개발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프로젝트 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PM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으로서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타깃 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데이터를 분석하여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서비스를 기획했습니다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 초기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“관여도에 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소비 행태가 다를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것”이라는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가설을 검증하고자 설문조사를 통해 약 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500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건의 타깃 데이터를 수집했습니다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이후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파이썬을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사용해 수치 데이터를 원그래프로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시각화했고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비정형 데이터는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챗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GPT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로 단어 빈도 분석과 내용 요약을 진행했습니다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 결과 “고관여자일수록 음악을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디깅하고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타인과의 의견 공유를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즐긴다”는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인사이트를 도출했고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이를 바탕으로 앱 기능과 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UI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를 기획했습니다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altLang="ko-KR" sz="10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“타 직군과의 소통 역량”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앱 개발 프로젝트에서 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8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개월째 디자이너 및 개발자들과 꾸준히 협업하고 있습니다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이 과정에서 다른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직군의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관점을 이해할 수 있었고 서로 다른 의견을 최종적으로 종합하는 경험을 쌓았습니다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 디자인 및 개발 작업 중에 문제가 생기면 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빠르게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대응하며 세부 앱 기능과 전반적인 프로젝트 일정을 유연하게 조정했습니다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이로써 타 직군과의 소통에서 “의견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조율”과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“즉각 </a:t>
            </a:r>
            <a:r>
              <a:rPr lang="ko-KR" altLang="en-US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대응”의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중요성을 알게 되었습니다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앞으로 제품 개발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유통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마케팅 등 유관부서와 원활히 소통하며 프로젝트를 성공적으로 운영하고 상품 기획 직무의 핵심 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인재로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자리 잡겠습니다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ko-KR" altLang="en-US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44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팀워크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협업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1746002"/>
            <a:ext cx="3870324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[AI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2023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kt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ds SW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개발자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19" y="4889566"/>
            <a:ext cx="4216401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 DX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링커리어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현대모비스 영업관리 및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SCM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지원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A31E1-88E5-A661-7B7B-1C517F5E9658}"/>
              </a:ext>
            </a:extLst>
          </p:cNvPr>
          <p:cNvSpPr txBox="1"/>
          <p:nvPr/>
        </p:nvSpPr>
        <p:spPr>
          <a:xfrm>
            <a:off x="401319" y="2148824"/>
            <a:ext cx="60452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OOOOO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WebRTC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비대면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단체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클립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촬영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사이트에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백엔드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/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인프라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담당으로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참여하였을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백엔드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팀원들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간에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적극적으로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리뷰하는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제안하였고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stacked 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diff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방식을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사용하여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진행하였습니다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배워나가는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있기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때문에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백엔드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파트에서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명확하게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role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설정하는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아니라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흐름을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따라가고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데일리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스크럼에서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각자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선택하여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백엔드에서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빠르게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작업되게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구성하였습니다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10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형식적으로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아니라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팀원들의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내용을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전체적으로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따라가며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발생할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오류나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성능적으로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피해야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상황을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리뷰하며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해당하는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레퍼런스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문서를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첨부하였습니다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'JPA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발생할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N+1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문제를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사전에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발생할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있으니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조심하자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',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'Join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정책은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어떻게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것인가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?', 'Mapping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양방향으로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맞는가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단방향으로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맞는가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'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같은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논의를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통하여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주어진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상황에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팀원들이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생각해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보고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각자가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생각하는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올바른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방향은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무엇인가와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뒷받침하는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자료는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어떻게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되나를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공유함으로써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완성도도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높이고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이해를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높일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협업과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에자일에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이해도를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높일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있었으며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우수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프로젝트상을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받을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실제로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리뷰를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서로의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작업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내용을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공유하고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협업을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강화했으며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팀워크의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가치를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실천하고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프로젝트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완성도를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높였습니다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10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1318" y="5336453"/>
            <a:ext cx="60452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[경진대회 수상을 통해 배운 협업과 창의적 사고의 중요성]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창업 아이디어 경진대회 수상을 위해 팀원들과 함께 프로젝트에 매진한 경험이 있습니다. 대회 준비를 위해 2개월 동안 주 2회 모임을 가지고, 각 모임에서 약 10시간씩 팀원들과 자료 조사와 의견 수렴을 진행했습니다. 피드백을 받으면서 아이디어를 구체화해 나갔고, 이 과정에서 큰 성취감을 느꼈습니다.</a:t>
            </a:r>
            <a:endParaRPr lang="en-US" altLang="ko-KR" sz="10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alt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 자료 조사와 PPT 제작을 맡아, 가전제품의 정비 수요를 파악하기 위해 집중적으로 분석했습니다. 특히, 집 근처의 에어컨 </a:t>
            </a:r>
            <a:r>
              <a:rPr lang="ko-KR" alt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수리점을</a:t>
            </a:r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방문하여 수리기사님과 인터뷰를 진행하였습니다. 이 </a:t>
            </a:r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인터뷰를 통해 가전제품 수리의 계절적 수요 변화와 문제점을 깊이 이해</a:t>
            </a:r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할 수 있었고, 이를 바탕으로 우리 팀의 아이디어를 구체화하는 데 큰 도움을 주었습니다. 모든 팀원은 각자 맡은 역할에 최선을 다하며 공동의 목표인 1위 수상을 위해 헌신했습니다. </a:t>
            </a:r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각자의 역할이 명확하게 정의되어 있었고, 정기적인 모임과 피드백을 통해 아이디어를 다듬고 개선했습니다.</a:t>
            </a:r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결과적으로 저희 팀은 심사위원들로부터 극찬을 받으며 대상을 받을 수 있었습니다.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저희 팀이 최종적으로 제안한 아이디어는 </a:t>
            </a:r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'</a:t>
            </a:r>
            <a:r>
              <a:rPr lang="ko-KR" alt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IoT를</a:t>
            </a:r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활용한 가전제품 예측 정비 </a:t>
            </a:r>
            <a:r>
              <a:rPr lang="ko-KR" alt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시스템'이었습니다</a:t>
            </a:r>
            <a:r>
              <a:rPr lang="ko-KR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이 시스템은 가전제품 수리의 수요가 계절성에 따라 변동하는 문제를 해결하기 위해 개발되었습니다. 이를 통해 안전 재고량을 감소시키고, 고객 서비스 수준을 향상할 수 있었습니다.</a:t>
            </a:r>
            <a:endParaRPr lang="en-US" altLang="ko-KR" sz="10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alt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 경험을 통해 협력과 팀워크의 중요성을 깊게 이해할 수 있었습니다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모든 팀원이 각자의 역할을 충실히 수행하며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공동의 목표를 향해 함께 노력하는 것이 얼마나 중요한지를 깨달았습니다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또한</a:t>
            </a:r>
            <a:r>
              <a:rPr lang="en-US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혁신적인 아이디어가 </a:t>
            </a:r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실질적인 문제를 해결하는 데 어떻게 기여할 수 있는지 경험하면서, 문제 해결을 </a:t>
            </a:r>
            <a:r>
              <a:rPr lang="ko-KR" altLang="en-US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위한 </a:t>
            </a:r>
            <a:r>
              <a:rPr lang="ko-KR" alt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창의적인 접근의 중요성을 느꼈습니다. </a:t>
            </a:r>
            <a:endParaRPr lang="ko-KR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816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경험 정리 및 자기소개 실습지를 활용하여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자기소개를 작성합니다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12" y="1961104"/>
            <a:ext cx="5818216" cy="2226848"/>
          </a:xfrm>
          <a:prstGeom prst="rect">
            <a:avLst/>
          </a:prstGeom>
        </p:spPr>
      </p:pic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28236"/>
              </p:ext>
            </p:extLst>
          </p:nvPr>
        </p:nvGraphicFramePr>
        <p:xfrm>
          <a:off x="461803" y="4347901"/>
          <a:ext cx="5746973" cy="4430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669">
                  <a:extLst>
                    <a:ext uri="{9D8B030D-6E8A-4147-A177-3AD203B41FA5}">
                      <a16:colId xmlns:a16="http://schemas.microsoft.com/office/drawing/2014/main" val="3910099821"/>
                    </a:ext>
                  </a:extLst>
                </a:gridCol>
                <a:gridCol w="4718304">
                  <a:extLst>
                    <a:ext uri="{9D8B030D-6E8A-4147-A177-3AD203B41FA5}">
                      <a16:colId xmlns:a16="http://schemas.microsoft.com/office/drawing/2014/main" val="1145328124"/>
                    </a:ext>
                  </a:extLst>
                </a:gridCol>
              </a:tblGrid>
              <a:tr h="348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50705"/>
                  </a:ext>
                </a:extLst>
              </a:tr>
              <a:tr h="1360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662033"/>
                  </a:ext>
                </a:extLst>
              </a:tr>
              <a:tr h="1360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82729"/>
                  </a:ext>
                </a:extLst>
              </a:tr>
              <a:tr h="13605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79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1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 자기소개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07456"/>
              </p:ext>
            </p:extLst>
          </p:nvPr>
        </p:nvGraphicFramePr>
        <p:xfrm>
          <a:off x="401320" y="1805869"/>
          <a:ext cx="5746973" cy="2819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688">
                  <a:extLst>
                    <a:ext uri="{9D8B030D-6E8A-4147-A177-3AD203B41FA5}">
                      <a16:colId xmlns:a16="http://schemas.microsoft.com/office/drawing/2014/main" val="3910099821"/>
                    </a:ext>
                  </a:extLst>
                </a:gridCol>
                <a:gridCol w="4941285">
                  <a:extLst>
                    <a:ext uri="{9D8B030D-6E8A-4147-A177-3AD203B41FA5}">
                      <a16:colId xmlns:a16="http://schemas.microsoft.com/office/drawing/2014/main" val="1145328124"/>
                    </a:ext>
                  </a:extLst>
                </a:gridCol>
              </a:tblGrid>
              <a:tr h="3429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50705"/>
                  </a:ext>
                </a:extLst>
              </a:tr>
              <a:tr h="6257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안녕하십니까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기업 어플리케이션 개발 직무에 지원한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000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저는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ㅇㅇ교육과정에서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최적화를 추구하는 알고리즘 구현 능력과 실용성 있는 개발능력을 길러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왔습니다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662033"/>
                  </a:ext>
                </a:extLst>
              </a:tr>
              <a:tr h="10014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 동안 알고리즘 스터디를 통해 문제 특성을 기존과 다른 방법으로 개선하는 즐거움을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알았으며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동시에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벡엔드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개발자로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Spring Boot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활용한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토큰기반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로그인부터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위치기반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정보조회까지 다양한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구현하였습니다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또한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좀 더 손쉽게 사용하려는 노력으로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Swagger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사용한 경험도 있습니다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신기술 중에서는 빅데이터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AI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기술을 프로젝트에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적용하여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최신기술에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대한 이해도를 높이기 위한 노력을 지속적으로 하였습니다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82729"/>
                  </a:ext>
                </a:extLst>
              </a:tr>
              <a:tr h="6257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결론</a:t>
                      </a: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이처럼 코드 구현을 즐기는 태도와 실용적인 개발 능력으로 고객의 요구사항에 대해 최적의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방법을 적용하는 개발자가 되겠습니다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감사합니다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10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면접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39820"/>
            <a:ext cx="604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홈페이지에 접속하여 면접 실습을 진행합니다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취업플랫폼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 https://aivle.univjob.co.kr/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9" y="1946439"/>
            <a:ext cx="5426241" cy="23203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1" y="4403381"/>
            <a:ext cx="5426239" cy="210849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19" y="6648468"/>
            <a:ext cx="5426241" cy="229093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63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" y="1445697"/>
            <a:ext cx="6045200" cy="229703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1320" y="3901440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희망하는 기업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(or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직무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탐색하고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 직무 역량에 대해 작성합니다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08701"/>
              </p:ext>
            </p:extLst>
          </p:nvPr>
        </p:nvGraphicFramePr>
        <p:xfrm>
          <a:off x="466407" y="4239578"/>
          <a:ext cx="5873433" cy="12569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353">
                  <a:extLst>
                    <a:ext uri="{9D8B030D-6E8A-4147-A177-3AD203B41FA5}">
                      <a16:colId xmlns:a16="http://schemas.microsoft.com/office/drawing/2014/main" val="3910099821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145328124"/>
                    </a:ext>
                  </a:extLst>
                </a:gridCol>
              </a:tblGrid>
              <a:tr h="628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</a:t>
                      </a:r>
                      <a:br>
                        <a:rPr lang="ko-KR" altLang="en-US" sz="11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본인의 희망하는 직무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50705"/>
                  </a:ext>
                </a:extLst>
              </a:tr>
              <a:tr h="6284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직무역량</a:t>
                      </a:r>
                      <a:br>
                        <a:rPr lang="ko-KR" altLang="en-US" sz="11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직무의 필수 직무 역량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　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960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1320" y="5801360"/>
            <a:ext cx="59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필수 역량과 매칭되는 나의 강점 키워드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가지를 작성합니다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99383"/>
              </p:ext>
            </p:extLst>
          </p:nvPr>
        </p:nvGraphicFramePr>
        <p:xfrm>
          <a:off x="466407" y="6109137"/>
          <a:ext cx="5924233" cy="25675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713">
                  <a:extLst>
                    <a:ext uri="{9D8B030D-6E8A-4147-A177-3AD203B41FA5}">
                      <a16:colId xmlns:a16="http://schemas.microsoft.com/office/drawing/2014/main" val="3910099821"/>
                    </a:ext>
                  </a:extLst>
                </a:gridCol>
                <a:gridCol w="4541520">
                  <a:extLst>
                    <a:ext uri="{9D8B030D-6E8A-4147-A177-3AD203B41FA5}">
                      <a16:colId xmlns:a16="http://schemas.microsoft.com/office/drawing/2014/main" val="1145328124"/>
                    </a:ext>
                  </a:extLst>
                </a:gridCol>
              </a:tblGrid>
              <a:tr h="384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강점키워드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50705"/>
                  </a:ext>
                </a:extLst>
              </a:tr>
              <a:tr h="72759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662033"/>
                  </a:ext>
                </a:extLst>
              </a:tr>
              <a:tr h="72759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82729"/>
                  </a:ext>
                </a:extLst>
              </a:tr>
              <a:tr h="727599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7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21" y="1547296"/>
            <a:ext cx="5745939" cy="19271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94214"/>
            <a:ext cx="6031251" cy="1282586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01320" y="5093751"/>
            <a:ext cx="598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STAR-T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공식을 활용하여 나의 강점 키워드를 보완합니다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04114"/>
              </p:ext>
            </p:extLst>
          </p:nvPr>
        </p:nvGraphicFramePr>
        <p:xfrm>
          <a:off x="433863" y="5527038"/>
          <a:ext cx="5924233" cy="32816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713">
                  <a:extLst>
                    <a:ext uri="{9D8B030D-6E8A-4147-A177-3AD203B41FA5}">
                      <a16:colId xmlns:a16="http://schemas.microsoft.com/office/drawing/2014/main" val="3910099821"/>
                    </a:ext>
                  </a:extLst>
                </a:gridCol>
                <a:gridCol w="4541520">
                  <a:extLst>
                    <a:ext uri="{9D8B030D-6E8A-4147-A177-3AD203B41FA5}">
                      <a16:colId xmlns:a16="http://schemas.microsoft.com/office/drawing/2014/main" val="1145328124"/>
                    </a:ext>
                  </a:extLst>
                </a:gridCol>
              </a:tblGrid>
              <a:tr h="4264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강점키워드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050705"/>
                  </a:ext>
                </a:extLst>
              </a:tr>
              <a:tr h="95173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A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R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662033"/>
                  </a:ext>
                </a:extLst>
              </a:tr>
              <a:tr h="95173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A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R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982729"/>
                  </a:ext>
                </a:extLst>
              </a:tr>
              <a:tr h="951738"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S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A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R :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T :</a:t>
                      </a:r>
                      <a:r>
                        <a:rPr lang="ko-KR" altLang="en-US" sz="10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62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(1)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분석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74243"/>
              </p:ext>
            </p:extLst>
          </p:nvPr>
        </p:nvGraphicFramePr>
        <p:xfrm>
          <a:off x="466407" y="1721833"/>
          <a:ext cx="6015673" cy="10721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917">
                  <a:extLst>
                    <a:ext uri="{9D8B030D-6E8A-4147-A177-3AD203B41FA5}">
                      <a16:colId xmlns:a16="http://schemas.microsoft.com/office/drawing/2014/main" val="2087808746"/>
                    </a:ext>
                  </a:extLst>
                </a:gridCol>
                <a:gridCol w="4227756">
                  <a:extLst>
                    <a:ext uri="{9D8B030D-6E8A-4147-A177-3AD203B41FA5}">
                      <a16:colId xmlns:a16="http://schemas.microsoft.com/office/drawing/2014/main" val="2747755312"/>
                    </a:ext>
                  </a:extLst>
                </a:gridCol>
              </a:tblGrid>
              <a:tr h="5360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</a:t>
                      </a:r>
                      <a:b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본인의 희망하는 직무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데이터분석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202177"/>
                  </a:ext>
                </a:extLst>
              </a:tr>
              <a:tr h="5360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직무역량</a:t>
                      </a:r>
                      <a:b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직무의 필수 직무 역량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설계 및 기획력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커뮤니케이션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협업과 태도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성실성과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반복력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시장 분석 능력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0134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70842"/>
              </p:ext>
            </p:extLst>
          </p:nvPr>
        </p:nvGraphicFramePr>
        <p:xfrm>
          <a:off x="466407" y="2854037"/>
          <a:ext cx="6015673" cy="2307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793">
                  <a:extLst>
                    <a:ext uri="{9D8B030D-6E8A-4147-A177-3AD203B41FA5}">
                      <a16:colId xmlns:a16="http://schemas.microsoft.com/office/drawing/2014/main" val="2713340074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919470236"/>
                    </a:ext>
                  </a:extLst>
                </a:gridCol>
              </a:tblGrid>
              <a:tr h="33019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강점 키워드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65627"/>
                  </a:ext>
                </a:extLst>
              </a:tr>
              <a:tr h="732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설계 및 기획력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앱 사용자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이탈률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증가 원인을 분석할 때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데이터를 단순 비교하는 대신 요일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유입경로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등 다양한 기준으로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구조화했습니다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이후 각 변수 간의 관계를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Python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활용하여 분석해 특정 광고 캠페인이 주요 원인임을 도출했습니다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이러한 방식으로 문제를 분해하고 가설을 설정하는 강점을 가지고 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814891"/>
                  </a:ext>
                </a:extLst>
              </a:tr>
              <a:tr h="622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커뮤니케이션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 결과를 팀원들에게 공유할 때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복잡한 수치 대신 핵심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인사이트를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시각화해 쉽게 이해할 수 있도록 전달했습니다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특히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이탈률과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유입 경로 간 관계를 차트로 표현해 비전문가도 빠르게 인지할 수 있도록 했고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실무 적용 가능성까지 고려한 설명하여 신뢰를 얻었습니다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459937"/>
                  </a:ext>
                </a:extLst>
              </a:tr>
              <a:tr h="62275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협업과 태도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저는 협업 속에서도 유연하게 의견을 조율하며 결과 중심의 팀워크를 추구합니다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데이터 분석 이후 캠페인 개선안을 함께 도출하고 테스트까지 진행했습니다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분석가의 역할에 그치지 않고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문제해결의 전 과정을 함께한다는 태도로 실질적인 성과를 만들어냈습니다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0872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6063"/>
              </p:ext>
            </p:extLst>
          </p:nvPr>
        </p:nvGraphicFramePr>
        <p:xfrm>
          <a:off x="466407" y="5721716"/>
          <a:ext cx="6025833" cy="922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033">
                  <a:extLst>
                    <a:ext uri="{9D8B030D-6E8A-4147-A177-3AD203B41FA5}">
                      <a16:colId xmlns:a16="http://schemas.microsoft.com/office/drawing/2014/main" val="48528595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443460487"/>
                    </a:ext>
                  </a:extLst>
                </a:gridCol>
              </a:tblGrid>
              <a:tr h="459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</a:t>
                      </a:r>
                      <a:b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본인의 희망하는 직무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백엔드개발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891012"/>
                  </a:ext>
                </a:extLst>
              </a:tr>
              <a:tr h="4590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필수 직무역량</a:t>
                      </a:r>
                      <a:b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희망 직무의 필수 직무 역량 작성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논리적 사고력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디버깅과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문제해결력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프로그래밍 관련 경험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지식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책임감과 운영 마인드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자기주도성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00834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3732"/>
              </p:ext>
            </p:extLst>
          </p:nvPr>
        </p:nvGraphicFramePr>
        <p:xfrm>
          <a:off x="466407" y="6701870"/>
          <a:ext cx="6025833" cy="21373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3851">
                  <a:extLst>
                    <a:ext uri="{9D8B030D-6E8A-4147-A177-3AD203B41FA5}">
                      <a16:colId xmlns:a16="http://schemas.microsoft.com/office/drawing/2014/main" val="1027653580"/>
                    </a:ext>
                  </a:extLst>
                </a:gridCol>
                <a:gridCol w="4831982">
                  <a:extLst>
                    <a:ext uri="{9D8B030D-6E8A-4147-A177-3AD203B41FA5}">
                      <a16:colId xmlns:a16="http://schemas.microsoft.com/office/drawing/2014/main" val="2657563442"/>
                    </a:ext>
                  </a:extLst>
                </a:gridCol>
              </a:tblGrid>
              <a:tr h="3367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강점 키워드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05149"/>
                  </a:ext>
                </a:extLst>
              </a:tr>
              <a:tr h="600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논리적 사고력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복잡한 사용자 요청 처리 로직을 개발할 때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흐름을 분기별로 명확히 구조화하고 예외 상황을 체계적으로 고려하여 안정적인 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구현한 경험이 있습니다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문제의 원인을 빠르게 파악하고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기능 간 관계를 논리적으로 정리해 코드 품질을 높였습니다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57081"/>
                  </a:ext>
                </a:extLst>
              </a:tr>
              <a:tr h="600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디버깅과 문제해결력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배포 후 간헐적으로 발생하는 서버 오류를 추적하기 위해 로그 분석과 재현 테스트를 반복했습니다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결과적으로 특정 입력값에서 발생하는 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NullPointerException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문제를 발견하고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 유효성 검사 로직을 개선하여 문제를 해결했습니다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198081"/>
                  </a:ext>
                </a:extLst>
              </a:tr>
              <a:tr h="6001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자기주도성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초기 요구사항이 불명확한 상황에서도 문서화되지 않은 </a:t>
                      </a:r>
                      <a:r>
                        <a:rPr lang="ko-KR" altLang="en-US" sz="1000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레거시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코드를 분석하고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직접 관련 기능 흐름도를 그려 팀과 공유했습니다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개발과 함께 전체적인 구조 이해와 개선 제안까지 주도적으로 수행한 경험이 있습니다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752" marR="5752" marT="575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783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6407" y="5332126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4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백엔드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개발자</a:t>
            </a:r>
          </a:p>
        </p:txBody>
      </p:sp>
    </p:spTree>
    <p:extLst>
      <p:ext uri="{BB962C8B-B14F-4D97-AF65-F5344CB8AC3E}">
        <p14:creationId xmlns:p14="http://schemas.microsoft.com/office/powerpoint/2010/main" val="349205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기준에 맞춰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항목에 맞게 자기소개서를 작성합니다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04290"/>
              </p:ext>
            </p:extLst>
          </p:nvPr>
        </p:nvGraphicFramePr>
        <p:xfrm>
          <a:off x="492760" y="1808480"/>
          <a:ext cx="5953760" cy="3755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3760">
                  <a:extLst>
                    <a:ext uri="{9D8B030D-6E8A-4147-A177-3AD203B41FA5}">
                      <a16:colId xmlns:a16="http://schemas.microsoft.com/office/drawing/2014/main" val="4254275680"/>
                    </a:ext>
                  </a:extLst>
                </a:gridCol>
              </a:tblGrid>
              <a:tr h="37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[KT </a:t>
                      </a:r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자기소개서 항목</a:t>
                      </a:r>
                      <a:r>
                        <a:rPr lang="en-US" altLang="ko-KR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93534"/>
                  </a:ext>
                </a:extLst>
              </a:tr>
              <a:tr h="33789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※ 자기소개서 내 개인을 식별할 수 있는 정보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(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성명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가족관계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출신지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학교명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 err="1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지도교수명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등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)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는 작성을 금하여 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Medium" panose="02000603000000020004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주시기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바랍니다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ko-KR" sz="1000" b="1" kern="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Medium" panose="0200060300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 </a:t>
                      </a:r>
                      <a:endParaRPr lang="en-US" altLang="ko-KR" sz="1000" b="1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▶ </a:t>
                      </a:r>
                      <a:r>
                        <a:rPr lang="ko-KR" altLang="ko-KR" sz="10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대졸 신입 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(2025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 상반기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KT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대졸 신입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지원한 직무와 관련된 본인의 역량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지식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/Skill/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경험 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과 열정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노력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프로젝트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공모전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대외활동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논문 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대해 기술해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800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입력 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 AI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기술을 활용하여 해결한 문제나 수행한 프로젝트에 대해 구체적으로 기술하여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문제해결 과정 또는 프로젝트 과정에서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AI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기술을 활용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적용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한 구체적인 방법과 본인의 역할 및 기여도를 반드시 포함하여 작성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600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입력 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3. KT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핵심가치 중 본인에게 가장 중요한 가치를 선택하고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그 이유와 이를 실현하기 위해 노력한 경험을 구체적으로 기술하여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600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입력 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 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1075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62505"/>
              </p:ext>
            </p:extLst>
          </p:nvPr>
        </p:nvGraphicFramePr>
        <p:xfrm>
          <a:off x="492760" y="5701873"/>
          <a:ext cx="5953760" cy="3302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962">
                  <a:extLst>
                    <a:ext uri="{9D8B030D-6E8A-4147-A177-3AD203B41FA5}">
                      <a16:colId xmlns:a16="http://schemas.microsoft.com/office/drawing/2014/main" val="3977499870"/>
                    </a:ext>
                  </a:extLst>
                </a:gridCol>
                <a:gridCol w="4730798">
                  <a:extLst>
                    <a:ext uri="{9D8B030D-6E8A-4147-A177-3AD203B41FA5}">
                      <a16:colId xmlns:a16="http://schemas.microsoft.com/office/drawing/2014/main" val="2275401740"/>
                    </a:ext>
                  </a:extLst>
                </a:gridCol>
              </a:tblGrid>
              <a:tr h="20513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98651"/>
                  </a:ext>
                </a:extLst>
              </a:tr>
              <a:tr h="181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성장과정 및 가치관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직무에 적합하게 성격과 가치관이 작성되어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16283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기업의 조직 문화에 잘 융화될 수 있는 내용이 확인되도록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43602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본인의 가치관과 회사의 가치가 자연스럽게 연결되었는가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35235"/>
                  </a:ext>
                </a:extLst>
              </a:tr>
              <a:tr h="181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지원동기 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조직의 특성과 타 기업과의 차별성을 이해하는 내용이 포함되어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92690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희망 직무에 적합한 인재임을 보여줄 수 있도록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15953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직무에 대한 애정과 구체적인 계획이 작성되어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28688"/>
                  </a:ext>
                </a:extLst>
              </a:tr>
              <a:tr h="18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입사후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포부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b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조직 적응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회사의 성장에 대한 구체적인 비전이 제시되어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282962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지원자의 장기적인 역량향상 목표와 실현 가능한 계획이 작성되어 있는가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53222"/>
                  </a:ext>
                </a:extLst>
              </a:tr>
              <a:tr h="7951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직무 역량 및 경험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직무와 조직 생활에 필요한 역량을 예측하여 도움이 될 수 있는 구체적인 경험을 중심으로</a:t>
                      </a:r>
                      <a:endParaRPr lang="en-US" altLang="ko-KR" sz="1000" u="none" strike="noStrike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b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지식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관련 전공에서 배운 이론이나 지식을 소개</a:t>
                      </a:r>
                      <a:b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스킬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필요한 기술에 대한 숙련도 강조</a:t>
                      </a:r>
                      <a:b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경험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프로젝트나 공모전 참여 경험을 구체적으로 서술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64023"/>
                  </a:ext>
                </a:extLst>
              </a:tr>
              <a:tr h="358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해당 역량이 입사 후 직무 수행이나 조직에 어떤 방식으로 도움이 될 수 있을 지 구체적으로</a:t>
                      </a:r>
                      <a:r>
                        <a:rPr lang="en-US" altLang="ko-KR" sz="1000" u="none" strike="noStrike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서술 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310995"/>
                  </a:ext>
                </a:extLst>
              </a:tr>
              <a:tr h="18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팀워크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협업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팀워크에 대한 본인의 생각과 가치를 실현한 경험을 중심으로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264350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어려운 상황에서의 극복 방법 및 입사 후 발전 가능성이 언급되었는가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0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03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기준에 맞춰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항목에 맞게 자기소개서를 작성합니다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92760" y="1808480"/>
          <a:ext cx="5953760" cy="3755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53760">
                  <a:extLst>
                    <a:ext uri="{9D8B030D-6E8A-4147-A177-3AD203B41FA5}">
                      <a16:colId xmlns:a16="http://schemas.microsoft.com/office/drawing/2014/main" val="4254275680"/>
                    </a:ext>
                  </a:extLst>
                </a:gridCol>
              </a:tblGrid>
              <a:tr h="37641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[KT </a:t>
                      </a:r>
                      <a:r>
                        <a:rPr lang="ko-KR" altLang="en-US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자기소개서 항목</a:t>
                      </a:r>
                      <a:r>
                        <a:rPr lang="en-US" altLang="ko-KR" sz="1000" b="1" u="none" strike="noStrike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]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93534"/>
                  </a:ext>
                </a:extLst>
              </a:tr>
              <a:tr h="33789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baseline="0" dirty="0">
                          <a:solidFill>
                            <a:schemeClr val="dk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※ 자기소개서 내 개인을 식별할 수 있는 정보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(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성명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가족관계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출신지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학교명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, </a:t>
                      </a:r>
                      <a:r>
                        <a:rPr lang="ko-KR" altLang="ko-KR" sz="1000" b="1" kern="100" dirty="0" err="1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지도교수명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등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)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는 작성을 금하여 </a:t>
                      </a:r>
                      <a:endParaRPr lang="en-US" altLang="ko-KR" sz="1000" b="1" kern="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Medium" panose="02000603000000020004" pitchFamily="50" charset="-127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주시기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 </a:t>
                      </a:r>
                      <a:r>
                        <a:rPr lang="ko-KR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바랍니다</a:t>
                      </a:r>
                      <a:r>
                        <a:rPr lang="en-US" altLang="ko-KR" sz="1000" b="1" kern="1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Pretendard Medium" panose="02000603000000020004" pitchFamily="50" charset="-127"/>
                        </a:rPr>
                        <a:t>.</a:t>
                      </a:r>
                      <a:endParaRPr lang="ko-KR" altLang="ko-KR" sz="1000" b="1" kern="1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Pretendard Medium" panose="02000603000000020004" pitchFamily="50" charset="-127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 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▶ </a:t>
                      </a:r>
                      <a:r>
                        <a:rPr lang="ko-KR" altLang="ko-KR" sz="1000" b="1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석사 신입 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(2025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년 상반기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KT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석사 신입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1. KT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및 해당 직무에 지원한 동기를 서술하시고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입사 후 해당 직무의 전문가로 성장하기 위해 어떠한 노력을 기울일 것인지 구체적으로 기술해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500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</a:t>
                      </a:r>
                      <a:r>
                        <a:rPr lang="ko-KR" altLang="ko-KR" sz="100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입력가능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지원한 직무와 관련하여 본인이 수행한 대표적인 연구 또는 프로젝트 경험을 구체적으로 서술하시고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과정에서의 협업 또는 난관을 극복한 사례를 기술해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800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</a:t>
                      </a:r>
                      <a:r>
                        <a:rPr lang="ko-KR" altLang="ko-KR" sz="100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입력가능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지원한 직무와 관련된 본인의 역량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지식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Skill,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개발 능력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경험 등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에 대해 구체적으로 서술하시고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 역량을 향상시키기 위해 본인이 기울인 노력이나 활동에 대해 기술해 주십시오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 (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최대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500</a:t>
                      </a:r>
                      <a:r>
                        <a:rPr lang="ko-KR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자 </a:t>
                      </a:r>
                      <a:r>
                        <a:rPr lang="ko-KR" altLang="ko-KR" sz="1000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입력가능</a:t>
                      </a:r>
                      <a:r>
                        <a:rPr lang="en-US" altLang="ko-KR" sz="10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ko-KR" sz="1000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345" marR="5345" marT="53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81075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492760" y="5701873"/>
          <a:ext cx="5953760" cy="3302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962">
                  <a:extLst>
                    <a:ext uri="{9D8B030D-6E8A-4147-A177-3AD203B41FA5}">
                      <a16:colId xmlns:a16="http://schemas.microsoft.com/office/drawing/2014/main" val="3977499870"/>
                    </a:ext>
                  </a:extLst>
                </a:gridCol>
                <a:gridCol w="4730798">
                  <a:extLst>
                    <a:ext uri="{9D8B030D-6E8A-4147-A177-3AD203B41FA5}">
                      <a16:colId xmlns:a16="http://schemas.microsoft.com/office/drawing/2014/main" val="2275401740"/>
                    </a:ext>
                  </a:extLst>
                </a:gridCol>
              </a:tblGrid>
              <a:tr h="205134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98651"/>
                  </a:ext>
                </a:extLst>
              </a:tr>
              <a:tr h="181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성장과정 및 가치관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직무에 적합하게 성격과 가치관이 작성되어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016283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기업의 조직 문화에 잘 융화될 수 있는 내용이 확인되도록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343602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본인의 가치관과 회사의 가치가 자연스럽게 연결되었는가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435235"/>
                  </a:ext>
                </a:extLst>
              </a:tr>
              <a:tr h="1819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지원동기 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조직의 특성과 타 기업과의 차별성을 이해하는 내용이 포함되어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092690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희망 직무에 적합한 인재임을 보여줄 수 있도록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15953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직무에 대한 애정과 구체적인 계획이 작성되어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28688"/>
                  </a:ext>
                </a:extLst>
              </a:tr>
              <a:tr h="18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입사후 포부</a:t>
                      </a:r>
                      <a:r>
                        <a:rPr lang="en-US" altLang="ko-KR" sz="10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br>
                        <a:rPr lang="en-US" altLang="ko-KR" sz="10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b="1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조직 적응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회사의 성장에 대한 구체적인 비전이 제시되어 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282962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지원자의 장기적인 역량향상 목표와 실현 가능한 계획이 작성되어 있는가</a:t>
                      </a:r>
                      <a:r>
                        <a:rPr lang="en-US" altLang="ko-KR" sz="1000" u="none" strike="noStrike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753222"/>
                  </a:ext>
                </a:extLst>
              </a:tr>
              <a:tr h="7951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직무 역량 및 경험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직무와 조직 생활에 필요한 역량을 예측하여 도움이 될 수 있는 구체적인 경험을 중심으로</a:t>
                      </a:r>
                      <a:endParaRPr lang="en-US" altLang="ko-KR" sz="1000" u="none" strike="noStrike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b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지식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관련 전공에서 배운 이론이나 지식을 소개</a:t>
                      </a:r>
                      <a:b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스킬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필요한 기술에 대한 숙련도 강조</a:t>
                      </a:r>
                      <a:b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경험 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프로젝트나 공모전 참여 경험을 구체적으로 서술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164023"/>
                  </a:ext>
                </a:extLst>
              </a:tr>
              <a:tr h="3581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해당 역량이 입사 후 직무 수행이나 조직에 어떤 방식으로 도움이 될 수 있을 지 구체적으로</a:t>
                      </a:r>
                      <a:r>
                        <a:rPr lang="en-US" altLang="ko-KR" sz="1000" u="none" strike="noStrike" baseline="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서술 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310995"/>
                  </a:ext>
                </a:extLst>
              </a:tr>
              <a:tr h="1819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팀워크</a:t>
                      </a:r>
                      <a:r>
                        <a:rPr lang="en-US" altLang="ko-KR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b="1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협업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팀워크에 대한 본인의 생각과 가치를 실현한 경험을 중심으로 작성되었는가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264350"/>
                  </a:ext>
                </a:extLst>
              </a:tr>
              <a:tr h="1819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어려운 상황에서의 극복 방법 및 입사 후 발전 가능성이 언급되었는가</a:t>
                      </a:r>
                      <a:r>
                        <a:rPr lang="en-US" altLang="ko-KR" sz="1000" u="none" strike="noStrike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4999" marR="4999" marT="49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01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45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성장과정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가치관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1746002"/>
            <a:ext cx="3870325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[AI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2023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년 삼성증권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SW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개발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1320" y="2187575"/>
            <a:ext cx="604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경험과 학습은 도움이 된다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생각을 가지고 있으며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어려운 주제라 하더라도 흥미 있기만 하다면 간략하게라도 공부해 봐야 한다 생각합니다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개발자로서 살아가는 데 있어서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Computer Science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기초 지식이 중요하다 생각하여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 시절 수강할 수 있는 전공과목들을 최대한 수강하여 들어 전공 기초를 채웠습니다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다양한 분야의 전공 지식을 바탕으로 어떠한 문제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고민 상황을 맞닥뜨렸을 때 대략적으로 어떤 과목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지식과 연관되어 있음을 빠르게 생각 및 알아야 할 키워드를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뽑아냄으로써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빠르게 해결할 수 있는 능력을 갖추었습니다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just"/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실천에서 배우는 경험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</a:p>
          <a:p>
            <a:pPr algn="just"/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'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실천은 언제든 가능하며 궁금한 것에 대해 새로운 지식들을 알아가는 것이 우선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잘못된 생각을 하였습니다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스스로의 프로그래밍 역량에도 자신이 있고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언제든 해낼 수 있다는 생각에 새로운 도전들을 미루다 보니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다른 경험을 할 기회를 얻지 못하던 것을 깨닫고 기존의 잘못된 생각을 버리고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OOO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입과 하여 행동함으로써 경험을 배워나가고 있습니다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웹 개발 트랙 이슈를 통한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Spring Framework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대한 지식의 함양과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프로젝트를 통한 개발 과정에 대한 이해와 결과물 산출로 인한 성취감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통하여  또한 이러한 노력을 바탕으로 우수 교육생에 선정되어 삼성전자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리서치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연계 프로젝트에 참여함으로써 실천이 또 다른 기회를 불러오기 때문에 새로운 것에 도전하고 실천하는 것이 중요하다는 것을 다시 깨달았습니다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 알고리즘을 단순히 이해하는 것을 떠나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문제풀이 스터디에 참여하여 문제를 꾸준히 풀어오는 과정을 통해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SW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역량 테스트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B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형을 취득하였고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약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250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일간 하루도 빠짐없이 알고리즘 문제를 풀어오고 있으며 경쟁적 프로그래밍 트레이닝 사이트인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OOO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에도 참여하고 있습니다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just"/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협업 실패에서 배우는 경험과 극복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</a:p>
          <a:p>
            <a:pPr algn="just"/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 저는 주변 사람들을 신뢰하는 편입니다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졸업 프로젝트를 협업할 때 동료가 알려주는 진행 상황을 그대로 믿어 프로젝트가 잘 이루어지고 있다 착각하다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막바지에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아무것도 이루어지지 않은 것을 인지하여 수습하였던 경험이 있습니다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이 경험에서 프로젝트에서 </a:t>
            </a:r>
            <a:r>
              <a:rPr lang="ko-KR" alt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인적관리가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중요하다는 것을 깨달았습니다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이런 경험을 바탕으로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OOO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협업 프로젝트를 진행할 때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활발한 코드 리뷰를 주장 및 도입하여 서로의 진행 상황을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트래킹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하였습니다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Stacked Changes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방식을 사용하여 기능의 구현에 대해 활발하게 리뷰하여 더 좋은 코드의 구현 방법에 대해 서로 이야기해 볼 수 있는 기회였으며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algn="just"/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통해 우수 프로젝트에 선정될 수 있었습니다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822170-D036-7C0B-38F0-8B3DFF1F7A12}"/>
              </a:ext>
            </a:extLst>
          </p:cNvPr>
          <p:cNvSpPr txBox="1"/>
          <p:nvPr/>
        </p:nvSpPr>
        <p:spPr>
          <a:xfrm>
            <a:off x="401320" y="6210935"/>
            <a:ext cx="60452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우수한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성적과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학업에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집중하면서도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다방면으로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역량을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쌓으려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노력했습니다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때문에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아르바이트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동아리활동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봉사활동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수많은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활동을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놓치지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않았습니다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프랜차이즈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빵집에서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년간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샌드위치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기사로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당시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귀가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들리지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손님을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응대한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손님께서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제게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손짓으로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무언갈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요구했으나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손짓을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알아듣지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못해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손님을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당황케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말았습니다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대하는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처음으로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부족함이란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감정을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느꼈고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'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스스로의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서비스가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고객에게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적절히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사용되려면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어떤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역량이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필요한가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?'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깊게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고민했습니다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해당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손님이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가게에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방문한다는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사실을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인지하여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부족하게나마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수어를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익혔습니다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손님의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손짓이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맛있는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빵을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추천해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달라는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의미였음을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깨달았고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이후에도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방문해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주시는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그분을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더욱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반갑게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맞이할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하나의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사건으로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마케팅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대행사에서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인턴으로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근무하며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여러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업체의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광고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대행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업무를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보조하였습니다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업체의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시즌별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마케팅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기획안을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작성하거나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콜드체인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유통기업의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판매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실적을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분석하여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보고하는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업무를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진행하는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다방면에서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업무를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경험하였습니다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새롭게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론칭할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특성을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파악해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효과적인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홍보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문구를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직접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설계하기도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조직원들과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광고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촬영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일정을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소화하며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마케팅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전략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수립의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전반적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깨우쳤습니다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과정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역시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만족을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실현하고자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책임감이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없었다면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못했을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일입니다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각자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개성과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성향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스타일을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사람들과의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만남과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협력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가운데에는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타인의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입장을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먼저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마음이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소질이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있으며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보람을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느끼는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자신을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발견할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때마다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해당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나아가야겠다는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다짐을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했습니다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정확히는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마음을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움직일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마케팅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전략을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꾸미고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실행하며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나아가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그들의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편리함을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가져다주는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다짐을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바탕으로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고객과의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활발한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커뮤니케이션을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유의미한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성과를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있도록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삼성전자가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생활가전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스마트폰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통신장비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기술력에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선두에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것처럼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성장을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멈추지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않고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귀사의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명성에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걸맞은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되고자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합니다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그랬듯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타인의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입장에서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먼저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생각하고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빠르게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변화하는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그들의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니즈를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세밀히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분석해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나갈</a:t>
            </a:r>
            <a:r>
              <a:rPr lang="en-US" altLang="ko-KR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900" kern="100" dirty="0"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sz="900" kern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5786197"/>
            <a:ext cx="3947160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[DX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2022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년 삼성전자 마케팅기획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0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지원동기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1746002"/>
            <a:ext cx="3870325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[AI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2023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년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LG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전자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SW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개발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22170-D036-7C0B-38F0-8B3DFF1F7A12}"/>
              </a:ext>
            </a:extLst>
          </p:cNvPr>
          <p:cNvSpPr txBox="1"/>
          <p:nvPr/>
        </p:nvSpPr>
        <p:spPr>
          <a:xfrm>
            <a:off x="401320" y="2187575"/>
            <a:ext cx="6045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회사를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선택하는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있어서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가장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중요한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기준은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좋은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동료들과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노력한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결과가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사람들에게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도움이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될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입니다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개발자로서의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꿈이자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목표는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스스로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유명해지거나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돈을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많이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버는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아닙니다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프로그램으로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시간을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절약하고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편리한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누리는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지켜본다면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만족하며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원동력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삼아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새로운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몰입할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ko-KR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H&amp;A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사업부는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실생활에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밀접한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개발해오고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있으며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Signature와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Object Collection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브랜드를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개인화된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디자인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및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UP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별로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다양한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편의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기능을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추가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제공함으로써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시장을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선도하고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ThinQ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편리한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스마트홈서비스를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제공함으로써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고객들의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개선해오고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LG전자는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현재에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안주하지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니즈를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충족하기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위하여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혁신적인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제품들을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내놓고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대표적으로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기존에는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아무도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의류를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관리한다는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못하였지만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스타일러를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출시하여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세탁이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어렵거나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일상적으로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착용하는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의류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관리를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쉽게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할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하였습니다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틔운과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홈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브루와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같이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가정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내에서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특별한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원하는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고객들을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만족시켜오고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가장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최근에는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개인적으로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가장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기대하며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사용자들의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개선할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것이라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생각되는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세탁건조기를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최초로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공개함으로써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지속적인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발전과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고부가가치의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시장을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개척해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나가고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9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1)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사람들의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실생활에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밀접하게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관련되어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사용자들에게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직접적으로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도움을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</a:t>
            </a:r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2)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혁신적인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개발함으로써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사용자들에게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생활환경을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</a:t>
            </a:r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3)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기능을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지속적으로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및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추가함으로써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사용자들에게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제공하는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</a:t>
            </a:r>
            <a:endParaRPr lang="en-US" altLang="ko-KR" sz="900" kern="1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LG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H&amp;A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사업부는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저의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지향과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일치하여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목표를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잘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실현할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환경이라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확신하였으며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고객의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편리한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위해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기술을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개발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및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발전시켜나가고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싶어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지원하였습니다</a:t>
            </a:r>
            <a:r>
              <a:rPr lang="en-US" sz="900" kern="100" dirty="0">
                <a:highlight>
                  <a:srgbClr val="E7D1C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900" dirty="0">
              <a:highlight>
                <a:srgbClr val="E7D1C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sz="900" kern="100" dirty="0">
              <a:highlight>
                <a:srgbClr val="E9D3C7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sz="900" kern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19" y="5291902"/>
            <a:ext cx="3870325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 DX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잡코리아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2024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년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LG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전자 상품기획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A31E1-88E5-A661-7B7B-1C517F5E9658}"/>
              </a:ext>
            </a:extLst>
          </p:cNvPr>
          <p:cNvSpPr txBox="1"/>
          <p:nvPr/>
        </p:nvSpPr>
        <p:spPr>
          <a:xfrm>
            <a:off x="401319" y="5733475"/>
            <a:ext cx="6045201" cy="3000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"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중심의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혁신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"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돋보이는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LG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전자에서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글로벌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시장을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선도하는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상품을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기획하고자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지원했습니다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양식을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이해하는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상품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핵심입니다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라이프스타일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변화를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빠르게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파악함으로써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차별화된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제공할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있기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때문입니다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삶과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밀착되어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라이프스타일을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향상시킬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분야의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기획자가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되고자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합니다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ko-KR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사람들의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삶에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관심이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많은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라이프스타일에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주목해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왔습니다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혼자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살림을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꾸려오면서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좁은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주거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면적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침실과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부엌의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구분이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없는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집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구조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혼자서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집을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관리해야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하는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패턴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현실에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맞는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필요성을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절실히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느꼈습니다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1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세계적으로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증가하는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추세인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시장별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특성에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적합한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홈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라이프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솔루션을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마련하여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라이프스타일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발전에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기여하고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싶습니다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9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목표를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가장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이룰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곳이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바로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"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진심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"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LG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전자라고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판단했습니다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LG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혁신은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중심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비즈니스가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돋보이기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때문입니다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특히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사용자의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상황과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필요에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공감하는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AI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스마트홈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생태계를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구축해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나가는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점이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인상적이었습니다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반려묘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가정을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에어로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캣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최적의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냉방을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제공하는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AI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에어컨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타사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제품과의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연동을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가능케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한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AI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홈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허브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씽큐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온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LG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제품에는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고객에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깊은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고찰이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담겨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한편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컴퓨터학과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이중전공과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코딩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교육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회사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IT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대한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지식과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관심을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확장해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오며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IT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생활의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발전을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이끄는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핵심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동력임을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체감했습니다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가치관은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AI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와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IoT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등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IT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결합해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스마트홈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솔루션을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확장해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나가는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LG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전자의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비전과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일치합니다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따라서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저의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배경지식과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분석력을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발휘해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인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가구를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비롯한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다양한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가구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형태에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맞는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AI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홈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솔루션을</a:t>
            </a:r>
            <a:r>
              <a:rPr lang="en-US" altLang="ko-KR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기획할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9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이제부터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가전에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기술을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더해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경험을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지속적으로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향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상시켜온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LG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전자의</a:t>
            </a:r>
            <a:r>
              <a:rPr lang="en-US" altLang="ko-KR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비전에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동참하겠습니다</a:t>
            </a:r>
            <a:r>
              <a:rPr lang="en-US" sz="9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9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sz="9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sz="900" kern="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17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84480" y="284480"/>
            <a:ext cx="2387600" cy="467360"/>
          </a:xfrm>
          <a:prstGeom prst="roundRect">
            <a:avLst/>
          </a:prstGeom>
          <a:solidFill>
            <a:srgbClr val="C5E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자기소개서 작성 실습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320" y="995680"/>
            <a:ext cx="294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이력서 작성 실습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(2)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1320" y="1347074"/>
            <a:ext cx="604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3)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입사 후 포부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조직 적응</a:t>
            </a:r>
          </a:p>
        </p:txBody>
      </p:sp>
      <p:sp>
        <p:nvSpPr>
          <p:cNvPr id="10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20" y="1746002"/>
            <a:ext cx="4454144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[AI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링커리어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2024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년 삼성전자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DS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부문 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TSP SW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개발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모서리가 둥근 직사각형 17">
            <a:extLst>
              <a:ext uri="{FF2B5EF4-FFF2-40B4-BE49-F238E27FC236}">
                <a16:creationId xmlns:a16="http://schemas.microsoft.com/office/drawing/2014/main" id="{163F08F7-1B03-66F9-E2D2-CEBF90D0522B}"/>
              </a:ext>
            </a:extLst>
          </p:cNvPr>
          <p:cNvSpPr>
            <a:spLocks/>
          </p:cNvSpPr>
          <p:nvPr/>
        </p:nvSpPr>
        <p:spPr>
          <a:xfrm>
            <a:off x="401319" y="4889566"/>
            <a:ext cx="3870325" cy="350422"/>
          </a:xfrm>
          <a:prstGeom prst="roundRect">
            <a:avLst>
              <a:gd name="adj" fmla="val 48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[ DX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트랙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] (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출처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1000" b="1" spc="-3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링커리어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, 2024 PTKOREA </a:t>
            </a:r>
            <a:r>
              <a:rPr lang="ko-KR" altLang="en-US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데이터분석 직무 합격 자소서</a:t>
            </a:r>
            <a:r>
              <a:rPr lang="en-US" altLang="ko-KR" sz="1000" b="1" spc="-3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Pretendard Medium" panose="02000603000000020004" pitchFamily="50" charset="-127"/>
              </a:rPr>
              <a:t>)</a:t>
            </a:r>
            <a:endParaRPr lang="ko-KR" altLang="en-US" sz="1000" b="1" spc="-3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A31E1-88E5-A661-7B7B-1C517F5E9658}"/>
              </a:ext>
            </a:extLst>
          </p:cNvPr>
          <p:cNvSpPr txBox="1"/>
          <p:nvPr/>
        </p:nvSpPr>
        <p:spPr>
          <a:xfrm>
            <a:off x="401319" y="2187575"/>
            <a:ext cx="60452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[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안주하지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]</a:t>
            </a:r>
          </a:p>
          <a:p>
            <a:pPr algn="just"/>
            <a:endParaRPr lang="en-US" sz="10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‘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삼성전자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’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정상의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자리에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기업임에도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안주하지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않고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계속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도전하는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기업입니다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끊임없는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노력으로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3nm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양산에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성공하였으며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변해가는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반도체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시장에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맞춰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비메모리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반도체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후공정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분야의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성장을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위해서도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많은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en-US" sz="10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이러한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성공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및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도전에는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세상의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소리에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귀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기울이는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경청이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했습니다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ja-JP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+mn-lt"/>
                <a:cs typeface="+mn-lt"/>
              </a:rPr>
              <a:t>前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이병철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회장님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endParaRPr lang="en-US" altLang="ko-KR" sz="1000" kern="100" dirty="0">
              <a:highlight>
                <a:srgbClr val="FFFFFF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임원실에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경청이라는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단어가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붙어있을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만큼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경청을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매우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중요시하셨습니다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sz="10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저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또한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좋아하고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중요하게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생각합니다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18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년도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고깃집에서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아르바이트를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하며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장비의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도입과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숯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변경이라는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매출을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1.5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배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이상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상승시킨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경험이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통해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18년도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교내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마술동아리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‘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우파니샤드’의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회장을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맡아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회원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2배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이상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늘린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경험이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임원들과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매주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회의를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진행하였으며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익명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카카오톡을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운영해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회원들의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니즈를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파악하고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적용했습니다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이처럼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끊임없이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도전하는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삼성전자에서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함께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경청하고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도전하고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싶습니다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</a:p>
          <a:p>
            <a:pPr algn="just"/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입사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단기적으로는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경청을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중요히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하여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조직에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적응하고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고객의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이야기에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기울여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신뢰성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엔지니어가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될</a:t>
            </a:r>
            <a:r>
              <a:rPr lang="en-US" altLang="ko-KR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것입니다</a:t>
            </a:r>
            <a:r>
              <a:rPr lang="en-US" sz="1000" kern="100" dirty="0">
                <a:highlight>
                  <a:srgbClr val="FFFFFF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장기적으로는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끊임없이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도전하여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나은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새로운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방법들로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최고의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가동률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양품률을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뽑아낼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,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그리고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매출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증가에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직접적인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영향을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줄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수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있는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창의적인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엔지니어로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거듭나고</a:t>
            </a:r>
            <a:r>
              <a:rPr lang="en-US" alt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alt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싶습니다</a:t>
            </a:r>
            <a:r>
              <a:rPr lang="en-US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.</a:t>
            </a:r>
            <a:endParaRPr lang="en-US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822170-D036-7C0B-38F0-8B3DFF1F7A12}"/>
              </a:ext>
            </a:extLst>
          </p:cNvPr>
          <p:cNvSpPr txBox="1"/>
          <p:nvPr/>
        </p:nvSpPr>
        <p:spPr>
          <a:xfrm>
            <a:off x="401319" y="5387434"/>
            <a:ext cx="6045201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[세상을 이롭게]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en-US" altLang="ko-KR" sz="10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회사를 선택하는 데 있어서 중요한 것은 급여나 명예가 아닌, 방향성과 가치입니다. </a:t>
            </a:r>
            <a:endParaRPr lang="ko-KR" sz="10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‘세상을 이롭게 함으로 나를 이롭게 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하자'라는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저의 가치관과 삶의 방향성이, 데이터/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테크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/크리에이티브의 융합을 통해 고객의 지속 가능한 성장과 고객들을 위한 솔루션을 제공하는 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PTKOREA와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닮아있기에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동행하고자 지원했습니다. </a:t>
            </a:r>
            <a:endParaRPr lang="en-US" altLang="ko-KR" sz="10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PTKOREA는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누구보다 시대의 발 빠른 변화를 읽어, 고객과 함께 성장할 수 있는 방법을 찾아냅니다. 고객의 새로운 경험을 위해 한발 앞서 디지털 비즈니스의 영역을 넓혀가는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PTKOREA의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행보에, 방대한 데이터로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가치있는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인사이트를 제공하며 성장할 수 있는 곳임을 확신하게 되었습니다. 새로운 목표를 향해 나아가고, 지속 가능한 성장을 꿈꾸며 실천하는 PTKOREA 임직원과 함께 성장하고 싶습니다. 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음성/언어(한국어, 영어)/시각/</a:t>
            </a:r>
            <a:r>
              <a:rPr lang="ko-KR" sz="1000" kern="100" dirty="0" err="1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Wi-Fi</a:t>
            </a:r>
            <a:r>
              <a:rPr lang="ko-KR" sz="1000" kern="100" dirty="0">
                <a:highlight>
                  <a:srgbClr val="FBE3D6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무선신호 정보를 활용한 다양한 프로젝트 및 연구 경험을 바탕으로, 입사 후 주어진 데이터를 다각도로 분석하여 유의미한 인사이트를 도출하도록 노력하겠습니다.</a:t>
            </a:r>
            <a:endParaRPr lang="en-US" altLang="ko-KR" sz="1000" kern="1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sz="1000" dirty="0">
              <a:highlight>
                <a:srgbClr val="FBE3D6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주어진 미디어 데이터의 특징을 분석하겠습니다. 석사과정에서 여러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모달리티를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다루며, 주어진 데이터의 특징에 따라 처리 방법이 달라짐을 배웠습니다. 언어에 맞게, 특성에 맞게 데이터를 처리하도록 상관관계 등을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시각화하며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데이터를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분석하겠습니다.빠르게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변화하는 </a:t>
            </a:r>
            <a:r>
              <a:rPr lang="ko-KR" sz="1000" kern="100" dirty="0" err="1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머신러닝의</a:t>
            </a:r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 흐름을 따라가며 전문적인 역량을 확장하겠습니다. 데이터 분석가로 성장하기 위한 핵심 역량은 빠르게 변화하는 기술의 흐름을 따라가며 현업에 적용하는 것입니다. 유의미한 인사이트를 도출하기 위해, 끊임없이 도전하며 안주하지 않겠습니다.</a:t>
            </a:r>
            <a:endParaRPr lang="en-US" altLang="ko-KR" sz="1000" kern="1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  <a:cs typeface="+mn-lt"/>
            </a:endParaRPr>
          </a:p>
          <a:p>
            <a:pPr algn="just"/>
            <a:endParaRPr lang="ko-KR" sz="10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ko-KR" sz="1000" kern="100" dirty="0">
                <a:highlight>
                  <a:srgbClr val="F5F5F5"/>
                </a:highlight>
                <a:latin typeface="나눔스퀘어" panose="020B0600000101010101" pitchFamily="50" charset="-127"/>
                <a:ea typeface="나눔스퀘어" panose="020B0600000101010101" pitchFamily="50" charset="-127"/>
                <a:cs typeface="+mn-lt"/>
              </a:rPr>
              <a:t>글로벌 인재로 성장하기 위해, 영어를 학습하겠습니다. 중학교 시절 6개월의 유학 경험으로 꿈에서 영어로 대화할 정도로 언어 구사력이 향상했습니다. 그러나 끊임없이 사용하지 않으면 휘발되어 도태됨을 배웠습니다. 오늘보다 더 나은 내일, 성장하는 인재가 되겠습니다. 선두적이고 주체적인 인재로, 혁신에 기여하겠습니다.</a:t>
            </a:r>
            <a:endParaRPr lang="ko-KR" sz="1000" dirty="0">
              <a:highlight>
                <a:srgbClr val="F5F5F5"/>
              </a:highligh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1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20" ma:contentTypeDescription="새 문서를 만듭니다." ma:contentTypeScope="" ma:versionID="fd25a395885d8ca963c192d8509cc03c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7874c72342a2f406ffad64bed197a6b7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f369c-0c7e-4879-9dfb-6cea400ef005">
      <Terms xmlns="http://schemas.microsoft.com/office/infopath/2007/PartnerControls"/>
    </lcf76f155ced4ddcb4097134ff3c332f>
    <TaxCatchAll xmlns="1f1919ae-71d8-4e78-b1bd-1ce78ec43a0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73F995-E605-41CB-BDA7-CBFE1FD2905A}"/>
</file>

<file path=customXml/itemProps2.xml><?xml version="1.0" encoding="utf-8"?>
<ds:datastoreItem xmlns:ds="http://schemas.openxmlformats.org/officeDocument/2006/customXml" ds:itemID="{CF82AD79-70B1-46DB-8BFD-5B4F71BBAF01}">
  <ds:schemaRefs>
    <ds:schemaRef ds:uri="http://schemas.microsoft.com/office/2006/metadata/properties"/>
    <ds:schemaRef ds:uri="http://schemas.microsoft.com/office/infopath/2007/PartnerControls"/>
    <ds:schemaRef ds:uri="36034932-1e08-48b7-9775-79bcceb07feb"/>
    <ds:schemaRef ds:uri="e8f9fa4a-68ce-41fa-aa20-2cba59b8235a"/>
  </ds:schemaRefs>
</ds:datastoreItem>
</file>

<file path=customXml/itemProps3.xml><?xml version="1.0" encoding="utf-8"?>
<ds:datastoreItem xmlns:ds="http://schemas.openxmlformats.org/officeDocument/2006/customXml" ds:itemID="{40772C48-1EDD-4496-B4C0-EA178D26DC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4165</Words>
  <Application>Microsoft Office PowerPoint</Application>
  <PresentationFormat>On-screen Show (4:3)</PresentationFormat>
  <Paragraphs>255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43</cp:revision>
  <dcterms:created xsi:type="dcterms:W3CDTF">2025-06-12T23:00:13Z</dcterms:created>
  <dcterms:modified xsi:type="dcterms:W3CDTF">2025-07-02T00:40:14Z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0x010100E7C302623EB9324799900221F4FFEB85</vt:lpwstr>
  </property>
  <property fmtid="{D5CDD505-2E9C-101B-9397-08002B2CF9AE}" pid="3" name="MediaServiceImageTags">
    <vt:lpwstr/>
  </property>
</Properties>
</file>