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3"/>
    <p:sldId id="258" r:id="rId4"/>
    <p:sldId id="266" r:id="rId5"/>
    <p:sldId id="267" r:id="rId6"/>
    <p:sldId id="268" r:id="rId7"/>
    <p:sldId id="271" r:id="rId8"/>
    <p:sldId id="270" r:id="rId9"/>
    <p:sldId id="272" r:id="rId10"/>
    <p:sldId id="273" r:id="rId11"/>
    <p:sldId id="274" r:id="rId12"/>
    <p:sldId id="27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56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样例二测试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2045" y="1826895"/>
            <a:ext cx="9714865" cy="4351655"/>
          </a:xfrm>
        </p:spPr>
        <p:txBody>
          <a:bodyPr/>
          <a:lstStyle/>
          <a:p>
            <a:r>
              <a:rPr kumimoji="1" lang="zh-CN" altLang="en-US" dirty="0"/>
              <a:t>样例侧重点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悬垂指针用于指针初始化（赋值），导致指针状态异常。</a:t>
            </a:r>
            <a:endParaRPr kumimoji="1" lang="zh-CN" altLang="en-US" dirty="0"/>
          </a:p>
          <a:p>
            <a:pPr lvl="0"/>
            <a:r>
              <a:rPr kumimoji="1" lang="zh-CN" altLang="en-US" sz="2800" dirty="0"/>
              <a:t>对比性样例</a:t>
            </a:r>
            <a:endParaRPr kumimoji="1" lang="zh-CN" altLang="en-US" sz="2800" dirty="0"/>
          </a:p>
          <a:p>
            <a:pPr lvl="1"/>
            <a:r>
              <a:rPr kumimoji="1" lang="zh-CN" altLang="en-US" dirty="0">
                <a:sym typeface="+mn-ea"/>
              </a:rPr>
              <a:t>指针由另一指针初始化后，后者被释放导致前者成为悬垂指针</a:t>
            </a:r>
            <a:endParaRPr kumimoji="1" lang="zh-CN" altLang="en-US" dirty="0">
              <a:sym typeface="+mn-ea"/>
            </a:endParaRPr>
          </a:p>
          <a:p>
            <a:pPr lvl="1"/>
            <a:r>
              <a:rPr kumimoji="1" lang="zh-CN" altLang="en-US" sz="2400" dirty="0"/>
              <a:t>指针由未初始化的指针初始化</a:t>
            </a:r>
            <a:endParaRPr kumimoji="1" lang="zh-CN" altLang="en-US" sz="2400" dirty="0"/>
          </a:p>
          <a:p>
            <a:pPr lvl="0"/>
            <a:r>
              <a:rPr kumimoji="1" lang="zh-CN" altLang="en-US" dirty="0"/>
              <a:t>名词解释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悬垂指针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指针所指向内容被释放后，指针指向无效内存，此时指针被称为悬垂指针。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通常出现在对象释放后指针未重设，或者对象的不当多重引用。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及时重设指针，或者合理控制指针的作用域，有助于避免悬垂指针的出现。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Tokenize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抽象语法树</a:t>
            </a:r>
            <a:r>
              <a:rPr lang="en-US" altLang="zh-CN"/>
              <a:t>Ast</a:t>
            </a:r>
            <a:endParaRPr lang="en-US" altLang="zh-CN"/>
          </a:p>
          <a:p>
            <a:pPr lvl="1"/>
            <a:r>
              <a:rPr lang="zh-CN" altLang="en-US"/>
              <a:t>在</a:t>
            </a:r>
            <a:r>
              <a:rPr lang="en-US" altLang="zh-CN"/>
              <a:t>SymbolDatabase</a:t>
            </a:r>
            <a:r>
              <a:rPr lang="zh-CN" altLang="en-US"/>
              <a:t>建立后分析，此时所有</a:t>
            </a:r>
            <a:r>
              <a:rPr lang="en-US" altLang="zh-CN"/>
              <a:t>token</a:t>
            </a:r>
            <a:r>
              <a:rPr lang="zh-CN" altLang="en-US"/>
              <a:t>都已分析出含义</a:t>
            </a:r>
            <a:endParaRPr lang="zh-CN" altLang="en-US"/>
          </a:p>
          <a:p>
            <a:pPr lvl="1"/>
            <a:r>
              <a:rPr lang="zh-CN" altLang="en-US"/>
              <a:t>按顺序枚举</a:t>
            </a:r>
            <a:r>
              <a:rPr lang="en-US" altLang="zh-CN"/>
              <a:t>Token</a:t>
            </a:r>
            <a:r>
              <a:rPr lang="zh-CN" altLang="en-US"/>
              <a:t>，按语法依赖顺序递归编译规则，按规则定义推进编译子语法，或者将已经编译的语法树设为子树</a:t>
            </a:r>
            <a:endParaRPr lang="zh-CN" altLang="en-US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Tokenize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775" y="1825625"/>
            <a:ext cx="3759835" cy="4061460"/>
          </a:xfrm>
        </p:spPr>
        <p:txBody>
          <a:bodyPr/>
          <a:p>
            <a:r>
              <a:rPr lang="zh-CN"/>
              <a:t>样例数据</a:t>
            </a:r>
            <a:endParaRPr lang="zh-CN"/>
          </a:p>
          <a:p>
            <a:pPr marL="457200" lvl="1" indent="0">
              <a:buNone/>
            </a:pPr>
            <a:r>
              <a:rPr kumimoji="1" lang="en-US" altLang="zh-CN" dirty="0">
                <a:sym typeface="+mn-ea"/>
              </a:rPr>
              <a:t>i</a:t>
            </a:r>
            <a:r>
              <a:rPr kumimoji="1" lang="zh-CN" altLang="en-US" dirty="0">
                <a:sym typeface="+mn-ea"/>
              </a:rPr>
              <a:t>nt main()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int *p1 = new int(</a:t>
            </a:r>
            <a:r>
              <a:rPr kumimoji="1" lang="en-US" altLang="zh-CN" dirty="0">
                <a:sym typeface="+mn-ea"/>
              </a:rPr>
              <a:t>0</a:t>
            </a:r>
            <a:r>
              <a:rPr kumimoji="1" lang="zh-CN" altLang="en-US" dirty="0">
                <a:sym typeface="+mn-ea"/>
              </a:rPr>
              <a:t>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delete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int *p2 =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*p1=0;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*p2=0;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}</a:t>
            </a:r>
            <a:endParaRPr kumimoji="1" lang="zh-CN" altLang="en-US" dirty="0"/>
          </a:p>
          <a:p>
            <a:pPr lvl="1"/>
            <a:endParaRPr lang="zh-CN"/>
          </a:p>
          <a:p>
            <a:pPr lvl="0"/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966460" y="1825625"/>
            <a:ext cx="5387340" cy="406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/>
              <a:t>处理结果</a:t>
            </a:r>
            <a:endParaRPr lang="zh-CN"/>
          </a:p>
          <a:p>
            <a:pPr marL="457200" lvl="1" indent="0">
              <a:buNone/>
            </a:pPr>
            <a:r>
              <a:rPr kumimoji="1" lang="en-US" altLang="zh-CN" dirty="0">
                <a:sym typeface="+mn-ea"/>
              </a:rPr>
              <a:t>i</a:t>
            </a:r>
            <a:r>
              <a:rPr kumimoji="1" lang="zh-CN" altLang="en-US" dirty="0">
                <a:sym typeface="+mn-ea"/>
              </a:rPr>
              <a:t>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main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(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)</a:t>
            </a:r>
            <a:endParaRPr kumimoji="1" lang="en-US" altLang="zh-CN" dirty="0">
              <a:sym typeface="+mn-ea"/>
            </a:endParaRPr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;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new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(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)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delete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;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p2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</a:t>
            </a:r>
            <a:r>
              <a:rPr kumimoji="1" lang="en-US" altLang="zh-CN" dirty="0">
                <a:sym typeface="+mn-ea"/>
              </a:rPr>
              <a:t>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}</a:t>
            </a:r>
            <a:endParaRPr kumimoji="1" lang="zh-CN" altLang="en-US" dirty="0"/>
          </a:p>
          <a:p>
            <a:pPr lvl="1"/>
            <a:endParaRPr lang="zh-CN"/>
          </a:p>
          <a:p>
            <a:pPr lvl="0"/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>
            <a:off x="6499225" y="2866390"/>
            <a:ext cx="0" cy="23221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571740" y="2386965"/>
            <a:ext cx="4038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351645" y="3182620"/>
            <a:ext cx="5302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221980" y="4083685"/>
            <a:ext cx="277495" cy="14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7908290" y="4077335"/>
            <a:ext cx="288290" cy="14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SymbolDB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样例二测试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1410" y="1826260"/>
            <a:ext cx="4739005" cy="4351655"/>
          </a:xfrm>
        </p:spPr>
        <p:txBody>
          <a:bodyPr/>
          <a:lstStyle/>
          <a:p>
            <a:r>
              <a:rPr kumimoji="1" lang="zh-CN" altLang="en-US" dirty="0"/>
              <a:t>原样例</a:t>
            </a:r>
            <a:r>
              <a:rPr kumimoji="1" lang="en-US" altLang="zh-CN" dirty="0"/>
              <a:t>(1)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class demo;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int main()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	demo *p1 = new demo();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delete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demo *p2 =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p1-&gt;func();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p2-&gt;func();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}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860415" y="1826260"/>
            <a:ext cx="473900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改进样例</a:t>
            </a:r>
            <a:r>
              <a:rPr kumimoji="1" lang="en-US" altLang="zh-CN" dirty="0"/>
              <a:t>(2)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int main()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int *p1 = new int(0);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delete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int *p2 =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*p1=0;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*p2=0;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}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测试输出：</a:t>
            </a:r>
            <a:endParaRPr lang="zh-CN" altLang="en-US"/>
          </a:p>
          <a:p>
            <a:pPr lvl="1"/>
            <a:r>
              <a:rPr lang="en-US" altLang="zh-CN"/>
              <a:t>1) </a:t>
            </a:r>
            <a:r>
              <a:rPr lang="zh-CN" altLang="en-US"/>
              <a:t>第六行“demo *p2 = p1;”，p1未初始化。</a:t>
            </a:r>
            <a:endParaRPr lang="zh-CN" altLang="en-US"/>
          </a:p>
          <a:p>
            <a:pPr lvl="1"/>
            <a:r>
              <a:rPr lang="en-US" altLang="zh-CN"/>
              <a:t>2) </a:t>
            </a:r>
            <a:r>
              <a:rPr lang="zh-CN" altLang="en-US"/>
              <a:t>第五行“int *p2 = p1;”，p1未初始化。</a:t>
            </a:r>
            <a:endParaRPr lang="zh-CN" altLang="en-US"/>
          </a:p>
          <a:p>
            <a:pPr lvl="0"/>
            <a:r>
              <a:rPr lang="zh-CN" altLang="en-US"/>
              <a:t>黑盒测试结论：</a:t>
            </a:r>
            <a:endParaRPr lang="zh-CN" altLang="en-US"/>
          </a:p>
          <a:p>
            <a:pPr lvl="1"/>
            <a:r>
              <a:rPr lang="zh-CN" altLang="en-US"/>
              <a:t>无定义体的</a:t>
            </a:r>
            <a:r>
              <a:rPr lang="en-US" altLang="zh-CN"/>
              <a:t>demo</a:t>
            </a:r>
            <a:r>
              <a:rPr lang="zh-CN" altLang="en-US"/>
              <a:t>类型还是</a:t>
            </a:r>
            <a:r>
              <a:rPr lang="en-US" altLang="zh-CN"/>
              <a:t>int</a:t>
            </a:r>
            <a:r>
              <a:rPr lang="zh-CN" altLang="en-US"/>
              <a:t>基础类型对于指针的分析结果没有影响</a:t>
            </a:r>
            <a:endParaRPr lang="zh-CN" altLang="en-US"/>
          </a:p>
          <a:p>
            <a:pPr lvl="1"/>
            <a:r>
              <a:rPr lang="zh-CN" altLang="en-US"/>
              <a:t>关于</a:t>
            </a:r>
            <a:r>
              <a:rPr lang="en-US" altLang="zh-CN"/>
              <a:t>p2</a:t>
            </a:r>
            <a:r>
              <a:rPr lang="zh-CN" altLang="en-US"/>
              <a:t>没有任何的信息输出</a:t>
            </a:r>
            <a:endParaRPr lang="zh-CN" altLang="en-US"/>
          </a:p>
          <a:p>
            <a:pPr lvl="1"/>
            <a:r>
              <a:rPr lang="en-US" altLang="zh-CN"/>
              <a:t>delete</a:t>
            </a:r>
            <a:r>
              <a:rPr lang="zh-CN" altLang="en-US"/>
              <a:t>语句对</a:t>
            </a:r>
            <a:r>
              <a:rPr lang="en-US" altLang="zh-CN"/>
              <a:t>p1</a:t>
            </a:r>
            <a:r>
              <a:rPr lang="zh-CN" altLang="en-US"/>
              <a:t>的值产生影响，同时因为错误未能判断初始化的可能性较低；</a:t>
            </a:r>
            <a:r>
              <a:rPr lang="en-US" altLang="zh-CN"/>
              <a:t>delete</a:t>
            </a:r>
            <a:r>
              <a:rPr lang="zh-CN" altLang="en-US"/>
              <a:t>后造成的悬垂指针可能被视为未初始化。</a:t>
            </a:r>
            <a:endParaRPr lang="zh-CN" altLang="en-US"/>
          </a:p>
          <a:p>
            <a:pPr lvl="1"/>
            <a:r>
              <a:rPr lang="zh-CN" altLang="en-US"/>
              <a:t>访问</a:t>
            </a:r>
            <a:r>
              <a:rPr lang="en-US" altLang="zh-CN"/>
              <a:t>p1</a:t>
            </a:r>
            <a:r>
              <a:rPr lang="zh-CN" altLang="en-US"/>
              <a:t>、</a:t>
            </a:r>
            <a:r>
              <a:rPr lang="en-US" altLang="zh-CN"/>
              <a:t>p2</a:t>
            </a:r>
            <a:r>
              <a:rPr lang="zh-CN" altLang="en-US"/>
              <a:t>指向的对象均未报错。成员函数未定义可能导致不能识别，但</a:t>
            </a:r>
            <a:r>
              <a:rPr lang="en-US" altLang="zh-CN"/>
              <a:t>int</a:t>
            </a:r>
            <a:r>
              <a:rPr lang="zh-CN" altLang="en-US"/>
              <a:t>型指针仍未提示异常访问。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(1)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测试方法</a:t>
            </a:r>
            <a:endParaRPr lang="zh-CN" altLang="en-US"/>
          </a:p>
          <a:p>
            <a:pPr lvl="1"/>
            <a:r>
              <a:rPr lang="zh-CN" altLang="en-US"/>
              <a:t>白盒测试</a:t>
            </a:r>
            <a:endParaRPr lang="zh-CN" altLang="en-US"/>
          </a:p>
          <a:p>
            <a:r>
              <a:rPr lang="zh-CN" altLang="en-US"/>
              <a:t>侧重点</a:t>
            </a:r>
            <a:endParaRPr lang="zh-CN" altLang="en-US"/>
          </a:p>
          <a:p>
            <a:pPr lvl="1"/>
            <a:r>
              <a:rPr lang="zh-CN" altLang="en-US"/>
              <a:t>跟踪程序</a:t>
            </a:r>
            <a:r>
              <a:rPr lang="zh-CN" altLang="en-US" u="sng"/>
              <a:t>流程</a:t>
            </a:r>
            <a:endParaRPr lang="zh-CN" altLang="en-US" u="sng"/>
          </a:p>
          <a:p>
            <a:pPr lvl="1"/>
            <a:r>
              <a:rPr lang="zh-CN" altLang="en-US"/>
              <a:t>分析各模块组成和作用方式</a:t>
            </a:r>
            <a:endParaRPr lang="zh-CN" altLang="en-US"/>
          </a:p>
          <a:p>
            <a:pPr lvl="1"/>
            <a:r>
              <a:rPr lang="zh-CN" altLang="en-US"/>
              <a:t>了解数据被处理的顺序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(1)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白盒测试分析</a:t>
            </a:r>
            <a:endParaRPr lang="zh-CN" altLang="en-US"/>
          </a:p>
          <a:p>
            <a:pPr lvl="1"/>
            <a:r>
              <a:rPr lang="zh-CN" altLang="en-US"/>
              <a:t>ValueFlow::setValues过程了解的不明确；就结果而言p1和p2的token均没有由</a:t>
            </a:r>
            <a:r>
              <a:rPr lang="zh-CN" altLang="en-US">
                <a:sym typeface="+mn-ea"/>
              </a:rPr>
              <a:t>ValueFlow</a:t>
            </a:r>
            <a:r>
              <a:rPr lang="zh-CN" altLang="en-US"/>
              <a:t>设置合适的值，导致</a:t>
            </a:r>
            <a:r>
              <a:rPr lang="en-US" altLang="zh-CN"/>
              <a:t>Check</a:t>
            </a:r>
            <a:r>
              <a:rPr lang="zh-CN" altLang="en-US"/>
              <a:t>类</a:t>
            </a:r>
            <a:r>
              <a:rPr lang="zh-CN" altLang="en-US"/>
              <a:t>没有检测出p2异常使用（func函数未定义也可能是原因之一）。</a:t>
            </a:r>
            <a:endParaRPr lang="zh-CN" altLang="en-US"/>
          </a:p>
          <a:p>
            <a:pPr lvl="1"/>
            <a:r>
              <a:rPr lang="zh-CN" altLang="en-US"/>
              <a:t>可以注意到，p1在delete后提示了未初始化的变量，但因为</a:t>
            </a:r>
            <a:r>
              <a:rPr lang="zh-CN" altLang="en-US">
                <a:sym typeface="+mn-ea"/>
              </a:rPr>
              <a:t>ValueFlow</a:t>
            </a:r>
            <a:r>
              <a:rPr lang="zh-CN" altLang="en-US"/>
              <a:t>功能</a:t>
            </a:r>
            <a:r>
              <a:rPr lang="zh-CN" altLang="en-US"/>
              <a:t>异常，p1的值不确定是在delete后确定“未初始化”还是保持了value的初始值“未初始化”。</a:t>
            </a:r>
            <a:endParaRPr lang="zh-CN" altLang="en-US"/>
          </a:p>
          <a:p>
            <a:pPr marL="0" lv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(1)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charset="0"/>
              <a:buChar char="•"/>
            </a:pPr>
            <a:r>
              <a:rPr lang="zh-CN" altLang="en-US"/>
              <a:t>测试改进建议</a:t>
            </a:r>
            <a:endParaRPr lang="zh-CN" altLang="en-US"/>
          </a:p>
          <a:p>
            <a:pPr lvl="1"/>
            <a:r>
              <a:rPr lang="zh-CN" altLang="en-US"/>
              <a:t>换为int指针类型进行测试，避免未定义成员函数带来的干扰</a:t>
            </a:r>
            <a:endParaRPr lang="zh-CN" altLang="en-US"/>
          </a:p>
          <a:p>
            <a:pPr lvl="1"/>
            <a:r>
              <a:rPr lang="zh-CN" altLang="en-US"/>
              <a:t>完善class定义进行测试</a:t>
            </a:r>
            <a:endParaRPr lang="zh-CN" altLang="en-US"/>
          </a:p>
          <a:p>
            <a:pPr lvl="0"/>
            <a:r>
              <a:rPr lang="zh-CN" altLang="en-US"/>
              <a:t>进一步测试方向</a:t>
            </a:r>
            <a:endParaRPr lang="zh-CN" altLang="en-US"/>
          </a:p>
          <a:p>
            <a:pPr lvl="1"/>
            <a:r>
              <a:rPr lang="zh-CN" altLang="en-US"/>
              <a:t>数据构成</a:t>
            </a:r>
            <a:endParaRPr lang="zh-CN" altLang="en-US"/>
          </a:p>
          <a:p>
            <a:pPr lvl="1"/>
            <a:r>
              <a:rPr lang="zh-CN" altLang="en-US"/>
              <a:t>数据模块中类的关系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(2)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测试方法</a:t>
            </a:r>
            <a:endParaRPr lang="zh-CN" altLang="en-US"/>
          </a:p>
          <a:p>
            <a:pPr lvl="1"/>
            <a:r>
              <a:rPr lang="zh-CN" altLang="en-US"/>
              <a:t>白盒测试</a:t>
            </a:r>
            <a:endParaRPr lang="zh-CN" altLang="en-US"/>
          </a:p>
          <a:p>
            <a:r>
              <a:rPr lang="zh-CN" altLang="en-US"/>
              <a:t>侧重点</a:t>
            </a:r>
            <a:endParaRPr lang="zh-CN" altLang="en-US"/>
          </a:p>
          <a:p>
            <a:pPr lvl="1"/>
            <a:r>
              <a:rPr lang="zh-CN" altLang="en-US"/>
              <a:t>跟踪</a:t>
            </a:r>
            <a:r>
              <a:rPr lang="zh-CN" altLang="en-US" u="sng"/>
              <a:t>数据</a:t>
            </a:r>
            <a:r>
              <a:rPr lang="zh-CN" altLang="en-US"/>
              <a:t>走向</a:t>
            </a:r>
            <a:endParaRPr lang="zh-CN" altLang="en-US"/>
          </a:p>
          <a:p>
            <a:pPr lvl="1"/>
            <a:r>
              <a:rPr lang="zh-CN" altLang="en-US"/>
              <a:t>分析</a:t>
            </a:r>
            <a:r>
              <a:rPr lang="en-US" altLang="zh-CN"/>
              <a:t>Token</a:t>
            </a:r>
            <a:r>
              <a:rPr lang="zh-CN" altLang="en-US"/>
              <a:t>（</a:t>
            </a:r>
            <a:r>
              <a:rPr lang="en-US" altLang="zh-CN"/>
              <a:t>Tokenize</a:t>
            </a:r>
            <a:r>
              <a:rPr lang="zh-CN" altLang="en-US"/>
              <a:t>模块）与</a:t>
            </a:r>
            <a:r>
              <a:rPr lang="en-US" altLang="zh-CN"/>
              <a:t>Symbol</a:t>
            </a:r>
            <a:r>
              <a:rPr lang="zh-CN" altLang="en-US"/>
              <a:t>（</a:t>
            </a:r>
            <a:r>
              <a:rPr lang="en-US" altLang="zh-CN"/>
              <a:t>SymbolDatabase</a:t>
            </a:r>
            <a:r>
              <a:rPr lang="zh-CN" altLang="en-US"/>
              <a:t>模块</a:t>
            </a:r>
            <a:r>
              <a:rPr lang="zh-CN" altLang="en-US"/>
              <a:t>）类与对象间关系</a:t>
            </a:r>
            <a:endParaRPr lang="zh-CN" altLang="en-US"/>
          </a:p>
          <a:p>
            <a:pPr lvl="1"/>
            <a:r>
              <a:rPr lang="en-US" altLang="zh-CN"/>
              <a:t>Ast</a:t>
            </a:r>
            <a:r>
              <a:rPr lang="zh-CN" altLang="en-US"/>
              <a:t>（抽象语法树）分析，与</a:t>
            </a:r>
            <a:r>
              <a:rPr lang="en-US" altLang="zh-CN"/>
              <a:t>Token</a:t>
            </a:r>
            <a:r>
              <a:rPr lang="zh-CN" altLang="en-US"/>
              <a:t>挂钩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(2)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87410" y="1969135"/>
            <a:ext cx="2209165" cy="465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Tokenize</a:t>
            </a:r>
            <a:r>
              <a:rPr lang="zh-CN" altLang="en-US" sz="2400"/>
              <a:t>模块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2540000" y="1969135"/>
            <a:ext cx="2209165" cy="465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SymbolDB</a:t>
            </a:r>
            <a:r>
              <a:rPr lang="zh-CN" altLang="en-US" sz="2400"/>
              <a:t>模块</a:t>
            </a:r>
            <a:endParaRPr lang="zh-CN" altLang="en-US" sz="2400"/>
          </a:p>
        </p:txBody>
      </p:sp>
      <p:grpSp>
        <p:nvGrpSpPr>
          <p:cNvPr id="33" name="组合 32"/>
          <p:cNvGrpSpPr/>
          <p:nvPr/>
        </p:nvGrpSpPr>
        <p:grpSpPr>
          <a:xfrm>
            <a:off x="1045845" y="2769235"/>
            <a:ext cx="5421630" cy="3395980"/>
            <a:chOff x="1001" y="4361"/>
            <a:chExt cx="8538" cy="5348"/>
          </a:xfrm>
        </p:grpSpPr>
        <p:sp>
          <p:nvSpPr>
            <p:cNvPr id="31" name="矩形 30"/>
            <p:cNvSpPr/>
            <p:nvPr/>
          </p:nvSpPr>
          <p:spPr>
            <a:xfrm>
              <a:off x="1001" y="4361"/>
              <a:ext cx="8538" cy="534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63" y="4994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Scope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1320" y="6562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Variable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4061" y="7217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Function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6833" y="6560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Type</a:t>
              </a:r>
              <a:endParaRPr lang="en-US" altLang="zh-CN"/>
            </a:p>
          </p:txBody>
        </p:sp>
        <p:cxnSp>
          <p:nvCxnSpPr>
            <p:cNvPr id="10" name="肘形连接符 9"/>
            <p:cNvCxnSpPr>
              <a:stCxn id="6" idx="1"/>
              <a:endCxn id="6" idx="0"/>
            </p:cNvCxnSpPr>
            <p:nvPr/>
          </p:nvCxnSpPr>
          <p:spPr>
            <a:xfrm rot="10800000" flipH="1">
              <a:off x="4062" y="4993"/>
              <a:ext cx="1021" cy="655"/>
            </a:xfrm>
            <a:prstGeom prst="bentConnector4">
              <a:avLst>
                <a:gd name="adj1" fmla="val -36729"/>
                <a:gd name="adj2" fmla="val 15725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6" idx="2"/>
              <a:endCxn id="8" idx="0"/>
            </p:cNvCxnSpPr>
            <p:nvPr/>
          </p:nvCxnSpPr>
          <p:spPr>
            <a:xfrm rot="5400000">
              <a:off x="4627" y="6760"/>
              <a:ext cx="913" cy="2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8" idx="1"/>
              <a:endCxn id="7" idx="3"/>
            </p:cNvCxnSpPr>
            <p:nvPr/>
          </p:nvCxnSpPr>
          <p:spPr>
            <a:xfrm rot="10800000">
              <a:off x="3362" y="7217"/>
              <a:ext cx="699" cy="655"/>
            </a:xfrm>
            <a:prstGeom prst="bentConnector3">
              <a:avLst>
                <a:gd name="adj1" fmla="val 4992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7" idx="2"/>
              <a:endCxn id="9" idx="2"/>
            </p:cNvCxnSpPr>
            <p:nvPr/>
          </p:nvCxnSpPr>
          <p:spPr>
            <a:xfrm rot="5400000" flipH="1" flipV="1">
              <a:off x="5096" y="5114"/>
              <a:ext cx="5" cy="5513"/>
            </a:xfrm>
            <a:prstGeom prst="bentConnector3">
              <a:avLst>
                <a:gd name="adj1" fmla="val -2906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8" idx="2"/>
              <a:endCxn id="8" idx="3"/>
            </p:cNvCxnSpPr>
            <p:nvPr/>
          </p:nvCxnSpPr>
          <p:spPr>
            <a:xfrm rot="5400000" flipH="1" flipV="1">
              <a:off x="5265" y="7688"/>
              <a:ext cx="655" cy="1021"/>
            </a:xfrm>
            <a:prstGeom prst="bentConnector4">
              <a:avLst>
                <a:gd name="adj1" fmla="val -57252"/>
                <a:gd name="adj2" fmla="val 1367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9" idx="0"/>
              <a:endCxn id="9" idx="3"/>
            </p:cNvCxnSpPr>
            <p:nvPr/>
          </p:nvCxnSpPr>
          <p:spPr>
            <a:xfrm rot="16200000" flipH="1">
              <a:off x="8036" y="6377"/>
              <a:ext cx="655" cy="1021"/>
            </a:xfrm>
            <a:prstGeom prst="bentConnector4">
              <a:avLst>
                <a:gd name="adj1" fmla="val -57252"/>
                <a:gd name="adj2" fmla="val 1367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6" idx="3"/>
              <a:endCxn id="9" idx="1"/>
            </p:cNvCxnSpPr>
            <p:nvPr/>
          </p:nvCxnSpPr>
          <p:spPr>
            <a:xfrm>
              <a:off x="6105" y="5649"/>
              <a:ext cx="728" cy="1566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7" idx="0"/>
              <a:endCxn id="6" idx="1"/>
            </p:cNvCxnSpPr>
            <p:nvPr/>
          </p:nvCxnSpPr>
          <p:spPr>
            <a:xfrm rot="16200000">
              <a:off x="2745" y="5244"/>
              <a:ext cx="913" cy="1722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7649845" y="2769235"/>
            <a:ext cx="3517900" cy="3337560"/>
            <a:chOff x="11401" y="4361"/>
            <a:chExt cx="5540" cy="5256"/>
          </a:xfrm>
        </p:grpSpPr>
        <p:sp>
          <p:nvSpPr>
            <p:cNvPr id="32" name="矩形 31"/>
            <p:cNvSpPr/>
            <p:nvPr/>
          </p:nvSpPr>
          <p:spPr>
            <a:xfrm>
              <a:off x="11401" y="4361"/>
              <a:ext cx="5540" cy="525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119" y="5451"/>
              <a:ext cx="2103" cy="22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Token</a:t>
              </a:r>
              <a:endParaRPr lang="en-US" altLang="zh-CN"/>
            </a:p>
          </p:txBody>
        </p:sp>
        <p:cxnSp>
          <p:nvCxnSpPr>
            <p:cNvPr id="25" name="肘形连接符 24"/>
            <p:cNvCxnSpPr>
              <a:stCxn id="24" idx="0"/>
              <a:endCxn id="24" idx="3"/>
            </p:cNvCxnSpPr>
            <p:nvPr/>
          </p:nvCxnSpPr>
          <p:spPr>
            <a:xfrm rot="16200000" flipH="1">
              <a:off x="14141" y="5482"/>
              <a:ext cx="1112" cy="1051"/>
            </a:xfrm>
            <a:prstGeom prst="bentConnector4">
              <a:avLst>
                <a:gd name="adj1" fmla="val -33768"/>
                <a:gd name="adj2" fmla="val 135633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>
              <a:stCxn id="24" idx="2"/>
              <a:endCxn id="24" idx="3"/>
            </p:cNvCxnSpPr>
            <p:nvPr/>
          </p:nvCxnSpPr>
          <p:spPr>
            <a:xfrm rot="5400000" flipH="1" flipV="1">
              <a:off x="14141" y="6593"/>
              <a:ext cx="1111" cy="1051"/>
            </a:xfrm>
            <a:prstGeom prst="bentConnector4">
              <a:avLst>
                <a:gd name="adj1" fmla="val -33753"/>
                <a:gd name="adj2" fmla="val 13568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24" idx="0"/>
              <a:endCxn id="24" idx="1"/>
            </p:cNvCxnSpPr>
            <p:nvPr/>
          </p:nvCxnSpPr>
          <p:spPr>
            <a:xfrm rot="16200000" flipH="1" flipV="1">
              <a:off x="13089" y="5481"/>
              <a:ext cx="1112" cy="1052"/>
            </a:xfrm>
            <a:prstGeom prst="bentConnector4">
              <a:avLst>
                <a:gd name="adj1" fmla="val -33723"/>
                <a:gd name="adj2" fmla="val 135646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24" idx="1"/>
              <a:endCxn id="24" idx="2"/>
            </p:cNvCxnSpPr>
            <p:nvPr/>
          </p:nvCxnSpPr>
          <p:spPr>
            <a:xfrm rot="10800000" flipH="1" flipV="1">
              <a:off x="13119" y="6563"/>
              <a:ext cx="1052" cy="1111"/>
            </a:xfrm>
            <a:prstGeom prst="bentConnector4">
              <a:avLst>
                <a:gd name="adj1" fmla="val -35646"/>
                <a:gd name="adj2" fmla="val 133753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右箭头 36"/>
          <p:cNvSpPr/>
          <p:nvPr/>
        </p:nvSpPr>
        <p:spPr>
          <a:xfrm>
            <a:off x="6480810" y="3699510"/>
            <a:ext cx="1153795" cy="491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10800000">
            <a:off x="6491605" y="4693920"/>
            <a:ext cx="1153795" cy="491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640195" y="3758565"/>
            <a:ext cx="934085" cy="372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对多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850380" y="4742180"/>
            <a:ext cx="795020" cy="372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r>
              <a:rPr lang="zh-CN" altLang="en-US"/>
              <a:t>对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Tokenize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</a:t>
            </a:r>
            <a:r>
              <a:rPr lang="en-US" altLang="zh-CN"/>
              <a:t>Token</a:t>
            </a:r>
            <a:r>
              <a:rPr lang="zh-CN" altLang="en-US"/>
              <a:t>构成图型数据</a:t>
            </a:r>
            <a:endParaRPr lang="zh-CN" altLang="en-US"/>
          </a:p>
          <a:p>
            <a:r>
              <a:rPr lang="en-US" altLang="zh-CN"/>
              <a:t>Token</a:t>
            </a:r>
            <a:r>
              <a:rPr lang="zh-CN" altLang="en-US"/>
              <a:t>间关系：</a:t>
            </a:r>
            <a:endParaRPr lang="zh-CN" altLang="en-US"/>
          </a:p>
          <a:p>
            <a:pPr lvl="1"/>
            <a:r>
              <a:rPr lang="zh-CN" altLang="en-US" sz="2400"/>
              <a:t>前后顺序</a:t>
            </a:r>
            <a:endParaRPr lang="zh-CN" altLang="en-US" sz="2400"/>
          </a:p>
          <a:p>
            <a:pPr lvl="1"/>
            <a:r>
              <a:rPr lang="zh-CN" altLang="en-US" sz="2400"/>
              <a:t>配对关系 </a:t>
            </a:r>
            <a:r>
              <a:rPr lang="en-US" altLang="zh-CN" sz="2400"/>
              <a:t>(link)</a:t>
            </a:r>
            <a:endParaRPr lang="en-US" altLang="zh-CN" sz="2400"/>
          </a:p>
          <a:p>
            <a:pPr lvl="1"/>
            <a:r>
              <a:rPr lang="en-US" altLang="zh-CN" sz="2400"/>
              <a:t>Ast</a:t>
            </a:r>
            <a:r>
              <a:rPr lang="zh-CN" altLang="en-US" sz="2400"/>
              <a:t>关系：</a:t>
            </a:r>
            <a:r>
              <a:rPr lang="en-US" altLang="zh-CN" sz="2400"/>
              <a:t>parent</a:t>
            </a:r>
            <a:r>
              <a:rPr lang="zh-CN" altLang="en-US" sz="2400"/>
              <a:t>，左右操作数</a:t>
            </a:r>
            <a:endParaRPr lang="zh-CN" altLang="en-US" sz="2400"/>
          </a:p>
          <a:p>
            <a:pPr lvl="0"/>
            <a:r>
              <a:rPr lang="en-US" altLang="zh-CN" sz="2800"/>
              <a:t>Token</a:t>
            </a:r>
            <a:r>
              <a:rPr lang="zh-CN" altLang="en-US" sz="2800"/>
              <a:t>形成流程：</a:t>
            </a:r>
            <a:endParaRPr lang="zh-CN" altLang="en-US" sz="2800"/>
          </a:p>
          <a:p>
            <a:pPr lvl="1"/>
            <a:r>
              <a:rPr lang="zh-CN" altLang="en-US" sz="2400"/>
              <a:t>根据单词与单个符号分割</a:t>
            </a:r>
            <a:endParaRPr lang="zh-CN" altLang="en-US" sz="2400"/>
          </a:p>
          <a:p>
            <a:pPr lvl="1"/>
            <a:r>
              <a:rPr lang="zh-CN" altLang="en-US" sz="2400"/>
              <a:t>连接前后匹配成对符号</a:t>
            </a:r>
            <a:endParaRPr lang="zh-CN" altLang="en-US" sz="2400"/>
          </a:p>
          <a:p>
            <a:pPr lvl="1"/>
            <a:r>
              <a:rPr lang="zh-CN" altLang="en-US" sz="2400"/>
              <a:t>连接部分单个符号成为完整多字符操作符</a:t>
            </a:r>
            <a:endParaRPr lang="zh-CN" altLang="en-US" sz="2400"/>
          </a:p>
          <a:p>
            <a:pPr lvl="1"/>
            <a:r>
              <a:rPr lang="zh-CN" altLang="en-US" sz="2400"/>
              <a:t>其他操作如简化单个操作内容，进行增添或删减</a:t>
            </a:r>
            <a:endParaRPr lang="zh-CN" altLang="en-US" sz="2400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0</TotalTime>
  <Words>1575</Words>
  <Application>Kingsoft Office WPP</Application>
  <PresentationFormat>宽屏</PresentationFormat>
  <Paragraphs>151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深度</vt:lpstr>
      <vt:lpstr>样例二测试</vt:lpstr>
      <vt:lpstr>项目内容</vt:lpstr>
      <vt:lpstr>PowerPoint 演示文稿</vt:lpstr>
      <vt:lpstr>PowerPoint 演示文稿</vt:lpstr>
      <vt:lpstr>PowerPoint 演示文稿</vt:lpstr>
      <vt:lpstr>样例二(1)测试</vt:lpstr>
      <vt:lpstr>样例二(1)测试</vt:lpstr>
      <vt:lpstr>PowerPoint 演示文稿</vt:lpstr>
      <vt:lpstr>PowerPoint 演示文稿</vt:lpstr>
      <vt:lpstr>PowerPoint 演示文稿</vt:lpstr>
      <vt:lpstr>Tokenize模块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</dc:title>
  <dc:creator>Yeehok Shen</dc:creator>
  <cp:lastModifiedBy>LuiCat</cp:lastModifiedBy>
  <cp:revision>35</cp:revision>
  <dcterms:created xsi:type="dcterms:W3CDTF">2016-03-07T07:33:00Z</dcterms:created>
  <dcterms:modified xsi:type="dcterms:W3CDTF">2016-03-31T16:22:50Z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