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259" r:id="rId4"/>
    <p:sldId id="257" r:id="rId5"/>
    <p:sldId id="284" r:id="rId6"/>
    <p:sldId id="297" r:id="rId7"/>
    <p:sldId id="296" r:id="rId8"/>
    <p:sldId id="258" r:id="rId9"/>
    <p:sldId id="292" r:id="rId10"/>
    <p:sldId id="260" r:id="rId11"/>
    <p:sldId id="261" r:id="rId12"/>
    <p:sldId id="262" r:id="rId13"/>
    <p:sldId id="263" r:id="rId14"/>
    <p:sldId id="29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9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85" r:id="rId36"/>
    <p:sldId id="286" r:id="rId37"/>
    <p:sldId id="287" r:id="rId38"/>
    <p:sldId id="288" r:id="rId39"/>
    <p:sldId id="289" r:id="rId40"/>
    <p:sldId id="290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2"/>
    <p:restoredTop sz="94653"/>
  </p:normalViewPr>
  <p:slideViewPr>
    <p:cSldViewPr snapToGrid="0" snapToObjects="1">
      <p:cViewPr varScale="1">
        <p:scale>
          <a:sx n="91" d="100"/>
          <a:sy n="9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1FA03-A37B-464D-AD7E-B5CB417DCB8A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A0CAC-2AAB-AB42-A846-D2977A90A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我们开始进行了独立的思考和设计，后来给出要求后发现我们的设计对于这些规则另一个方向的接近。我们的报错也能间接涵盖这些规则，从一定程度上有交叉。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19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从代码片（红红绿绿的东西）介绍。分析代码即可～从第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5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行说！注重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29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行说起！！！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行的地址传递：</a:t>
            </a:r>
            <a:r>
              <a:rPr kumimoji="1" lang="en-US" altLang="zh-CN" dirty="0" smtClean="0"/>
              <a:t>p1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p3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p4:</a:t>
            </a:r>
            <a:r>
              <a:rPr kumimoji="1" lang="zh-CN" altLang="en-US" dirty="0" smtClean="0"/>
              <a:t>这些过程都是错误的（已释放指针地址的赋值）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03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二次开发预验收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Team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3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关于文档：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文档基本完成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关于测试：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对三个测试结果进行详细分析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4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690688"/>
            <a:ext cx="6654800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1284907"/>
            <a:ext cx="6633188" cy="1135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523410"/>
            <a:ext cx="6633188" cy="1777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4368740"/>
            <a:ext cx="5894896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73" y="1690688"/>
            <a:ext cx="6500253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1209862"/>
            <a:ext cx="6418053" cy="1449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727222"/>
            <a:ext cx="6633188" cy="1370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3" y="4368740"/>
            <a:ext cx="5894812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283270" cy="533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567187" cy="1238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4489352"/>
            <a:ext cx="4568106" cy="2368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23410"/>
            <a:ext cx="5551564" cy="22536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张天利工作</a:t>
            </a:r>
            <a:r>
              <a:rPr lang="zh-CN" altLang="en-US" dirty="0" smtClean="0"/>
              <a:t>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系统分析师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CppCheck</a:t>
            </a:r>
            <a:r>
              <a:rPr kumimoji="1" lang="zh-CN" altLang="en-US" dirty="0" smtClean="0"/>
              <a:t>系统分析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程序结构分析</a:t>
            </a:r>
          </a:p>
          <a:p>
            <a:r>
              <a:rPr kumimoji="1" lang="en-US" altLang="zh-CN" dirty="0"/>
              <a:t>Tokenize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SymbolDatabase</a:t>
            </a:r>
            <a:r>
              <a:rPr kumimoji="1" lang="zh-CN" altLang="en-US" dirty="0"/>
              <a:t>模块</a:t>
            </a:r>
          </a:p>
          <a:p>
            <a:r>
              <a:rPr kumimoji="1" lang="en-US" altLang="zh-CN" dirty="0"/>
              <a:t>ValueFlow</a:t>
            </a:r>
            <a:r>
              <a:rPr kumimoji="1" lang="zh-CN" altLang="en-US" dirty="0"/>
              <a:t>模块研究与改进建议</a:t>
            </a:r>
          </a:p>
        </p:txBody>
      </p:sp>
    </p:spTree>
    <p:extLst>
      <p:ext uri="{BB962C8B-B14F-4D97-AF65-F5344CB8AC3E}">
        <p14:creationId xmlns:p14="http://schemas.microsoft.com/office/powerpoint/2010/main" val="8013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程序结构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Tokenize</a:t>
            </a:r>
          </a:p>
          <a:p>
            <a:pPr lvl="1"/>
            <a:r>
              <a:rPr kumimoji="1" lang="en-US" altLang="zh-CN" sz="2400" dirty="0"/>
              <a:t>TokenList</a:t>
            </a:r>
          </a:p>
          <a:p>
            <a:pPr lvl="1"/>
            <a:r>
              <a:rPr kumimoji="1" lang="en-US" altLang="zh-CN" sz="2400" dirty="0"/>
              <a:t>AST</a:t>
            </a:r>
          </a:p>
          <a:p>
            <a:r>
              <a:rPr kumimoji="1" lang="en-US" altLang="zh-CN" dirty="0"/>
              <a:t>SymbolDatabase</a:t>
            </a:r>
          </a:p>
          <a:p>
            <a:pPr lvl="1"/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Scope</a:t>
            </a:r>
          </a:p>
          <a:p>
            <a:pPr lvl="0"/>
            <a:r>
              <a:rPr kumimoji="1" lang="en-US" altLang="zh-CN" dirty="0"/>
              <a:t>ValueFlow</a:t>
            </a:r>
          </a:p>
          <a:p>
            <a:pPr lvl="1"/>
            <a:r>
              <a:rPr kumimoji="1" lang="zh-CN" altLang="zh-CN" dirty="0"/>
              <a:t>诸多规则</a:t>
            </a:r>
          </a:p>
        </p:txBody>
      </p:sp>
    </p:spTree>
    <p:extLst>
      <p:ext uri="{BB962C8B-B14F-4D97-AF65-F5344CB8AC3E}">
        <p14:creationId xmlns:p14="http://schemas.microsoft.com/office/powerpoint/2010/main" val="5877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使用诸多规则推测变量的可能值</a:t>
            </a:r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生效，值分布到</a:t>
            </a:r>
            <a:r>
              <a:rPr kumimoji="1" lang="en-US" altLang="zh-CN" dirty="0"/>
              <a:t>Token</a:t>
            </a:r>
          </a:p>
          <a:p>
            <a:r>
              <a:rPr kumimoji="1" lang="zh-CN" altLang="en-US" dirty="0">
                <a:sym typeface="+mn-ea"/>
              </a:rPr>
              <a:t>不能模拟内存申请与释放，能判断</a:t>
            </a:r>
            <a:r>
              <a:rPr kumimoji="1" lang="en-US" altLang="zh-CN" dirty="0">
                <a:sym typeface="+mn-ea"/>
              </a:rPr>
              <a:t>malloc</a:t>
            </a:r>
            <a:r>
              <a:rPr kumimoji="1" lang="zh-CN" altLang="en-US" dirty="0">
                <a:sym typeface="+mn-ea"/>
              </a:rPr>
              <a:t>和</a:t>
            </a:r>
            <a:r>
              <a:rPr kumimoji="1" lang="en-US" altLang="zh-CN" dirty="0">
                <a:sym typeface="+mn-ea"/>
              </a:rPr>
              <a:t>free</a:t>
            </a:r>
            <a:r>
              <a:rPr kumimoji="1" lang="zh-CN" altLang="en-US" dirty="0">
                <a:sym typeface="+mn-ea"/>
              </a:rPr>
              <a:t>配对</a:t>
            </a:r>
            <a:endParaRPr kumimoji="1" lang="zh-CN" altLang="en-US" dirty="0"/>
          </a:p>
          <a:p>
            <a:r>
              <a:rPr kumimoji="1" lang="zh-CN" altLang="en-US" dirty="0"/>
              <a:t>值的传递判断依赖于</a:t>
            </a:r>
            <a:r>
              <a:rPr kumimoji="1" lang="en-US" altLang="zh-CN" dirty="0"/>
              <a:t>AST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Token::Match</a:t>
            </a:r>
            <a:r>
              <a:rPr kumimoji="1"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835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dirty="0"/>
              <a:t>研究重点</a:t>
            </a:r>
          </a:p>
          <a:p>
            <a:pPr lvl="1"/>
            <a:r>
              <a:rPr kumimoji="1" lang="zh-CN" dirty="0"/>
              <a:t>valueFlowAfterAssign</a:t>
            </a:r>
          </a:p>
          <a:p>
            <a:pPr lvl="2"/>
            <a:r>
              <a:rPr kumimoji="1" lang="zh-CN" dirty="0"/>
              <a:t>当赋值时传递值</a:t>
            </a:r>
          </a:p>
          <a:p>
            <a:pPr marL="914400" lvl="2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3072765"/>
            <a:ext cx="8147050" cy="3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缺点</a:t>
            </a:r>
          </a:p>
          <a:p>
            <a:pPr lvl="1"/>
            <a:r>
              <a:rPr lang="zh-CN" altLang="en-US"/>
              <a:t>不能判断</a:t>
            </a:r>
            <a:r>
              <a:rPr lang="en-US" altLang="zh-CN"/>
              <a:t>new</a:t>
            </a:r>
          </a:p>
          <a:p>
            <a:pPr lvl="1"/>
            <a:r>
              <a:rPr lang="zh-CN" altLang="en-US"/>
              <a:t>不能对</a:t>
            </a:r>
            <a:r>
              <a:rPr lang="en-US" altLang="zh-CN"/>
              <a:t>delete</a:t>
            </a:r>
            <a:r>
              <a:rPr lang="zh-CN" altLang="en-US"/>
              <a:t>进行正确处理</a:t>
            </a:r>
          </a:p>
          <a:p>
            <a:pPr lvl="1"/>
            <a:r>
              <a:rPr lang="zh-CN" altLang="en-US"/>
              <a:t>指针与指针赋值传递逻辑很奇怪</a:t>
            </a:r>
          </a:p>
          <a:p>
            <a:pPr lvl="0"/>
            <a:r>
              <a:rPr lang="zh-CN" altLang="en-US"/>
              <a:t>改进方案</a:t>
            </a:r>
          </a:p>
          <a:p>
            <a:pPr lvl="1"/>
            <a:r>
              <a:rPr lang="zh-CN" altLang="en-US"/>
              <a:t>基于现有框架，向需求方向改进逻辑</a:t>
            </a:r>
          </a:p>
          <a:p>
            <a:pPr lvl="1"/>
            <a:r>
              <a:rPr kumimoji="1" lang="zh-CN" dirty="0">
                <a:sym typeface="+mn-ea"/>
              </a:rPr>
              <a:t>valueFlowAfterAssign → valueFlowAfterAssign</a:t>
            </a:r>
            <a:r>
              <a:rPr kumimoji="1" lang="en-US" altLang="zh-CN" dirty="0">
                <a:sym typeface="+mn-ea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28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沈艺浩工作汇报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项目经理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ValueFlow::Value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varid</a:t>
            </a:r>
            <a:r>
              <a:rPr lang="zh-CN" altLang="en-US"/>
              <a:t>和</a:t>
            </a:r>
            <a:r>
              <a:rPr lang="en-US" altLang="zh-CN"/>
              <a:t>varvalue</a:t>
            </a:r>
            <a:r>
              <a:rPr lang="zh-CN" altLang="en-US"/>
              <a:t>两种属性</a:t>
            </a:r>
          </a:p>
          <a:p>
            <a:r>
              <a:rPr lang="zh-CN" altLang="en-US"/>
              <a:t>默认构造函数为初始化</a:t>
            </a:r>
            <a:r>
              <a:rPr lang="en-US" altLang="zh-CN">
                <a:sym typeface="+mn-ea"/>
              </a:rPr>
              <a:t>varvalue</a:t>
            </a:r>
          </a:p>
          <a:p>
            <a:r>
              <a:rPr lang="en-US" altLang="zh-CN">
                <a:sym typeface="+mn-ea"/>
              </a:rPr>
              <a:t>varid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valueFlowForward</a:t>
            </a:r>
            <a:r>
              <a:rPr lang="zh-CN" altLang="en-US">
                <a:sym typeface="+mn-ea"/>
              </a:rPr>
              <a:t>（被</a:t>
            </a:r>
            <a:r>
              <a:rPr kumimoji="1" lang="zh-CN" dirty="0">
                <a:sym typeface="+mn-ea"/>
              </a:rPr>
              <a:t>valueFlowAfterAssign使用</a:t>
            </a:r>
            <a:r>
              <a:rPr lang="zh-CN" altLang="en-US">
                <a:sym typeface="+mn-ea"/>
              </a:rPr>
              <a:t>）中成为被赋值项</a:t>
            </a:r>
            <a:r>
              <a:rPr lang="en-US" altLang="zh-CN">
                <a:sym typeface="+mn-ea"/>
              </a:rPr>
              <a:t>varid</a:t>
            </a:r>
          </a:p>
        </p:txBody>
      </p:sp>
    </p:spTree>
    <p:extLst>
      <p:ext uri="{BB962C8B-B14F-4D97-AF65-F5344CB8AC3E}">
        <p14:creationId xmlns:p14="http://schemas.microsoft.com/office/powerpoint/2010/main" val="12507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delete</a:t>
            </a:r>
            <a:r>
              <a:rPr lang="zh-CN" altLang="en-US"/>
              <a:t>与赋值的分析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delete</a:t>
            </a:r>
            <a:r>
              <a:rPr lang="zh-CN" altLang="en-US"/>
              <a:t>与赋值需要同步进行分析</a:t>
            </a:r>
          </a:p>
          <a:p>
            <a:pPr lvl="1"/>
            <a:r>
              <a:rPr lang="zh-CN" altLang="en-US"/>
              <a:t>如果先分析</a:t>
            </a:r>
            <a:r>
              <a:rPr lang="en-US" altLang="zh-CN"/>
              <a:t>delete</a:t>
            </a:r>
            <a:r>
              <a:rPr lang="zh-CN" altLang="en-US"/>
              <a:t>，分析赋值的时候赋值结果将覆盖掉</a:t>
            </a:r>
            <a:r>
              <a:rPr lang="en-US" altLang="zh-CN"/>
              <a:t>delete</a:t>
            </a:r>
            <a:r>
              <a:rPr lang="zh-CN" altLang="en-US"/>
              <a:t>的结果</a:t>
            </a:r>
          </a:p>
          <a:p>
            <a:pPr lvl="1"/>
            <a:r>
              <a:rPr lang="zh-CN" altLang="en-US"/>
              <a:t>先分析赋值，那么会将未经</a:t>
            </a:r>
            <a:r>
              <a:rPr lang="en-US" altLang="zh-CN"/>
              <a:t>delete</a:t>
            </a:r>
            <a:r>
              <a:rPr lang="zh-CN" altLang="en-US"/>
              <a:t>处理的值传递给左值</a:t>
            </a:r>
          </a:p>
          <a:p>
            <a:pPr lvl="1"/>
            <a:r>
              <a:rPr lang="zh-CN" altLang="en-US"/>
              <a:t>故同时顺序处理</a:t>
            </a:r>
          </a:p>
        </p:txBody>
      </p:sp>
    </p:spTree>
    <p:extLst>
      <p:ext uri="{BB962C8B-B14F-4D97-AF65-F5344CB8AC3E}">
        <p14:creationId xmlns:p14="http://schemas.microsoft.com/office/powerpoint/2010/main" val="19173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CheckUninitVar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不处理赋值传递</a:t>
            </a:r>
          </a:p>
          <a:p>
            <a:r>
              <a:rPr lang="zh-CN" dirty="0"/>
              <a:t>基本完善，不需要重写</a:t>
            </a:r>
          </a:p>
          <a:p>
            <a:r>
              <a:rPr lang="zh-CN" dirty="0"/>
              <a:t>逻辑缺陷</a:t>
            </a:r>
          </a:p>
          <a:p>
            <a:pPr lvl="1"/>
            <a:r>
              <a:rPr lang="zh-CN" altLang="en-US" dirty="0"/>
              <a:t>遇到没有考虑到的情况，会默认变量已经被赋值，会停止检测错误</a:t>
            </a:r>
          </a:p>
          <a:p>
            <a:pPr lvl="0"/>
            <a:r>
              <a:rPr lang="zh-CN" altLang="en-US" dirty="0"/>
              <a:t>改进建议</a:t>
            </a:r>
          </a:p>
          <a:p>
            <a:pPr lvl="1"/>
            <a:r>
              <a:rPr lang="zh-CN" altLang="en-US" dirty="0"/>
              <a:t>根据</a:t>
            </a:r>
            <a:r>
              <a:rPr kumimoji="1" lang="zh-CN" dirty="0">
                <a:sym typeface="+mn-ea"/>
              </a:rPr>
              <a:t>valueFlowAfterAssign的改进内容，增加相关逻辑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CheckDeletedPointer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与未初始化值区分</a:t>
            </a:r>
          </a:p>
          <a:p>
            <a:r>
              <a:rPr lang="en-US" altLang="zh-CN"/>
              <a:t>ValueFlow</a:t>
            </a:r>
            <a:r>
              <a:rPr lang="zh-CN" altLang="en-US"/>
              <a:t>模块中不容易清除已有的值</a:t>
            </a:r>
          </a:p>
          <a:p>
            <a:r>
              <a:rPr lang="zh-CN" altLang="en-US"/>
              <a:t>魔法数字：</a:t>
            </a:r>
            <a:r>
              <a:rPr lang="en-US" altLang="zh-CN">
                <a:sym typeface="+mn-ea"/>
              </a:rPr>
              <a:t>ValueFlow::deletedVarId</a:t>
            </a:r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汤正杰工作汇报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  <p:pic>
        <p:nvPicPr>
          <p:cNvPr id="4" name="图片 3" descr="QQ截图201604201219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40"/>
            <a:ext cx="10394315" cy="53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截图20160420114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660"/>
            <a:ext cx="10274300" cy="52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4" name="图片 3" descr="QQ截图20160420115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20" y="1825625"/>
            <a:ext cx="4638675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6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9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080"/>
            <a:ext cx="1030668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组员分工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按照项目计划进行：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沈艺浩 项目经理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郑超 文档工程师、测试工程师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张天利 系统分析师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栗全权 软件工程师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汤正杰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0859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5" y="1705610"/>
            <a:ext cx="5476240" cy="2297430"/>
          </a:xfrm>
          <a:prstGeom prst="rect">
            <a:avLst/>
          </a:prstGeom>
        </p:spPr>
      </p:pic>
      <p:pic>
        <p:nvPicPr>
          <p:cNvPr id="6" name="图片 5" descr="QQ截图201604200900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55" y="4003040"/>
            <a:ext cx="547751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505"/>
            <a:ext cx="10058400" cy="31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14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830"/>
            <a:ext cx="10058400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5" name="图片 4" descr="QQ截图20160420115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5" y="1825625"/>
            <a:ext cx="4393565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测试输出结果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52270"/>
            <a:ext cx="102338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3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652270"/>
            <a:ext cx="9921875" cy="1977390"/>
          </a:xfrm>
          <a:prstGeom prst="rect">
            <a:avLst/>
          </a:prstGeom>
        </p:spPr>
      </p:pic>
      <p:pic>
        <p:nvPicPr>
          <p:cNvPr id="6" name="图片 5" descr="QQ截图20160420133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3629660"/>
            <a:ext cx="9943465" cy="30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栗全权工作汇报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对野指针的传递和使用进行检测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CPPCheck</a:t>
            </a:r>
            <a:r>
              <a:rPr kumimoji="1" lang="zh-CN" altLang="en-US" sz="3200" dirty="0" smtClean="0"/>
              <a:t>原本对由于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或</a:t>
            </a:r>
            <a:r>
              <a:rPr kumimoji="1" lang="en-US" altLang="zh-CN" sz="3200" dirty="0" smtClean="0"/>
              <a:t>free</a:t>
            </a:r>
            <a:r>
              <a:rPr kumimoji="1" lang="zh-CN" altLang="en-US" sz="3200" dirty="0" smtClean="0"/>
              <a:t>造成的野指针的传递和使用，存在检测问题。</a:t>
            </a:r>
            <a:endParaRPr kumimoji="1"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934041"/>
            <a:ext cx="6519808" cy="3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CheckWildPointer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5032375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wildPointer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r>
              <a:rPr kumimoji="1" lang="zh-CN" altLang="en-US" dirty="0" smtClean="0"/>
              <a:t>检测流程：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进行遍历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for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const</a:t>
            </a:r>
            <a:r>
              <a:rPr kumimoji="1" lang="en-US" altLang="zh-CN" sz="2800" dirty="0"/>
              <a:t> Token*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_</a:t>
            </a:r>
            <a:r>
              <a:rPr kumimoji="1" lang="en-US" altLang="zh-CN" sz="2800" dirty="0" err="1"/>
              <a:t>tokenizer</a:t>
            </a:r>
            <a:r>
              <a:rPr kumimoji="1" lang="en-US" altLang="zh-CN" sz="2800" dirty="0"/>
              <a:t>-&gt;tokens();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-&gt;next())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判断是否对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进行了* 或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. </a:t>
            </a:r>
            <a:r>
              <a:rPr kumimoji="1" lang="zh-CN" altLang="en-US" sz="2800" dirty="0" smtClean="0"/>
              <a:t>操作</a:t>
            </a:r>
            <a:endParaRPr kumimoji="1" lang="en-US" altLang="zh-CN" sz="2800" dirty="0"/>
          </a:p>
          <a:p>
            <a:pPr marL="457200" lvl="1" indent="0">
              <a:buNone/>
            </a:pPr>
            <a:r>
              <a:rPr kumimoji="1" lang="en-US" altLang="zh-CN" sz="2800" dirty="0" smtClean="0"/>
              <a:t>	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"* 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%") </a:t>
            </a:r>
            <a:r>
              <a:rPr kumimoji="1" lang="en-US" altLang="zh-CN" sz="2800" dirty="0" smtClean="0"/>
              <a:t>   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 </a:t>
            </a:r>
            <a:r>
              <a:rPr kumimoji="1" lang="en-US" altLang="zh-CN" sz="2800" dirty="0" smtClean="0"/>
              <a:t>.")</a:t>
            </a:r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如果是，步骤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否则步骤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判断被操作的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values</a:t>
            </a:r>
            <a:r>
              <a:rPr kumimoji="1" lang="zh-CN" altLang="en-US" sz="2800" dirty="0" smtClean="0"/>
              <a:t>中是否存在</a:t>
            </a:r>
            <a:r>
              <a:rPr kumimoji="1" lang="en-US" altLang="zh-CN" sz="2800" dirty="0" err="1" smtClean="0"/>
              <a:t>valueFlowAfterAssignDelete</a:t>
            </a:r>
            <a:r>
              <a:rPr kumimoji="1" lang="zh-CN" altLang="en-US" sz="2800" dirty="0" smtClean="0"/>
              <a:t>添加的值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如果存在，野指针被非法使用，报错；否则，步骤</a:t>
            </a:r>
            <a:r>
              <a:rPr kumimoji="1" lang="en-US" altLang="zh-CN" sz="2800" dirty="0" smtClean="0"/>
              <a:t>1</a:t>
            </a: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未初始化指针的传递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1690688"/>
            <a:ext cx="5072638" cy="31676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" y="4658094"/>
            <a:ext cx="12108885" cy="2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CheckUninitVar</a:t>
            </a:r>
            <a:r>
              <a:rPr kumimoji="1" lang="zh-CN" altLang="en-US" dirty="0" smtClean="0"/>
              <a:t>类源码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-&gt;</a:t>
            </a:r>
            <a:r>
              <a:rPr lang="en-US" altLang="zh-CN" dirty="0" err="1"/>
              <a:t>strAt</a:t>
            </a:r>
            <a:r>
              <a:rPr lang="en-US" altLang="zh-CN" dirty="0"/>
              <a:t>(1) == "=")</a:t>
            </a:r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en-US" altLang="zh-CN" dirty="0" smtClean="0"/>
              <a:t>	  </a:t>
            </a:r>
            <a:r>
              <a:rPr lang="en-US" altLang="zh-CN" dirty="0" err="1"/>
              <a:t>checkRhs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, </a:t>
            </a:r>
            <a:r>
              <a:rPr lang="en-US" altLang="zh-CN" dirty="0" err="1"/>
              <a:t>var</a:t>
            </a:r>
            <a:r>
              <a:rPr lang="en-US" altLang="zh-CN" dirty="0"/>
              <a:t>, *</a:t>
            </a:r>
            <a:r>
              <a:rPr lang="en-US" altLang="zh-CN" dirty="0" err="1"/>
              <a:t>alloc</a:t>
            </a:r>
            <a:r>
              <a:rPr lang="en-US" altLang="zh-CN" dirty="0"/>
              <a:t>, </a:t>
            </a:r>
            <a:r>
              <a:rPr lang="en-US" altLang="zh-CN" dirty="0" err="1"/>
              <a:t>number_of_if</a:t>
            </a:r>
            <a:r>
              <a:rPr lang="en-US" altLang="zh-CN" dirty="0"/>
              <a:t>, </a:t>
            </a:r>
            <a:r>
              <a:rPr lang="en-US" altLang="zh-CN" dirty="0" smtClean="0"/>
              <a:t>"");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// </a:t>
            </a:r>
            <a:r>
              <a:rPr lang="en-US" altLang="zh-CN" dirty="0"/>
              <a:t>assume that variable is assigned</a:t>
            </a:r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smtClean="0"/>
              <a:t>	 </a:t>
            </a:r>
            <a:r>
              <a:rPr lang="en-US" altLang="zh-CN" dirty="0"/>
              <a:t>return true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当指针被“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”赋值时，假定被赋予了一个值，会跳出循环，而实际上是可能并没有被赋予任何值，比如用一个野指针、未初始化指针去给当前指针赋值，那么被赋值的指针并没有被赋予值。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我们的目标：检测“野指针”并报错。 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“</a:t>
            </a:r>
            <a:r>
              <a:rPr kumimoji="1" lang="zh-CN" altLang="en-US" dirty="0"/>
              <a:t>野指针</a:t>
            </a:r>
            <a:r>
              <a:rPr kumimoji="1" lang="zh-CN" altLang="en-US" dirty="0" smtClean="0"/>
              <a:t>”定义：</a:t>
            </a:r>
            <a:r>
              <a:rPr kumimoji="1" lang="zh-CN" altLang="en-US" dirty="0"/>
              <a:t>野指针指向一个已删除的对象或未申请访问受限内存区域的指针，一般会由以下几种情况出现：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已删除的对象。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未申请内存的指针。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CheckUninitVar</a:t>
            </a:r>
            <a:r>
              <a:rPr kumimoji="1" lang="zh-CN" altLang="en-US" dirty="0" smtClean="0"/>
              <a:t>类改进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添加代码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en-US" altLang="zh-CN" dirty="0"/>
              <a:t>find out if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 has possible values</a:t>
            </a:r>
          </a:p>
          <a:p>
            <a:pPr marL="0" indent="0">
              <a:buNone/>
            </a:pPr>
            <a:r>
              <a:rPr kumimoji="1" lang="en-US" altLang="zh-CN" dirty="0"/>
              <a:t>	if 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values.empty</a:t>
            </a:r>
            <a:r>
              <a:rPr kumimoji="1" lang="en-US" altLang="zh-CN" dirty="0"/>
              <a:t>())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uninitvarError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*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else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// assume that variable is assigned</a:t>
            </a:r>
          </a:p>
          <a:p>
            <a:pPr marL="0" indent="0">
              <a:buNone/>
            </a:pPr>
            <a:r>
              <a:rPr kumimoji="1" lang="en-US" altLang="zh-CN" dirty="0"/>
              <a:t>		return true;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6" y="3051628"/>
            <a:ext cx="11136089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4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版本控制系统：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开发工具：</a:t>
            </a:r>
            <a:r>
              <a:rPr kumimoji="1" lang="en-US" altLang="zh-CN" dirty="0" smtClean="0"/>
              <a:t>Visual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71" y="1422401"/>
            <a:ext cx="839805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关于一下规则：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R-1-3-7</a:t>
            </a:r>
          </a:p>
          <a:p>
            <a:pPr lvl="1"/>
            <a:r>
              <a:rPr kumimoji="1" lang="zh-CN" altLang="en-US" dirty="0"/>
              <a:t>动态分配的指针变量定义时如未被分配空间必须初始化为</a:t>
            </a:r>
            <a:r>
              <a:rPr kumimoji="1" lang="en-US" altLang="zh-CN" dirty="0"/>
              <a:t>NULL</a:t>
            </a:r>
          </a:p>
          <a:p>
            <a:pPr lvl="1"/>
            <a:r>
              <a:rPr kumimoji="1" lang="en-US" altLang="zh-CN" dirty="0"/>
              <a:t>R-1-3-8</a:t>
            </a:r>
          </a:p>
          <a:p>
            <a:pPr lvl="1"/>
            <a:r>
              <a:rPr kumimoji="1" lang="zh-CN" altLang="en-US" dirty="0"/>
              <a:t>动态分配的指针变量第一次使用前必须进行是否为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的判别。</a:t>
            </a:r>
          </a:p>
          <a:p>
            <a:pPr lvl="1"/>
            <a:r>
              <a:rPr kumimoji="1" lang="en-US" altLang="zh-CN" dirty="0"/>
              <a:t>R-1-6-16</a:t>
            </a:r>
          </a:p>
          <a:p>
            <a:pPr lvl="1"/>
            <a:r>
              <a:rPr kumimoji="1" lang="zh-CN" altLang="en-US" dirty="0"/>
              <a:t>禁止使用已被释放了的内存空间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实现对上述两类出现“野指针”的检测。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具体为：对</a:t>
            </a:r>
            <a:r>
              <a:rPr kumimoji="1" lang="zh-CN" altLang="zh-CN" dirty="0" smtClean="0">
                <a:sym typeface="+mn-ea"/>
              </a:rPr>
              <a:t>valueFlow</a:t>
            </a:r>
            <a:r>
              <a:rPr kumimoji="1" lang="zh-CN" altLang="en-US" dirty="0" smtClean="0">
                <a:sym typeface="+mn-ea"/>
              </a:rPr>
              <a:t>模块中</a:t>
            </a:r>
            <a:r>
              <a:rPr kumimoji="1" lang="zh-CN" altLang="zh-CN" dirty="0" smtClean="0">
                <a:sym typeface="+mn-ea"/>
              </a:rPr>
              <a:t>valueFlowAfterAssign</a:t>
            </a:r>
            <a:r>
              <a:rPr kumimoji="1" lang="zh-CN" altLang="en-US" dirty="0" smtClean="0">
                <a:sym typeface="+mn-ea"/>
              </a:rPr>
              <a:t>方法的改进</a:t>
            </a:r>
            <a:endParaRPr kumimoji="1"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6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测试用例的引入：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36" y="2375752"/>
            <a:ext cx="3712173" cy="2238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75" y="2375751"/>
            <a:ext cx="3625965" cy="2238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07" y="2375751"/>
            <a:ext cx="2637700" cy="22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郑超工作汇报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文档、测试工程师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183</TotalTime>
  <Words>802</Words>
  <Application>Microsoft Macintosh PowerPoint</Application>
  <PresentationFormat>宽屏</PresentationFormat>
  <Paragraphs>176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Corbel</vt:lpstr>
      <vt:lpstr>DengXian</vt:lpstr>
      <vt:lpstr>华文楷体</vt:lpstr>
      <vt:lpstr>Arial</vt:lpstr>
      <vt:lpstr>深度</vt:lpstr>
      <vt:lpstr>二次开发预验收</vt:lpstr>
      <vt:lpstr>沈艺浩工作汇报</vt:lpstr>
      <vt:lpstr>组员分工</vt:lpstr>
      <vt:lpstr>项目进度</vt:lpstr>
      <vt:lpstr>项目进度</vt:lpstr>
      <vt:lpstr>项目进度</vt:lpstr>
      <vt:lpstr>项目进度</vt:lpstr>
      <vt:lpstr>项目进度</vt:lpstr>
      <vt:lpstr>郑超工作汇报</vt:lpstr>
      <vt:lpstr>项目进度</vt:lpstr>
      <vt:lpstr>项目进度</vt:lpstr>
      <vt:lpstr>项目进度</vt:lpstr>
      <vt:lpstr>项目进度</vt:lpstr>
      <vt:lpstr>张天利工作汇报</vt:lpstr>
      <vt:lpstr>CppCheck系统分析</vt:lpstr>
      <vt:lpstr>程序结构</vt:lpstr>
      <vt:lpstr>ValueFlow</vt:lpstr>
      <vt:lpstr>ValueFlow</vt:lpstr>
      <vt:lpstr>ValueFlow</vt:lpstr>
      <vt:lpstr>ValueFlow::Value</vt:lpstr>
      <vt:lpstr>关于delete与赋值的分析</vt:lpstr>
      <vt:lpstr>CheckUninitVar</vt:lpstr>
      <vt:lpstr>CheckDeletedPointer</vt:lpstr>
      <vt:lpstr>汤正杰工作汇报</vt:lpstr>
      <vt:lpstr>ValueFlow值的传递过程</vt:lpstr>
      <vt:lpstr>ValueFlow值的传递过程</vt:lpstr>
      <vt:lpstr>ValueFlow值的传递过程</vt:lpstr>
      <vt:lpstr>ValueFlow值的传递过程</vt:lpstr>
      <vt:lpstr>valueFlowAfterAssignDelete函数</vt:lpstr>
      <vt:lpstr>valueFlowAfterAssignDelete函数</vt:lpstr>
      <vt:lpstr>valueFlowAfterAssignDelete函数</vt:lpstr>
      <vt:lpstr>valueFlowAfterAssignDelete函数</vt:lpstr>
      <vt:lpstr>valueFlowAfterAssignDelete函数</vt:lpstr>
      <vt:lpstr>测试输出结果</vt:lpstr>
      <vt:lpstr>栗全权工作汇报</vt:lpstr>
      <vt:lpstr>对野指针的传递和使用进行检测</vt:lpstr>
      <vt:lpstr>CheckWildPointer类</vt:lpstr>
      <vt:lpstr>未初始化指针的传递</vt:lpstr>
      <vt:lpstr>问题定位</vt:lpstr>
      <vt:lpstr>CheckUninitVar类改进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Yeehok Shen</dc:creator>
  <cp:lastModifiedBy>Yeehok Shen</cp:lastModifiedBy>
  <cp:revision>42</cp:revision>
  <dcterms:created xsi:type="dcterms:W3CDTF">2016-04-20T00:24:32Z</dcterms:created>
  <dcterms:modified xsi:type="dcterms:W3CDTF">2016-04-20T08:08:50Z</dcterms:modified>
</cp:coreProperties>
</file>